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 id="2147483744" r:id="rId2"/>
    <p:sldMasterId id="2147483766" r:id="rId3"/>
  </p:sldMasterIdLst>
  <p:notesMasterIdLst>
    <p:notesMasterId r:id="rId29"/>
  </p:notesMasterIdLst>
  <p:handoutMasterIdLst>
    <p:handoutMasterId r:id="rId30"/>
  </p:handoutMasterIdLst>
  <p:sldIdLst>
    <p:sldId id="280" r:id="rId4"/>
    <p:sldId id="406" r:id="rId5"/>
    <p:sldId id="407" r:id="rId6"/>
    <p:sldId id="410" r:id="rId7"/>
    <p:sldId id="411" r:id="rId8"/>
    <p:sldId id="426" r:id="rId9"/>
    <p:sldId id="377" r:id="rId10"/>
    <p:sldId id="379" r:id="rId11"/>
    <p:sldId id="404" r:id="rId12"/>
    <p:sldId id="364" r:id="rId13"/>
    <p:sldId id="420" r:id="rId14"/>
    <p:sldId id="421" r:id="rId15"/>
    <p:sldId id="422" r:id="rId16"/>
    <p:sldId id="423" r:id="rId17"/>
    <p:sldId id="424" r:id="rId18"/>
    <p:sldId id="417" r:id="rId19"/>
    <p:sldId id="418" r:id="rId20"/>
    <p:sldId id="419" r:id="rId21"/>
    <p:sldId id="425" r:id="rId22"/>
    <p:sldId id="378" r:id="rId23"/>
    <p:sldId id="391" r:id="rId24"/>
    <p:sldId id="375" r:id="rId25"/>
    <p:sldId id="408" r:id="rId26"/>
    <p:sldId id="412" r:id="rId27"/>
    <p:sldId id="376" r:id="rId2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3F9C35"/>
    <a:srgbClr val="34B233"/>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8" autoAdjust="0"/>
    <p:restoredTop sz="93475" autoAdjust="0"/>
  </p:normalViewPr>
  <p:slideViewPr>
    <p:cSldViewPr snapToGrid="0" showGuides="1">
      <p:cViewPr>
        <p:scale>
          <a:sx n="62" d="100"/>
          <a:sy n="62" d="100"/>
        </p:scale>
        <p:origin x="1566" y="54"/>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5-3-2015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1224536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05/03/2015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2599C58-F26E-484C-B158-D7CF572B4912}" type="slidenum">
              <a:rPr lang="en-GB" smtClean="0"/>
              <a:pPr/>
              <a:t>2</a:t>
            </a:fld>
            <a:endParaRPr lang="en-GB"/>
          </a:p>
        </p:txBody>
      </p:sp>
    </p:spTree>
    <p:extLst>
      <p:ext uri="{BB962C8B-B14F-4D97-AF65-F5344CB8AC3E}">
        <p14:creationId xmlns:p14="http://schemas.microsoft.com/office/powerpoint/2010/main" val="312427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599C58-F26E-484C-B158-D7CF572B491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2240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599C58-F26E-484C-B158-D7CF572B4912}"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33714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2599C58-F26E-484C-B158-D7CF572B4912}" type="slidenum">
              <a:rPr lang="en-GB" smtClean="0"/>
              <a:pPr/>
              <a:t>20</a:t>
            </a:fld>
            <a:endParaRPr lang="en-GB"/>
          </a:p>
        </p:txBody>
      </p:sp>
    </p:spTree>
    <p:extLst>
      <p:ext uri="{BB962C8B-B14F-4D97-AF65-F5344CB8AC3E}">
        <p14:creationId xmlns:p14="http://schemas.microsoft.com/office/powerpoint/2010/main" val="312427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21</a:t>
            </a:fld>
            <a:endParaRPr lang="en-GB"/>
          </a:p>
        </p:txBody>
      </p:sp>
    </p:spTree>
    <p:extLst>
      <p:ext uri="{BB962C8B-B14F-4D97-AF65-F5344CB8AC3E}">
        <p14:creationId xmlns:p14="http://schemas.microsoft.com/office/powerpoint/2010/main" val="134776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2599C58-F26E-484C-B158-D7CF572B4912}" type="slidenum">
              <a:rPr lang="en-GB" smtClean="0"/>
              <a:pPr/>
              <a:t>22</a:t>
            </a:fld>
            <a:endParaRPr lang="en-GB"/>
          </a:p>
        </p:txBody>
      </p:sp>
    </p:spTree>
    <p:extLst>
      <p:ext uri="{BB962C8B-B14F-4D97-AF65-F5344CB8AC3E}">
        <p14:creationId xmlns:p14="http://schemas.microsoft.com/office/powerpoint/2010/main" val="312427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2599C58-F26E-484C-B158-D7CF572B4912}" type="slidenum">
              <a:rPr lang="en-GB" smtClean="0"/>
              <a:pPr/>
              <a:t>23</a:t>
            </a:fld>
            <a:endParaRPr lang="en-GB"/>
          </a:p>
        </p:txBody>
      </p:sp>
    </p:spTree>
    <p:extLst>
      <p:ext uri="{BB962C8B-B14F-4D97-AF65-F5344CB8AC3E}">
        <p14:creationId xmlns:p14="http://schemas.microsoft.com/office/powerpoint/2010/main" val="312427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94904-B664-4042-BE4D-FBC042F3781D}" type="slidenum">
              <a:rPr lang="en-GB" smtClean="0"/>
              <a:t>25</a:t>
            </a:fld>
            <a:endParaRPr lang="en-GB"/>
          </a:p>
        </p:txBody>
      </p:sp>
    </p:spTree>
    <p:extLst>
      <p:ext uri="{BB962C8B-B14F-4D97-AF65-F5344CB8AC3E}">
        <p14:creationId xmlns:p14="http://schemas.microsoft.com/office/powerpoint/2010/main" val="354199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2F94904-B664-4042-BE4D-FBC042F3781D}" type="slidenum">
              <a:rPr lang="en-GB" smtClean="0"/>
              <a:t>7</a:t>
            </a:fld>
            <a:endParaRPr lang="en-GB"/>
          </a:p>
        </p:txBody>
      </p:sp>
    </p:spTree>
    <p:extLst>
      <p:ext uri="{BB962C8B-B14F-4D97-AF65-F5344CB8AC3E}">
        <p14:creationId xmlns:p14="http://schemas.microsoft.com/office/powerpoint/2010/main" val="26543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2F94904-B664-4042-BE4D-FBC042F3781D}" type="slidenum">
              <a:rPr lang="en-GB" smtClean="0"/>
              <a:t>8</a:t>
            </a:fld>
            <a:endParaRPr lang="en-GB"/>
          </a:p>
        </p:txBody>
      </p:sp>
    </p:spTree>
    <p:extLst>
      <p:ext uri="{BB962C8B-B14F-4D97-AF65-F5344CB8AC3E}">
        <p14:creationId xmlns:p14="http://schemas.microsoft.com/office/powerpoint/2010/main" val="265439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Char char="•"/>
            </a:pPr>
            <a:endParaRPr lang="en-US"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5614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nl-NL"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67016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This lecture will start with introducing the principles of the UNFCCC REDD+ mechanism.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The UNFCCC context and requirements for MRV of REDD+ activities</a:t>
            </a:r>
            <a:r>
              <a:rPr lang="en-GB" baseline="0" dirty="0" smtClean="0"/>
              <a:t> are outlined; including the modalities related to REDD+ monitoring from CP.19. Also, the concepts and difference of MRV and national forest monitoring systems are explained.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The last part of the lecture explains the </a:t>
            </a:r>
            <a:r>
              <a:rPr lang="en-US" sz="1200" dirty="0" smtClean="0"/>
              <a:t>requirements</a:t>
            </a:r>
            <a:r>
              <a:rPr lang="en-US" sz="1200" baseline="0" dirty="0" smtClean="0"/>
              <a:t> from </a:t>
            </a:r>
            <a:r>
              <a:rPr lang="en-US" sz="1200" dirty="0" smtClean="0"/>
              <a:t>the IPCC guidelines for national GHG inventories and reporting for forest related activities.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1253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noProof="0" dirty="0" smtClean="0"/>
              <a:t>IPCC,</a:t>
            </a:r>
            <a:r>
              <a:rPr lang="en-US" baseline="0" noProof="0" dirty="0" smtClean="0"/>
              <a:t> 2014: </a:t>
            </a:r>
            <a:r>
              <a:rPr lang="en-US" noProof="0" dirty="0" smtClean="0"/>
              <a:t>The figure shows the total anthropogenic</a:t>
            </a:r>
            <a:r>
              <a:rPr lang="en-US" baseline="0" noProof="0" dirty="0" smtClean="0"/>
              <a:t> GHG emissions </a:t>
            </a:r>
            <a:r>
              <a:rPr lang="en-GB" sz="1200" b="0" i="0" u="none" strike="noStrike" kern="1200" baseline="0" dirty="0" smtClean="0">
                <a:solidFill>
                  <a:schemeClr val="tx1"/>
                </a:solidFill>
                <a:latin typeface="+mn-lt"/>
                <a:ea typeface="+mn-ea"/>
                <a:cs typeface="+mn-cs"/>
              </a:rPr>
              <a:t>(GtCO2eq/</a:t>
            </a:r>
            <a:r>
              <a:rPr lang="en-GB" sz="1200" b="0" i="0" u="none" strike="noStrike" kern="1200" baseline="0" dirty="0" err="1" smtClean="0">
                <a:solidFill>
                  <a:schemeClr val="tx1"/>
                </a:solidFill>
                <a:latin typeface="+mn-lt"/>
                <a:ea typeface="+mn-ea"/>
                <a:cs typeface="+mn-cs"/>
              </a:rPr>
              <a:t>yr</a:t>
            </a:r>
            <a:r>
              <a:rPr lang="en-GB" sz="1200" b="0" i="0" u="none" strike="noStrike" kern="1200" baseline="0" dirty="0" smtClean="0">
                <a:solidFill>
                  <a:schemeClr val="tx1"/>
                </a:solidFill>
                <a:latin typeface="+mn-lt"/>
                <a:ea typeface="+mn-ea"/>
                <a:cs typeface="+mn-cs"/>
              </a:rPr>
              <a:t>) by economic sectors for 2010. The inner circle shows direct GHG emission per sector in percentage of the total anthropogenic GHG emissions. Pull-out shows how indirect CO2 emission shares (in % of total anthropogenic GHG emissions) from electricity and heat production are attributed to sectors of final energy use.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The Agriculture, Forestry and Other Land Use (AFOLU) sector includes land-based CO2 emissions from forest fires, peat fires and peat decay that approximate to net CO2 flux from the Forestry and Other Land Use (FOLU) sub-sector (also referred to as LULUCF – Land Use, Land-Use Change, and Forestry – a sub-set from AFOLU). For more information see chapter 11 of the report.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From 1970-2010, total anthropogenic GHG emissions have increased with larger absolute increases toward the end of this period. About half of cumulative anthropogenic CO2 emissions between 1750 and 2010 have occurred in the period from 1970-2010. Cumulative CO2 emissions from Forestry and Other Land Use (FOLU) since 1750 increased from 490±180 GtCO2 in 1970 to 680±300 GtCO2 in 2010.</a:t>
            </a:r>
            <a:endParaRPr lang="en-US"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noProof="0" dirty="0" smtClean="0"/>
          </a:p>
          <a:p>
            <a:pPr marL="171450" indent="-171450">
              <a:buFontTx/>
              <a:buChar char="-"/>
            </a:pP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noProof="0" dirty="0" smtClean="0"/>
              <a:t>Source: IPCC, 2014. IPCC 5</a:t>
            </a:r>
            <a:r>
              <a:rPr lang="en-US" i="0" baseline="30000" noProof="0" dirty="0" smtClean="0"/>
              <a:t>th</a:t>
            </a:r>
            <a:r>
              <a:rPr lang="en-US" i="0" noProof="0" dirty="0" smtClean="0"/>
              <a:t> assessment report. </a:t>
            </a:r>
            <a:r>
              <a:rPr lang="en-GB" b="0" i="0" dirty="0" smtClean="0"/>
              <a:t>IPCC Working Group III Contribution to AR5. </a:t>
            </a:r>
            <a:r>
              <a:rPr lang="en-GB" i="0" dirty="0" smtClean="0"/>
              <a:t>Climate Change 2014: Mitigation of Climate Change.</a:t>
            </a:r>
            <a:r>
              <a:rPr lang="en-GB" i="0" baseline="0" dirty="0" smtClean="0"/>
              <a:t> Summary for policy makers: </a:t>
            </a:r>
            <a:endParaRPr lang="en-GB" i="0" dirty="0" smtClean="0"/>
          </a:p>
          <a:p>
            <a:pPr marL="0" indent="0">
              <a:buFontTx/>
              <a:buNone/>
            </a:pPr>
            <a:r>
              <a:rPr lang="en-US" noProof="0" dirty="0" smtClean="0"/>
              <a:t>Available at: http://www.ipcc.ch/report/ar5/ ; http://mitigation2014.org/report/summary-for-policy-makers</a:t>
            </a: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664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noProof="0" dirty="0" smtClean="0"/>
              <a:t>IPCC,</a:t>
            </a:r>
            <a:r>
              <a:rPr lang="en-US" baseline="0" noProof="0" dirty="0" smtClean="0"/>
              <a:t> 2014: </a:t>
            </a:r>
            <a:r>
              <a:rPr lang="en-US" noProof="0" dirty="0" smtClean="0"/>
              <a:t>The figure shows the total anthropogenic</a:t>
            </a:r>
            <a:r>
              <a:rPr lang="en-US" baseline="0" noProof="0" dirty="0" smtClean="0"/>
              <a:t> GHG emissions </a:t>
            </a:r>
            <a:r>
              <a:rPr lang="en-GB" sz="1200" b="0" i="0" u="none" strike="noStrike" kern="1200" baseline="0" dirty="0" smtClean="0">
                <a:solidFill>
                  <a:schemeClr val="tx1"/>
                </a:solidFill>
                <a:latin typeface="+mn-lt"/>
                <a:ea typeface="+mn-ea"/>
                <a:cs typeface="+mn-cs"/>
              </a:rPr>
              <a:t>(GtCO2eq/</a:t>
            </a:r>
            <a:r>
              <a:rPr lang="en-GB" sz="1200" b="0" i="0" u="none" strike="noStrike" kern="1200" baseline="0" dirty="0" err="1" smtClean="0">
                <a:solidFill>
                  <a:schemeClr val="tx1"/>
                </a:solidFill>
                <a:latin typeface="+mn-lt"/>
                <a:ea typeface="+mn-ea"/>
                <a:cs typeface="+mn-cs"/>
              </a:rPr>
              <a:t>yr</a:t>
            </a:r>
            <a:r>
              <a:rPr lang="en-GB" sz="1200" b="0" i="0" u="none" strike="noStrike" kern="1200" baseline="0" dirty="0" smtClean="0">
                <a:solidFill>
                  <a:schemeClr val="tx1"/>
                </a:solidFill>
                <a:latin typeface="+mn-lt"/>
                <a:ea typeface="+mn-ea"/>
                <a:cs typeface="+mn-cs"/>
              </a:rPr>
              <a:t>) by economic sectors for 2010. The inner circle shows direct GHG emission per sector in percentage of the total anthropogenic GHG emissions. Pull-out shows how indirect CO2 emission shares (in % of total anthropogenic GHG emissions) from electricity and heat production are attributed to sectors of final energy use.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The Agriculture, Forestry and Other Land Use (AFOLU) sector includes land-based CO2 emissions from forest fires, peat fires and peat decay that approximate to net CO2 flux from the Forestry and Other Land Use (FOLU) sub-sector (also referred to as LULUCF – Land Use, Land-Use Change, and Forestry – a sub-set from AFOLU). For more information see chapter 11 of the report.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From 1970-2010, total anthropogenic GHG emissions have increased with larger absolute increases toward the end of this period. About half of cumulative anthropogenic CO2 emissions between 1750 and 2010 have occurred in the period from 1970-2010. Cumulative CO2 emissions from Forestry and Other Land Use (FOLU) since 1750 increased from 490±180 GtCO2 in 1970 to 680±300 GtCO2 in 2010.</a:t>
            </a:r>
            <a:endParaRPr lang="en-US"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noProof="0" dirty="0" smtClean="0"/>
          </a:p>
          <a:p>
            <a:pPr marL="171450" indent="-171450">
              <a:buFontTx/>
              <a:buChar char="-"/>
            </a:pP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noProof="0" dirty="0" smtClean="0"/>
              <a:t>Source: IPCC, 2014. IPCC 5</a:t>
            </a:r>
            <a:r>
              <a:rPr lang="en-US" i="0" baseline="30000" noProof="0" dirty="0" smtClean="0"/>
              <a:t>th</a:t>
            </a:r>
            <a:r>
              <a:rPr lang="en-US" i="0" noProof="0" dirty="0" smtClean="0"/>
              <a:t> assessment report. </a:t>
            </a:r>
            <a:r>
              <a:rPr lang="en-GB" b="0" i="0" dirty="0" smtClean="0"/>
              <a:t>IPCC Working Group III Contribution to AR5. </a:t>
            </a:r>
            <a:r>
              <a:rPr lang="en-GB" i="0" dirty="0" smtClean="0"/>
              <a:t>Climate Change 2014: Mitigation of Climate Change.</a:t>
            </a:r>
            <a:r>
              <a:rPr lang="en-GB" i="0" baseline="0" dirty="0" smtClean="0"/>
              <a:t> Summary for policy makers: </a:t>
            </a:r>
            <a:endParaRPr lang="en-GB" i="0" dirty="0" smtClean="0"/>
          </a:p>
          <a:p>
            <a:pPr marL="0" indent="0">
              <a:buFontTx/>
              <a:buNone/>
            </a:pPr>
            <a:r>
              <a:rPr lang="en-US" noProof="0" dirty="0" smtClean="0"/>
              <a:t>Available at: http://www.ipcc.ch/report/ar5/ ; http://mitigation2014.org/report/summary-for-policy-makers</a:t>
            </a: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664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02599C58-F26E-484C-B158-D7CF572B491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26729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5-3-2015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A9096D49-DAE3-40DE-93E0-41688E0A5016}" type="slidenum">
              <a:rPr lang="nl-NL" smtClean="0"/>
              <a:t>‹#›</a:t>
            </a:fld>
            <a:endParaRPr lang="nl-NL"/>
          </a:p>
        </p:txBody>
      </p:sp>
    </p:spTree>
    <p:extLst>
      <p:ext uri="{BB962C8B-B14F-4D97-AF65-F5344CB8AC3E}">
        <p14:creationId xmlns:p14="http://schemas.microsoft.com/office/powerpoint/2010/main" val="127820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6F9BCE-EF83-4A9D-824A-0AC28CF61EBC}" type="datetimeFigureOut">
              <a:rPr lang="en-US" smtClean="0"/>
              <a:t>3/5/2015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2131FA-ABA0-4EC3-8831-06E24ACC2EDA}" type="slidenum">
              <a:rPr lang="en-US" smtClean="0"/>
              <a:t>‹#›</a:t>
            </a:fld>
            <a:endParaRPr lang="en-US"/>
          </a:p>
        </p:txBody>
      </p:sp>
    </p:spTree>
    <p:extLst>
      <p:ext uri="{BB962C8B-B14F-4D97-AF65-F5344CB8AC3E}">
        <p14:creationId xmlns:p14="http://schemas.microsoft.com/office/powerpoint/2010/main" val="466477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1427996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10332083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25166105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119839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359393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982836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3832249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10850539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187660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0280959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196170512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Rechthoek 5"/>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2873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4" name="Rechthoek 3"/>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41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Rechthoek 4"/>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646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7546632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Rechthoek 1"/>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3" name="Rechte verbindingslijn 2"/>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8351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28774950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9597913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315788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555590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517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5172"/>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5864A4-FAE0-9F43-B4E0-8B91C6DEC88B}" type="slidenum">
              <a:rPr lang="en-US" smtClean="0">
                <a:solidFill>
                  <a:srgbClr val="005172"/>
                </a:solidFill>
              </a:rPr>
              <a:pPr/>
              <a:t>‹#›</a:t>
            </a:fld>
            <a:endParaRPr lang="en-US">
              <a:solidFill>
                <a:srgbClr val="005172"/>
              </a:solidFill>
            </a:endParaRPr>
          </a:p>
        </p:txBody>
      </p:sp>
    </p:spTree>
    <p:extLst>
      <p:ext uri="{BB962C8B-B14F-4D97-AF65-F5344CB8AC3E}">
        <p14:creationId xmlns:p14="http://schemas.microsoft.com/office/powerpoint/2010/main" val="15745922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0661905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7335702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37120114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1348491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318942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9049725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37883152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25822016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775888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14830017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9450405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Rechthoek 5"/>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4974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4" name="Rechthoek 3"/>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06129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Rechthoek 4"/>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702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42646807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Rechthoek 1"/>
          <p:cNvSpPr/>
          <p:nvPr userDrawn="1"/>
        </p:nvSpPr>
        <p:spPr>
          <a:xfrm>
            <a:off x="416255" y="5617024"/>
            <a:ext cx="8536675" cy="738664"/>
          </a:xfrm>
          <a:prstGeom prst="rect">
            <a:avLst/>
          </a:prstGeom>
        </p:spPr>
        <p:txBody>
          <a:bodyPr wrap="square">
            <a:spAutoFit/>
          </a:bodyPr>
          <a:lstStyle/>
          <a:p>
            <a:r>
              <a:rPr lang="en-GB" sz="1400" i="1" dirty="0" smtClean="0">
                <a:solidFill>
                  <a:srgbClr val="34B233"/>
                </a:solidFill>
              </a:rPr>
              <a:t>GOFC-GOLD training materials for REDD+ monitoring and reporting</a:t>
            </a:r>
          </a:p>
          <a:p>
            <a:r>
              <a:rPr lang="nl-NL" sz="1400" i="1" dirty="0" smtClean="0">
                <a:solidFill>
                  <a:srgbClr val="34B233"/>
                </a:solidFill>
              </a:rPr>
              <a:t>Module 1.1 UNFCCC context and </a:t>
            </a:r>
            <a:r>
              <a:rPr lang="nl-NL" sz="1400" i="1" dirty="0" err="1" smtClean="0">
                <a:solidFill>
                  <a:srgbClr val="34B233"/>
                </a:solidFill>
              </a:rPr>
              <a:t>requirements</a:t>
            </a:r>
            <a:r>
              <a:rPr lang="nl-NL" sz="1400" i="1" dirty="0" smtClean="0">
                <a:solidFill>
                  <a:srgbClr val="34B233"/>
                </a:solidFill>
              </a:rPr>
              <a:t> and </a:t>
            </a:r>
            <a:r>
              <a:rPr lang="nl-NL" sz="1400" i="1" dirty="0" err="1" smtClean="0">
                <a:solidFill>
                  <a:srgbClr val="34B233"/>
                </a:solidFill>
              </a:rPr>
              <a:t>introduction</a:t>
            </a:r>
            <a:r>
              <a:rPr lang="nl-NL" sz="1400" i="1" dirty="0" smtClean="0">
                <a:solidFill>
                  <a:srgbClr val="34B233"/>
                </a:solidFill>
              </a:rPr>
              <a:t> to IPCC </a:t>
            </a:r>
            <a:r>
              <a:rPr lang="nl-NL" sz="1400" i="1" dirty="0" err="1" smtClean="0">
                <a:solidFill>
                  <a:srgbClr val="34B233"/>
                </a:solidFill>
              </a:rPr>
              <a:t>guidelines</a:t>
            </a:r>
            <a:endParaRPr lang="en-GB" sz="1400" i="1" dirty="0" smtClean="0">
              <a:solidFill>
                <a:srgbClr val="34B233"/>
              </a:solidFill>
            </a:endParaRPr>
          </a:p>
          <a:p>
            <a:endParaRPr lang="nl-NL" sz="1400" i="1" dirty="0">
              <a:solidFill>
                <a:srgbClr val="34B233"/>
              </a:solidFill>
            </a:endParaRPr>
          </a:p>
        </p:txBody>
      </p:sp>
      <p:cxnSp>
        <p:nvCxnSpPr>
          <p:cNvPr id="3" name="Rechte verbindingslijn 2"/>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827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48075312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260532527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19677655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40165587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517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5172"/>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5864A4-FAE0-9F43-B4E0-8B91C6DEC88B}" type="slidenum">
              <a:rPr lang="en-US" smtClean="0">
                <a:solidFill>
                  <a:srgbClr val="005172"/>
                </a:solidFill>
              </a:rPr>
              <a:pPr/>
              <a:t>‹#›</a:t>
            </a:fld>
            <a:endParaRPr lang="en-US">
              <a:solidFill>
                <a:srgbClr val="005172"/>
              </a:solidFill>
            </a:endParaRPr>
          </a:p>
        </p:txBody>
      </p:sp>
    </p:spTree>
    <p:extLst>
      <p:ext uri="{BB962C8B-B14F-4D97-AF65-F5344CB8AC3E}">
        <p14:creationId xmlns:p14="http://schemas.microsoft.com/office/powerpoint/2010/main" val="4182943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1.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4"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pic>
        <p:nvPicPr>
          <p:cNvPr id="7" name="Picture 6"/>
          <p:cNvPicPr>
            <a:picLocks/>
          </p:cNvPicPr>
          <p:nvPr userDrawn="1"/>
        </p:nvPicPr>
        <p:blipFill rotWithShape="1">
          <a:blip r:embed="rId25" cstate="print">
            <a:extLst>
              <a:ext uri="{28A0092B-C50C-407E-A947-70E740481C1C}">
                <a14:useLocalDpi xmlns:a14="http://schemas.microsoft.com/office/drawing/2010/main" val="0"/>
              </a:ext>
            </a:extLst>
          </a:blip>
          <a:srcRect t="89147" r="65233"/>
          <a:stretch/>
        </p:blipFill>
        <p:spPr bwMode="hidden">
          <a:xfrm>
            <a:off x="0" y="6113720"/>
            <a:ext cx="3179135" cy="744279"/>
          </a:xfrm>
          <a:prstGeom prst="rect">
            <a:avLst/>
          </a:prstGeom>
        </p:spPr>
      </p:pic>
      <p:pic>
        <p:nvPicPr>
          <p:cNvPr id="8" name="Picture 7" descr="GOFC-Gold Tray cover only 2010_200dpi"/>
          <p:cNvPicPr/>
          <p:nvPr userDrawn="1"/>
        </p:nvPicPr>
        <p:blipFill>
          <a:blip r:embed="rId26" cstate="print"/>
          <a:srcRect l="20703" t="85967" r="20917" b="3633"/>
          <a:stretch>
            <a:fillRect/>
          </a:stretch>
        </p:blipFill>
        <p:spPr bwMode="auto">
          <a:xfrm>
            <a:off x="4048380" y="6209732"/>
            <a:ext cx="2543690" cy="451715"/>
          </a:xfrm>
          <a:prstGeom prst="rect">
            <a:avLst/>
          </a:prstGeom>
          <a:noFill/>
          <a:ln w="9525">
            <a:noFill/>
            <a:miter lim="800000"/>
            <a:headEnd/>
            <a:tailEnd/>
          </a:ln>
        </p:spPr>
      </p:pic>
      <p:pic>
        <p:nvPicPr>
          <p:cNvPr id="9" name="Afbeelding 11" descr="logo_WB FCPF.gif"/>
          <p:cNvPicPr>
            <a:picLocks noChangeAspect="1"/>
          </p:cNvPicPr>
          <p:nvPr userDrawn="1"/>
        </p:nvPicPr>
        <p:blipFill>
          <a:blip r:embed="rId27" cstate="print"/>
          <a:stretch>
            <a:fillRect/>
          </a:stretch>
        </p:blipFill>
        <p:spPr>
          <a:xfrm>
            <a:off x="7820452" y="5985545"/>
            <a:ext cx="972687" cy="71081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5" r:id="rId21"/>
    <p:sldLayoutId id="2147483743" r:id="rId22"/>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a:blip r:embed="rId23" cstate="prin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4" name="TextBox 3"/>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rgbClr val="000000">
                    <a:lumMod val="50000"/>
                    <a:lumOff val="50000"/>
                  </a:srgbClr>
                </a:solidFill>
              </a:rPr>
              <a:t>Module 1.1 </a:t>
            </a:r>
            <a:r>
              <a:rPr lang="en-US" sz="1400" i="1" dirty="0" smtClean="0">
                <a:solidFill>
                  <a:srgbClr val="000000">
                    <a:lumMod val="50000"/>
                    <a:lumOff val="50000"/>
                  </a:srgbClr>
                </a:solidFill>
              </a:rPr>
              <a:t>UNFCCC context and requirements and introduction to IPCC guidelines</a:t>
            </a:r>
          </a:p>
          <a:p>
            <a:pPr>
              <a:lnSpc>
                <a:spcPts val="1800"/>
              </a:lnSpc>
              <a:defRPr/>
            </a:pPr>
            <a:r>
              <a:rPr lang="en-GB" sz="1400" i="1" dirty="0" smtClean="0">
                <a:solidFill>
                  <a:srgbClr val="000000">
                    <a:lumMod val="50000"/>
                    <a:lumOff val="50000"/>
                  </a:srgbClr>
                </a:solidFill>
              </a:rPr>
              <a:t>REDD+ training materials by GOFC-GOLD, Wageningen University, World Bank FCPF</a:t>
            </a:r>
          </a:p>
        </p:txBody>
      </p:sp>
      <p:sp>
        <p:nvSpPr>
          <p:cNvPr id="16" name="Chevron 15"/>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rgbClr val="948A85">
                    <a:lumMod val="75000"/>
                  </a:srgbClr>
                </a:solidFill>
                <a:latin typeface="Verdana" pitchFamily="34" charset="0"/>
              </a:rPr>
              <a:pPr>
                <a:lnSpc>
                  <a:spcPts val="1800"/>
                </a:lnSpc>
              </a:pPr>
              <a:t>‹#›</a:t>
            </a:fld>
            <a:endParaRPr lang="en-GB" sz="1200" dirty="0" err="1" smtClean="0">
              <a:solidFill>
                <a:srgbClr val="948A85">
                  <a:lumMod val="75000"/>
                </a:srgbClr>
              </a:solidFill>
              <a:latin typeface="Verdana" pitchFamily="34" charset="0"/>
            </a:endParaRPr>
          </a:p>
        </p:txBody>
      </p:sp>
      <p:cxnSp>
        <p:nvCxnSpPr>
          <p:cNvPr id="8"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7128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a:blip r:embed="rId23" cstate="prin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4" name="TextBox 3"/>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rgbClr val="000000">
                    <a:lumMod val="50000"/>
                    <a:lumOff val="50000"/>
                  </a:srgbClr>
                </a:solidFill>
              </a:rPr>
              <a:t>Module 1.1 </a:t>
            </a:r>
            <a:r>
              <a:rPr lang="en-US" sz="1400" i="1" dirty="0" smtClean="0">
                <a:solidFill>
                  <a:srgbClr val="000000">
                    <a:lumMod val="50000"/>
                    <a:lumOff val="50000"/>
                  </a:srgbClr>
                </a:solidFill>
              </a:rPr>
              <a:t>UNFCCC context and requirements and introduction to IPCC guidelines</a:t>
            </a:r>
          </a:p>
          <a:p>
            <a:pPr>
              <a:lnSpc>
                <a:spcPts val="1800"/>
              </a:lnSpc>
              <a:defRPr/>
            </a:pPr>
            <a:r>
              <a:rPr lang="en-GB" sz="1400" i="1" dirty="0" smtClean="0">
                <a:solidFill>
                  <a:srgbClr val="000000">
                    <a:lumMod val="50000"/>
                    <a:lumOff val="50000"/>
                  </a:srgbClr>
                </a:solidFill>
              </a:rPr>
              <a:t>REDD+ training materials by GOFC-GOLD, Wageningen University, World Bank FCPF</a:t>
            </a:r>
          </a:p>
        </p:txBody>
      </p:sp>
      <p:sp>
        <p:nvSpPr>
          <p:cNvPr id="16" name="Chevron 15"/>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rgbClr val="948A85">
                    <a:lumMod val="75000"/>
                  </a:srgbClr>
                </a:solidFill>
                <a:latin typeface="Verdana" pitchFamily="34" charset="0"/>
              </a:rPr>
              <a:pPr>
                <a:lnSpc>
                  <a:spcPts val="1800"/>
                </a:lnSpc>
              </a:pPr>
              <a:t>‹#›</a:t>
            </a:fld>
            <a:endParaRPr lang="en-GB" sz="1200" dirty="0" err="1" smtClean="0">
              <a:solidFill>
                <a:srgbClr val="948A85">
                  <a:lumMod val="75000"/>
                </a:srgbClr>
              </a:solidFill>
              <a:latin typeface="Verdana" pitchFamily="34" charset="0"/>
            </a:endParaRPr>
          </a:p>
        </p:txBody>
      </p:sp>
      <p:cxnSp>
        <p:nvCxnSpPr>
          <p:cNvPr id="8"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1270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3.png"/><Relationship Id="rId11" Type="http://schemas.openxmlformats.org/officeDocument/2006/relationships/image" Target="../media/image4.gif"/><Relationship Id="rId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gofcgold.wur.nl/redd/index.php"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hyperlink" Target="http://www.fcmcglobal.org/documents/mrvmanual/MRV_Manual.pdf" TargetMode="External"/><Relationship Id="rId5" Type="http://schemas.openxmlformats.org/officeDocument/2006/relationships/hyperlink" Target="http://www.gfoi.org/methods-guidance-documentation" TargetMode="External"/><Relationship Id="rId4" Type="http://schemas.openxmlformats.org/officeDocument/2006/relationships/hyperlink" Target="http://www.ipcc-nggip.iges.or.jp/public/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gif"/><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fcgold.wur.nl/redd/Training_materials.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mailto:brice.mora@wur.nl" TargetMode="Externa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8.jpeg"/><Relationship Id="rId5" Type="http://schemas.openxmlformats.org/officeDocument/2006/relationships/hyperlink" Target="http://www.gofcgold.wur.nl/" TargetMode="External"/><Relationship Id="rId4" Type="http://schemas.openxmlformats.org/officeDocument/2006/relationships/hyperlink" Target="https://www.facebook.com/gofcgold.lc.p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p:cNvSpPr txBox="1"/>
          <p:nvPr/>
        </p:nvSpPr>
        <p:spPr>
          <a:xfrm>
            <a:off x="-1" y="4409305"/>
            <a:ext cx="9144001" cy="913070"/>
          </a:xfrm>
          <a:prstGeom prst="rect">
            <a:avLst/>
          </a:prstGeom>
          <a:noFill/>
        </p:spPr>
        <p:txBody>
          <a:bodyPr wrap="square" rtlCol="0">
            <a:spAutoFit/>
          </a:bodyPr>
          <a:lstStyle/>
          <a:p>
            <a:pPr algn="ctr">
              <a:lnSpc>
                <a:spcPct val="150000"/>
              </a:lnSpc>
              <a:spcAft>
                <a:spcPts val="1000"/>
              </a:spcAft>
            </a:pPr>
            <a:r>
              <a:rPr lang="en-GB" sz="2200" dirty="0" smtClean="0"/>
              <a:t>Brice Mora</a:t>
            </a:r>
          </a:p>
          <a:p>
            <a:pPr>
              <a:lnSpc>
                <a:spcPct val="150000"/>
              </a:lnSpc>
              <a:spcAft>
                <a:spcPts val="1000"/>
              </a:spcAft>
            </a:pPr>
            <a:endParaRPr lang="en-GB" sz="800" dirty="0">
              <a:latin typeface="Verdana"/>
              <a:ea typeface="Calibri"/>
              <a:cs typeface="Times New Roman"/>
            </a:endParaRPr>
          </a:p>
        </p:txBody>
      </p:sp>
      <p:sp>
        <p:nvSpPr>
          <p:cNvPr id="3" name="Rectangle 2"/>
          <p:cNvSpPr/>
          <p:nvPr/>
        </p:nvSpPr>
        <p:spPr>
          <a:xfrm>
            <a:off x="0" y="2600251"/>
            <a:ext cx="9144000" cy="1384995"/>
          </a:xfrm>
          <a:prstGeom prst="rect">
            <a:avLst/>
          </a:prstGeom>
        </p:spPr>
        <p:txBody>
          <a:bodyPr wrap="square">
            <a:spAutoFit/>
          </a:bodyPr>
          <a:lstStyle/>
          <a:p>
            <a:pPr algn="ctr"/>
            <a:r>
              <a:rPr lang="en-GB" sz="2800" dirty="0" smtClean="0">
                <a:latin typeface="+mj-lt"/>
              </a:rPr>
              <a:t>GOFC-GOLD activities</a:t>
            </a:r>
          </a:p>
          <a:p>
            <a:pPr algn="ctr"/>
            <a:r>
              <a:rPr lang="en-GB" sz="2800" dirty="0" smtClean="0">
                <a:latin typeface="+mj-lt"/>
              </a:rPr>
              <a:t>&amp;</a:t>
            </a:r>
          </a:p>
          <a:p>
            <a:pPr algn="ctr"/>
            <a:r>
              <a:rPr lang="en-GB" sz="2800" dirty="0" smtClean="0">
                <a:latin typeface="+mj-lt"/>
              </a:rPr>
              <a:t>Opportunities </a:t>
            </a:r>
            <a:r>
              <a:rPr lang="en-GB" sz="2800" dirty="0">
                <a:latin typeface="+mj-lt"/>
              </a:rPr>
              <a:t>to improve </a:t>
            </a:r>
            <a:r>
              <a:rPr lang="en-GB" sz="2800" dirty="0" smtClean="0">
                <a:latin typeface="+mj-lt"/>
              </a:rPr>
              <a:t>linkages with GFOI</a:t>
            </a:r>
            <a:endParaRPr lang="en-GB" sz="2800" dirty="0">
              <a:latin typeface="+mj-lt"/>
            </a:endParaRPr>
          </a:p>
        </p:txBody>
      </p:sp>
      <p:pic>
        <p:nvPicPr>
          <p:cNvPr id="26" name="Picture 25" descr="C:\Users\mora001\Desktop\GOF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81499"/>
            <a:ext cx="2685318" cy="1099876"/>
          </a:xfrm>
          <a:prstGeom prst="rect">
            <a:avLst/>
          </a:prstGeom>
          <a:noFill/>
          <a:ln>
            <a:noFill/>
          </a:ln>
        </p:spPr>
      </p:pic>
      <p:pic>
        <p:nvPicPr>
          <p:cNvPr id="27"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273" y="392339"/>
            <a:ext cx="2343572" cy="142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9713" y="5511660"/>
            <a:ext cx="4914615" cy="323165"/>
          </a:xfrm>
          <a:prstGeom prst="rect">
            <a:avLst/>
          </a:prstGeom>
          <a:noFill/>
        </p:spPr>
        <p:txBody>
          <a:bodyPr wrap="square" rtlCol="0">
            <a:spAutoFit/>
          </a:bodyPr>
          <a:lstStyle/>
          <a:p>
            <a:pPr>
              <a:lnSpc>
                <a:spcPts val="1800"/>
              </a:lnSpc>
            </a:pPr>
            <a:r>
              <a:rPr lang="en-GB" sz="1400" dirty="0" smtClean="0">
                <a:latin typeface="Verdana" pitchFamily="34" charset="0"/>
              </a:rPr>
              <a:t>GFOI Component Meeting, Sydney, March 2-6, 2015</a:t>
            </a:r>
          </a:p>
        </p:txBody>
      </p:sp>
      <p:sp>
        <p:nvSpPr>
          <p:cNvPr id="5" name="Rectangle 4"/>
          <p:cNvSpPr/>
          <p:nvPr/>
        </p:nvSpPr>
        <p:spPr>
          <a:xfrm>
            <a:off x="3851238" y="5834825"/>
            <a:ext cx="5292762" cy="102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897064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0" y="5842660"/>
            <a:ext cx="9144000" cy="10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el 1"/>
          <p:cNvSpPr>
            <a:spLocks noGrp="1"/>
          </p:cNvSpPr>
          <p:nvPr>
            <p:ph type="title"/>
          </p:nvPr>
        </p:nvSpPr>
        <p:spPr>
          <a:xfrm>
            <a:off x="186842" y="230189"/>
            <a:ext cx="8442796" cy="648188"/>
          </a:xfrm>
        </p:spPr>
        <p:txBody>
          <a:bodyPr/>
          <a:lstStyle/>
          <a:p>
            <a:r>
              <a:rPr lang="en-US" dirty="0" smtClean="0"/>
              <a:t>Set up of Modules &amp; Target users</a:t>
            </a:r>
            <a:endParaRPr lang="en-US" dirty="0"/>
          </a:p>
        </p:txBody>
      </p:sp>
      <p:sp>
        <p:nvSpPr>
          <p:cNvPr id="43" name="Rectangle 13"/>
          <p:cNvSpPr>
            <a:spLocks noChangeArrowheads="1"/>
          </p:cNvSpPr>
          <p:nvPr/>
        </p:nvSpPr>
        <p:spPr bwMode="auto">
          <a:xfrm>
            <a:off x="1045000" y="4618439"/>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12" name="Pfeil nach rechts 6"/>
          <p:cNvSpPr/>
          <p:nvPr/>
        </p:nvSpPr>
        <p:spPr bwMode="auto">
          <a:xfrm>
            <a:off x="2616415" y="1558479"/>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3" name="Pfeil nach rechts 6"/>
          <p:cNvSpPr/>
          <p:nvPr/>
        </p:nvSpPr>
        <p:spPr bwMode="auto">
          <a:xfrm>
            <a:off x="2618687" y="3471471"/>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4" name="Pfeil nach rechts 6"/>
          <p:cNvSpPr/>
          <p:nvPr/>
        </p:nvSpPr>
        <p:spPr bwMode="auto">
          <a:xfrm>
            <a:off x="2620959" y="543905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5" name="Tekstvak 14"/>
          <p:cNvSpPr txBox="1"/>
          <p:nvPr/>
        </p:nvSpPr>
        <p:spPr>
          <a:xfrm>
            <a:off x="3916904" y="1050877"/>
            <a:ext cx="5049671" cy="1938992"/>
          </a:xfrm>
          <a:prstGeom prst="rect">
            <a:avLst/>
          </a:prstGeom>
          <a:solidFill>
            <a:schemeClr val="accent3"/>
          </a:solidFill>
        </p:spPr>
        <p:txBody>
          <a:bodyPr wrap="square" rtlCol="0">
            <a:spAutoFit/>
          </a:bodyPr>
          <a:lstStyle/>
          <a:p>
            <a:r>
              <a:rPr lang="en-US" sz="1600" b="1" dirty="0" smtClean="0">
                <a:latin typeface="+mj-lt"/>
              </a:rPr>
              <a:t>Background lectures</a:t>
            </a:r>
          </a:p>
          <a:p>
            <a:r>
              <a:rPr lang="en-GB" sz="1600" dirty="0" smtClean="0">
                <a:latin typeface="+mj-lt"/>
              </a:rPr>
              <a:t>Introducing and presenting the background; relevance of topic &amp; overview of possible methodological options and approaches</a:t>
            </a:r>
            <a:br>
              <a:rPr lang="en-GB" sz="1600" dirty="0" smtClean="0">
                <a:latin typeface="+mj-lt"/>
              </a:rPr>
            </a:br>
            <a:endParaRPr lang="en-US" sz="400" dirty="0" smtClean="0">
              <a:latin typeface="+mj-lt"/>
            </a:endParaRPr>
          </a:p>
          <a:p>
            <a:r>
              <a:rPr lang="en-US" sz="1600" i="1" dirty="0" smtClean="0">
                <a:latin typeface="+mj-lt"/>
              </a:rPr>
              <a:t>Intended for: REDD+ national and international policy makers; Project managers and Technical staff</a:t>
            </a:r>
          </a:p>
        </p:txBody>
      </p:sp>
      <p:sp>
        <p:nvSpPr>
          <p:cNvPr id="16" name="Tekstvak 15"/>
          <p:cNvSpPr txBox="1"/>
          <p:nvPr/>
        </p:nvSpPr>
        <p:spPr>
          <a:xfrm>
            <a:off x="3913632" y="3084393"/>
            <a:ext cx="5052944" cy="1631216"/>
          </a:xfrm>
          <a:prstGeom prst="rect">
            <a:avLst/>
          </a:prstGeom>
          <a:solidFill>
            <a:schemeClr val="accent3"/>
          </a:solidFill>
        </p:spPr>
        <p:txBody>
          <a:bodyPr wrap="square" rtlCol="0">
            <a:spAutoFit/>
          </a:bodyPr>
          <a:lstStyle/>
          <a:p>
            <a:pPr lvl="0">
              <a:spcBef>
                <a:spcPts val="1200"/>
              </a:spcBef>
              <a:buClr>
                <a:srgbClr val="005172"/>
              </a:buClr>
              <a:buSzPct val="140000"/>
            </a:pPr>
            <a:r>
              <a:rPr lang="en-GB" sz="1600" b="1" dirty="0" smtClean="0">
                <a:solidFill>
                  <a:srgbClr val="005172"/>
                </a:solidFill>
                <a:latin typeface="+mj-lt"/>
              </a:rPr>
              <a:t>Practical examples </a:t>
            </a:r>
            <a:br>
              <a:rPr lang="en-GB" sz="1600" b="1" dirty="0" smtClean="0">
                <a:solidFill>
                  <a:srgbClr val="005172"/>
                </a:solidFill>
                <a:latin typeface="+mj-lt"/>
              </a:rPr>
            </a:br>
            <a:r>
              <a:rPr lang="en-GB" sz="1600" dirty="0" smtClean="0">
                <a:solidFill>
                  <a:srgbClr val="005172"/>
                </a:solidFill>
                <a:latin typeface="+mj-lt"/>
              </a:rPr>
              <a:t>of successful implementation activities in developing countries; experiences presenting different national circumstances</a:t>
            </a:r>
            <a:br>
              <a:rPr lang="en-GB" sz="1600" dirty="0" smtClean="0">
                <a:solidFill>
                  <a:srgbClr val="005172"/>
                </a:solidFill>
                <a:latin typeface="+mj-lt"/>
              </a:rPr>
            </a:br>
            <a:endParaRPr lang="en-GB" sz="400" dirty="0" smtClean="0">
              <a:solidFill>
                <a:srgbClr val="005172"/>
              </a:solidFill>
              <a:latin typeface="+mj-lt"/>
            </a:endParaRPr>
          </a:p>
          <a:p>
            <a:r>
              <a:rPr lang="en-US" sz="1600" i="1" dirty="0" smtClean="0">
                <a:latin typeface="+mj-lt"/>
              </a:rPr>
              <a:t>Intended for: MRV project managers &amp; Designers and Technical staff</a:t>
            </a:r>
          </a:p>
        </p:txBody>
      </p:sp>
      <p:sp>
        <p:nvSpPr>
          <p:cNvPr id="17" name="Tekstvak 16"/>
          <p:cNvSpPr txBox="1"/>
          <p:nvPr/>
        </p:nvSpPr>
        <p:spPr>
          <a:xfrm>
            <a:off x="3930552" y="5268041"/>
            <a:ext cx="5036024" cy="1138773"/>
          </a:xfrm>
          <a:prstGeom prst="rect">
            <a:avLst/>
          </a:prstGeom>
          <a:solidFill>
            <a:schemeClr val="accent3"/>
          </a:solidFill>
        </p:spPr>
        <p:txBody>
          <a:bodyPr wrap="square" rtlCol="0">
            <a:spAutoFit/>
          </a:bodyPr>
          <a:lstStyle/>
          <a:p>
            <a:pPr lvl="0">
              <a:spcBef>
                <a:spcPts val="1200"/>
              </a:spcBef>
              <a:buClr>
                <a:srgbClr val="005172"/>
              </a:buClr>
              <a:buSzPct val="140000"/>
            </a:pPr>
            <a:r>
              <a:rPr lang="en-GB" sz="1600" b="1" dirty="0" smtClean="0">
                <a:solidFill>
                  <a:srgbClr val="005172"/>
                </a:solidFill>
                <a:latin typeface="+mj-lt"/>
              </a:rPr>
              <a:t>Practical exercises and short tutorials </a:t>
            </a:r>
            <a:br>
              <a:rPr lang="en-GB" sz="1600" b="1" dirty="0" smtClean="0">
                <a:solidFill>
                  <a:srgbClr val="005172"/>
                </a:solidFill>
                <a:latin typeface="+mj-lt"/>
              </a:rPr>
            </a:br>
            <a:r>
              <a:rPr lang="en-GB" sz="1600" dirty="0" smtClean="0">
                <a:solidFill>
                  <a:srgbClr val="005172"/>
                </a:solidFill>
                <a:latin typeface="+mj-lt"/>
              </a:rPr>
              <a:t>to provide simple hands-on exercises for implementation, data processing and analysis</a:t>
            </a:r>
          </a:p>
          <a:p>
            <a:endParaRPr lang="en-US" sz="400" dirty="0" smtClean="0">
              <a:latin typeface="+mj-lt"/>
            </a:endParaRPr>
          </a:p>
          <a:p>
            <a:r>
              <a:rPr lang="en-US" sz="1600" i="1" dirty="0" smtClean="0">
                <a:latin typeface="+mj-lt"/>
              </a:rPr>
              <a:t>Intended for: Technical staff</a:t>
            </a:r>
          </a:p>
        </p:txBody>
      </p:sp>
      <p:grpSp>
        <p:nvGrpSpPr>
          <p:cNvPr id="56" name="Groep 55"/>
          <p:cNvGrpSpPr/>
          <p:nvPr/>
        </p:nvGrpSpPr>
        <p:grpSpPr>
          <a:xfrm>
            <a:off x="195508" y="878377"/>
            <a:ext cx="2257349" cy="1874419"/>
            <a:chOff x="-1114700" y="619065"/>
            <a:chExt cx="2257349" cy="1874419"/>
          </a:xfrm>
        </p:grpSpPr>
        <p:sp>
          <p:nvSpPr>
            <p:cNvPr id="38" name="Tekstvak 37"/>
            <p:cNvSpPr txBox="1"/>
            <p:nvPr/>
          </p:nvSpPr>
          <p:spPr>
            <a:xfrm>
              <a:off x="-1114700" y="619065"/>
              <a:ext cx="225734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Background lectures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grpSp>
          <p:nvGrpSpPr>
            <p:cNvPr id="39" name="Groep 38"/>
            <p:cNvGrpSpPr/>
            <p:nvPr/>
          </p:nvGrpSpPr>
          <p:grpSpPr>
            <a:xfrm>
              <a:off x="-1044116" y="960822"/>
              <a:ext cx="2088232" cy="1532662"/>
              <a:chOff x="-27384" y="6300192"/>
              <a:chExt cx="2088232" cy="1532662"/>
            </a:xfrm>
          </p:grpSpPr>
          <p:sp>
            <p:nvSpPr>
              <p:cNvPr id="40" name="Afgeronde rechthoek 39"/>
              <p:cNvSpPr/>
              <p:nvPr/>
            </p:nvSpPr>
            <p:spPr>
              <a:xfrm>
                <a:off x="-27384" y="6300192"/>
                <a:ext cx="2088232" cy="1512168"/>
              </a:xfrm>
              <a:prstGeom prst="roundRect">
                <a:avLst/>
              </a:prstGeom>
              <a:blipFill>
                <a:blip r:embed="rId2"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Titel 1"/>
              <p:cNvSpPr txBox="1">
                <a:spLocks/>
              </p:cNvSpPr>
              <p:nvPr/>
            </p:nvSpPr>
            <p:spPr bwMode="auto">
              <a:xfrm>
                <a:off x="144016" y="6372200"/>
                <a:ext cx="1916832" cy="511830"/>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5172"/>
                    </a:solidFill>
                    <a:effectLst/>
                    <a:uLnTx/>
                    <a:uFillTx/>
                    <a:latin typeface="Verdana" pitchFamily="34" charset="0"/>
                    <a:ea typeface="+mj-ea"/>
                    <a:cs typeface="+mj-cs"/>
                  </a:rPr>
                  <a:t>Module 1.2 Framework for building national forest monitoring systems for REDD+</a:t>
                </a:r>
                <a:endParaRPr kumimoji="0" lang="en-US" sz="600" b="0" i="0" u="none" strike="noStrike" kern="1200" cap="none" spc="0" normalizeH="0" baseline="0" noProof="0" dirty="0">
                  <a:ln>
                    <a:noFill/>
                  </a:ln>
                  <a:solidFill>
                    <a:srgbClr val="005172"/>
                  </a:solidFill>
                  <a:effectLst/>
                  <a:uLnTx/>
                  <a:uFillTx/>
                  <a:latin typeface="Verdana" pitchFamily="34" charset="0"/>
                  <a:ea typeface="+mj-ea"/>
                  <a:cs typeface="+mj-cs"/>
                </a:endParaRPr>
              </a:p>
            </p:txBody>
          </p:sp>
          <p:sp>
            <p:nvSpPr>
              <p:cNvPr id="42" name="Tijdelijke aanduiding voor tekst 6"/>
              <p:cNvSpPr txBox="1">
                <a:spLocks/>
              </p:cNvSpPr>
              <p:nvPr/>
            </p:nvSpPr>
            <p:spPr bwMode="auto">
              <a:xfrm>
                <a:off x="0" y="6553200"/>
                <a:ext cx="1988840" cy="125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52413" marR="0" lvl="0" indent="-252413" algn="l" defTabSz="914400" rtl="0" eaLnBrk="1" fontAlgn="base" latinLnBrk="0" hangingPunct="1">
                  <a:lnSpc>
                    <a:spcPct val="150000"/>
                  </a:lnSpc>
                  <a:spcBef>
                    <a:spcPts val="400"/>
                  </a:spcBef>
                  <a:spcAft>
                    <a:spcPct val="0"/>
                  </a:spcAft>
                  <a:buClr>
                    <a:srgbClr val="005172"/>
                  </a:buClr>
                  <a:buSzPct val="140000"/>
                  <a:buFont typeface="Wingdings" pitchFamily="2" charset="2"/>
                  <a:buNone/>
                  <a:tabLst/>
                  <a:defRPr/>
                </a:pPr>
                <a: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t>Module developers:</a:t>
                </a:r>
                <a:b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Erika Romijn</a:t>
                </a:r>
                <a:b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Martin Herold</a:t>
                </a:r>
                <a:b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b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Brice Mora</a:t>
                </a:r>
              </a:p>
              <a:p>
                <a:pPr marL="252413" marR="0" lvl="0" indent="-252413" algn="l" defTabSz="914400" rtl="0" eaLnBrk="1" fontAlgn="base" latinLnBrk="0" hangingPunct="1">
                  <a:lnSpc>
                    <a:spcPct val="150000"/>
                  </a:lnSpc>
                  <a:spcBef>
                    <a:spcPts val="400"/>
                  </a:spcBef>
                  <a:spcAft>
                    <a:spcPct val="0"/>
                  </a:spcAft>
                  <a:buClr>
                    <a:srgbClr val="005172"/>
                  </a:buClr>
                  <a:buSzPct val="140000"/>
                  <a:buFont typeface="Wingdings" pitchFamily="2" charset="2"/>
                  <a:buNone/>
                  <a:tabLst/>
                  <a:defRPr/>
                </a:pPr>
                <a:r>
                  <a:rPr kumimoji="0" lang="en-US" sz="400" b="0" i="1" u="none" strike="noStrike" kern="1200" cap="none" spc="0" normalizeH="0" baseline="0" noProof="0" dirty="0" smtClean="0">
                    <a:ln>
                      <a:noFill/>
                    </a:ln>
                    <a:solidFill>
                      <a:srgbClr val="005172"/>
                    </a:solidFill>
                    <a:effectLst/>
                    <a:uLnTx/>
                    <a:uFillTx/>
                    <a:latin typeface="Verdana" pitchFamily="34" charset="0"/>
                    <a:ea typeface="+mn-ea"/>
                    <a:cs typeface="+mn-cs"/>
                  </a:rPr>
                  <a:t>After the course the participants should be able to:</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GB" sz="400" b="0" i="0" u="none" strike="noStrike" kern="1200" cap="none" spc="0" normalizeH="0" baseline="0" noProof="0" dirty="0" smtClean="0">
                    <a:ln>
                      <a:noFill/>
                    </a:ln>
                    <a:solidFill>
                      <a:srgbClr val="005172"/>
                    </a:solidFill>
                    <a:effectLst/>
                    <a:uLnTx/>
                    <a:uFillTx/>
                    <a:latin typeface="Verdana" pitchFamily="34" charset="0"/>
                    <a:ea typeface="+mn-ea"/>
                    <a:cs typeface="+mn-cs"/>
                  </a:rPr>
                  <a:t>Understand the needs and priorities of a national REDD+ policy and implementation strategy</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US" sz="400" b="0" i="0" u="none" strike="noStrike" kern="1200" cap="none" spc="0" normalizeH="0" baseline="0" noProof="0" dirty="0" smtClean="0">
                    <a:ln>
                      <a:noFill/>
                    </a:ln>
                    <a:solidFill>
                      <a:srgbClr val="005172"/>
                    </a:solidFill>
                    <a:effectLst/>
                    <a:uLnTx/>
                    <a:uFillTx/>
                    <a:latin typeface="Verdana" pitchFamily="34" charset="0"/>
                    <a:ea typeface="+mn-ea"/>
                    <a:cs typeface="+mn-cs"/>
                  </a:rPr>
                  <a:t>Assess and characterize forest monitoring and reporting capacities of developing countries in different national circumstances</a:t>
                </a:r>
              </a:p>
              <a:p>
                <a:pPr marL="252413" marR="0" lvl="0" indent="-252413" algn="l" defTabSz="914400" rtl="0" eaLnBrk="1" fontAlgn="base" latinLnBrk="0" hangingPunct="1">
                  <a:lnSpc>
                    <a:spcPct val="100000"/>
                  </a:lnSpc>
                  <a:spcBef>
                    <a:spcPts val="200"/>
                  </a:spcBef>
                  <a:spcAft>
                    <a:spcPct val="0"/>
                  </a:spcAft>
                  <a:buClr>
                    <a:srgbClr val="005172"/>
                  </a:buClr>
                  <a:buSzPct val="140000"/>
                  <a:buFont typeface="Arial" pitchFamily="34" charset="0"/>
                  <a:buChar char="•"/>
                  <a:tabLst/>
                  <a:defRPr/>
                </a:pPr>
                <a:r>
                  <a:rPr kumimoji="0" lang="en-GB" sz="400" b="0" i="0" u="none" strike="noStrike" kern="1200" cap="none" spc="0" normalizeH="0" baseline="0" noProof="0" dirty="0" smtClean="0">
                    <a:ln>
                      <a:noFill/>
                    </a:ln>
                    <a:solidFill>
                      <a:srgbClr val="005172"/>
                    </a:solidFill>
                    <a:effectLst/>
                    <a:uLnTx/>
                    <a:uFillTx/>
                    <a:latin typeface="Verdana" pitchFamily="34" charset="0"/>
                    <a:ea typeface="+mn-ea"/>
                    <a:cs typeface="+mn-cs"/>
                  </a:rPr>
                  <a:t>Develop a roadmap for building sustained in-country capacities for REDD+ MRV</a:t>
                </a:r>
                <a:endParaRPr kumimoji="0" lang="nl-NL" sz="400" b="0" i="0" u="none" strike="noStrike" kern="1200" cap="none" spc="0" normalizeH="0" baseline="0" noProof="0" dirty="0">
                  <a:ln>
                    <a:noFill/>
                  </a:ln>
                  <a:solidFill>
                    <a:srgbClr val="005172"/>
                  </a:solidFill>
                  <a:effectLst/>
                  <a:uLnTx/>
                  <a:uFillTx/>
                  <a:latin typeface="Verdana" pitchFamily="34" charset="0"/>
                  <a:ea typeface="+mn-ea"/>
                  <a:cs typeface="+mn-cs"/>
                </a:endParaRPr>
              </a:p>
            </p:txBody>
          </p:sp>
          <p:cxnSp>
            <p:nvCxnSpPr>
              <p:cNvPr id="46" name="Rechte verbindingslijn 45"/>
              <p:cNvCxnSpPr/>
              <p:nvPr/>
            </p:nvCxnSpPr>
            <p:spPr>
              <a:xfrm>
                <a:off x="72008" y="6588224"/>
                <a:ext cx="1916832" cy="0"/>
              </a:xfrm>
              <a:prstGeom prst="line">
                <a:avLst/>
              </a:prstGeom>
              <a:noFill/>
              <a:ln w="3810" cap="flat" cmpd="sng" algn="ctr">
                <a:solidFill>
                  <a:srgbClr val="4F81BD">
                    <a:shade val="95000"/>
                    <a:satMod val="105000"/>
                  </a:srgbClr>
                </a:solidFill>
                <a:prstDash val="solid"/>
              </a:ln>
              <a:effectLst/>
            </p:spPr>
          </p:cxnSp>
          <p:cxnSp>
            <p:nvCxnSpPr>
              <p:cNvPr id="50" name="Rechte verbindingslijn 49"/>
              <p:cNvCxnSpPr/>
              <p:nvPr/>
            </p:nvCxnSpPr>
            <p:spPr>
              <a:xfrm>
                <a:off x="67859" y="7635834"/>
                <a:ext cx="1916832" cy="0"/>
              </a:xfrm>
              <a:prstGeom prst="line">
                <a:avLst/>
              </a:prstGeom>
              <a:noFill/>
              <a:ln w="3810" cap="flat" cmpd="sng" algn="ctr">
                <a:solidFill>
                  <a:srgbClr val="4F81BD">
                    <a:shade val="95000"/>
                    <a:satMod val="105000"/>
                  </a:srgbClr>
                </a:solidFill>
                <a:prstDash val="solid"/>
              </a:ln>
              <a:effectLst/>
            </p:spPr>
          </p:cxnSp>
          <p:sp>
            <p:nvSpPr>
              <p:cNvPr id="52" name="Rechthoek 51"/>
              <p:cNvSpPr/>
              <p:nvPr/>
            </p:nvSpPr>
            <p:spPr>
              <a:xfrm>
                <a:off x="48321" y="7617410"/>
                <a:ext cx="1916832"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 b="0" i="1" u="none" strike="noStrike" kern="0" cap="none" spc="0" normalizeH="0" baseline="0" noProof="0" dirty="0" smtClean="0">
                    <a:ln>
                      <a:noFill/>
                    </a:ln>
                    <a:solidFill>
                      <a:srgbClr val="1F497D"/>
                    </a:solidFill>
                    <a:effectLst/>
                    <a:uLnTx/>
                    <a:uFillTx/>
                  </a:rPr>
                  <a:t>GOFC-GOLD training materials for REDD+ monitoring and reporting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 b="0" i="1" u="none" strike="noStrike" kern="0" cap="none" spc="0" normalizeH="0" baseline="0" noProof="0" dirty="0" smtClean="0">
                    <a:ln>
                      <a:noFill/>
                    </a:ln>
                    <a:solidFill>
                      <a:srgbClr val="1F497D"/>
                    </a:solidFill>
                    <a:effectLst/>
                    <a:uLnTx/>
                    <a:uFillTx/>
                  </a:rPr>
                  <a:t>Module 1.2 Framework for building national forest monitoring systems for REDD+</a:t>
                </a:r>
              </a:p>
            </p:txBody>
          </p:sp>
          <p:pic>
            <p:nvPicPr>
              <p:cNvPr id="53" name="Picture 1" descr="C:\Users\Eigenaar\Documents\WUR_GOFC_GOLD\Training material GOFC-GOLD\Images ppts\Selected Pics\8.JPG"/>
              <p:cNvPicPr>
                <a:picLocks noChangeAspect="1" noChangeArrowheads="1"/>
              </p:cNvPicPr>
              <p:nvPr/>
            </p:nvPicPr>
            <p:blipFill>
              <a:blip r:embed="rId3" cstate="print"/>
              <a:srcRect/>
              <a:stretch>
                <a:fillRect/>
              </a:stretch>
            </p:blipFill>
            <p:spPr bwMode="auto">
              <a:xfrm>
                <a:off x="1556792" y="6660232"/>
                <a:ext cx="404910" cy="304255"/>
              </a:xfrm>
              <a:prstGeom prst="rect">
                <a:avLst/>
              </a:prstGeom>
              <a:noFill/>
            </p:spPr>
          </p:pic>
          <p:pic>
            <p:nvPicPr>
              <p:cNvPr id="54" name="Afbeelding 5" descr="landsat 5.jpg"/>
              <p:cNvPicPr>
                <a:picLocks noChangeAspect="1"/>
              </p:cNvPicPr>
              <p:nvPr/>
            </p:nvPicPr>
            <p:blipFill>
              <a:blip r:embed="rId4" cstate="print"/>
              <a:stretch>
                <a:fillRect/>
              </a:stretch>
            </p:blipFill>
            <p:spPr>
              <a:xfrm>
                <a:off x="1107548" y="6660232"/>
                <a:ext cx="304646" cy="304646"/>
              </a:xfrm>
              <a:prstGeom prst="rect">
                <a:avLst/>
              </a:prstGeom>
            </p:spPr>
          </p:pic>
        </p:grpSp>
      </p:grpSp>
      <p:grpSp>
        <p:nvGrpSpPr>
          <p:cNvPr id="66" name="Groep 65"/>
          <p:cNvGrpSpPr/>
          <p:nvPr/>
        </p:nvGrpSpPr>
        <p:grpSpPr>
          <a:xfrm>
            <a:off x="259307" y="2838448"/>
            <a:ext cx="2160240" cy="1812981"/>
            <a:chOff x="2380136" y="6052497"/>
            <a:chExt cx="2160240" cy="1812981"/>
          </a:xfrm>
        </p:grpSpPr>
        <p:sp>
          <p:nvSpPr>
            <p:cNvPr id="62" name="Tekstvak 61"/>
            <p:cNvSpPr txBox="1"/>
            <p:nvPr/>
          </p:nvSpPr>
          <p:spPr>
            <a:xfrm>
              <a:off x="2420318" y="6052497"/>
              <a:ext cx="20040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Country examples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sp>
          <p:nvSpPr>
            <p:cNvPr id="63" name="Afgeronde rechthoek 62"/>
            <p:cNvSpPr/>
            <p:nvPr/>
          </p:nvSpPr>
          <p:spPr>
            <a:xfrm>
              <a:off x="2380136" y="6353310"/>
              <a:ext cx="2088232" cy="1512168"/>
            </a:xfrm>
            <a:prstGeom prst="roundRect">
              <a:avLst/>
            </a:prstGeom>
            <a:blipFill>
              <a:blip r:embed="rId2"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64" name="Picture 97"/>
            <p:cNvPicPr>
              <a:picLocks noChangeAspect="1" noChangeArrowheads="1"/>
            </p:cNvPicPr>
            <p:nvPr/>
          </p:nvPicPr>
          <p:blipFill>
            <a:blip r:embed="rId5" cstate="print"/>
            <a:srcRect l="2240" t="2773" r="1880" b="2672"/>
            <a:stretch>
              <a:fillRect/>
            </a:stretch>
          </p:blipFill>
          <p:spPr bwMode="auto">
            <a:xfrm>
              <a:off x="2648419" y="6713350"/>
              <a:ext cx="1531917" cy="1074717"/>
            </a:xfrm>
            <a:prstGeom prst="rect">
              <a:avLst/>
            </a:prstGeom>
            <a:noFill/>
          </p:spPr>
        </p:pic>
        <p:sp>
          <p:nvSpPr>
            <p:cNvPr id="65" name="Rectangle 12"/>
            <p:cNvSpPr>
              <a:spLocks noChangeArrowheads="1"/>
            </p:cNvSpPr>
            <p:nvPr/>
          </p:nvSpPr>
          <p:spPr bwMode="auto">
            <a:xfrm>
              <a:off x="2452144" y="6353310"/>
              <a:ext cx="2088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smtClean="0">
                  <a:ln>
                    <a:noFill/>
                  </a:ln>
                  <a:solidFill>
                    <a:srgbClr val="1F497D"/>
                  </a:solidFill>
                  <a:effectLst/>
                  <a:uLnTx/>
                  <a:uFillTx/>
                  <a:latin typeface="Verdana" pitchFamily="34" charset="0"/>
                  <a:ea typeface="Verdana" pitchFamily="34" charset="0"/>
                  <a:cs typeface="Verdana" pitchFamily="34" charset="0"/>
                </a:rPr>
                <a:t>Biomass density map (in T dry matter) for 2007 for Mexico, derived from INEGI vegetation map (2007) and </a:t>
              </a:r>
              <a:r>
                <a:rPr kumimoji="0" lang="en-US" sz="600" b="0" i="0" u="none" strike="noStrike" kern="0" cap="none" spc="0" normalizeH="0" baseline="0" noProof="0" dirty="0" err="1" smtClean="0">
                  <a:ln>
                    <a:noFill/>
                  </a:ln>
                  <a:solidFill>
                    <a:srgbClr val="1F497D"/>
                  </a:solidFill>
                  <a:effectLst/>
                  <a:uLnTx/>
                  <a:uFillTx/>
                  <a:latin typeface="Verdana" pitchFamily="34" charset="0"/>
                  <a:ea typeface="Verdana" pitchFamily="34" charset="0"/>
                  <a:cs typeface="Verdana" pitchFamily="34" charset="0"/>
                </a:rPr>
                <a:t>INFyS</a:t>
              </a:r>
              <a:r>
                <a:rPr kumimoji="0" lang="en-US" sz="600" b="0" i="0" u="none" strike="noStrike" kern="0" cap="none" spc="0" normalizeH="0" baseline="0" noProof="0" dirty="0" smtClean="0">
                  <a:ln>
                    <a:noFill/>
                  </a:ln>
                  <a:solidFill>
                    <a:srgbClr val="1F497D"/>
                  </a:solidFill>
                  <a:effectLst/>
                  <a:uLnTx/>
                  <a:uFillTx/>
                  <a:latin typeface="Verdana" pitchFamily="34" charset="0"/>
                  <a:ea typeface="Verdana" pitchFamily="34" charset="0"/>
                  <a:cs typeface="Verdana" pitchFamily="34" charset="0"/>
                </a:rPr>
                <a:t> 2004-2008 plot data.</a:t>
              </a:r>
              <a:endParaRPr kumimoji="0" lang="nl-NL"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93" name="Groep 92"/>
          <p:cNvGrpSpPr/>
          <p:nvPr/>
        </p:nvGrpSpPr>
        <p:grpSpPr>
          <a:xfrm>
            <a:off x="249537" y="4802122"/>
            <a:ext cx="2101020" cy="1826629"/>
            <a:chOff x="4712356" y="6037245"/>
            <a:chExt cx="2101020" cy="1826629"/>
          </a:xfrm>
        </p:grpSpPr>
        <p:sp>
          <p:nvSpPr>
            <p:cNvPr id="85" name="Tekstvak 84"/>
            <p:cNvSpPr txBox="1"/>
            <p:nvPr/>
          </p:nvSpPr>
          <p:spPr>
            <a:xfrm>
              <a:off x="4712356" y="6037245"/>
              <a:ext cx="206659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79646">
                      <a:lumMod val="75000"/>
                    </a:srgbClr>
                  </a:solidFill>
                  <a:effectLst/>
                  <a:uLnTx/>
                  <a:uFillTx/>
                  <a:latin typeface="Verdana" pitchFamily="34" charset="0"/>
                  <a:ea typeface="Verdana" pitchFamily="34" charset="0"/>
                  <a:cs typeface="Verdana" pitchFamily="34" charset="0"/>
                </a:rPr>
                <a:t>Practical exercises</a:t>
              </a:r>
              <a:endParaRPr kumimoji="0" lang="en-US" sz="1400" b="1" i="1" u="none" strike="noStrike" kern="0" cap="none" spc="0" normalizeH="0" baseline="0" noProof="0" dirty="0">
                <a:ln>
                  <a:noFill/>
                </a:ln>
                <a:solidFill>
                  <a:srgbClr val="F79646">
                    <a:lumMod val="75000"/>
                  </a:srgbClr>
                </a:solidFill>
                <a:effectLst/>
                <a:uLnTx/>
                <a:uFillTx/>
                <a:latin typeface="Verdana" pitchFamily="34" charset="0"/>
                <a:ea typeface="Verdana" pitchFamily="34" charset="0"/>
                <a:cs typeface="Verdana" pitchFamily="34" charset="0"/>
              </a:endParaRPr>
            </a:p>
          </p:txBody>
        </p:sp>
        <p:sp>
          <p:nvSpPr>
            <p:cNvPr id="86" name="Afgeronde rechthoek 85"/>
            <p:cNvSpPr/>
            <p:nvPr/>
          </p:nvSpPr>
          <p:spPr>
            <a:xfrm>
              <a:off x="4725144" y="6351706"/>
              <a:ext cx="2088232" cy="1512168"/>
            </a:xfrm>
            <a:prstGeom prst="roundRect">
              <a:avLst/>
            </a:prstGeom>
            <a:blipFill>
              <a:blip r:embed="rId2" cstate="print"/>
              <a:tile tx="0" ty="0" sx="100000" sy="100000" flip="none" algn="tl"/>
            </a:blip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87" name="Afbeelding 86" descr="Exercise example 2.jpg"/>
            <p:cNvPicPr>
              <a:picLocks noChangeAspect="1"/>
            </p:cNvPicPr>
            <p:nvPr/>
          </p:nvPicPr>
          <p:blipFill>
            <a:blip r:embed="rId6" cstate="print"/>
            <a:srcRect l="62502" t="14651" r="10804" b="8142"/>
            <a:stretch>
              <a:fillRect/>
            </a:stretch>
          </p:blipFill>
          <p:spPr>
            <a:xfrm>
              <a:off x="6093296" y="6607948"/>
              <a:ext cx="512587" cy="1111910"/>
            </a:xfrm>
            <a:prstGeom prst="rect">
              <a:avLst/>
            </a:prstGeom>
          </p:spPr>
        </p:pic>
        <p:pic>
          <p:nvPicPr>
            <p:cNvPr id="88" name="Picture 2"/>
            <p:cNvPicPr>
              <a:picLocks noChangeAspect="1" noChangeArrowheads="1"/>
            </p:cNvPicPr>
            <p:nvPr/>
          </p:nvPicPr>
          <p:blipFill>
            <a:blip r:embed="rId7" cstate="print"/>
            <a:srcRect l="29263" t="177" r="29327"/>
            <a:stretch>
              <a:fillRect/>
            </a:stretch>
          </p:blipFill>
          <p:spPr bwMode="auto">
            <a:xfrm>
              <a:off x="4854635" y="6567730"/>
              <a:ext cx="806613" cy="1209105"/>
            </a:xfrm>
            <a:prstGeom prst="rect">
              <a:avLst/>
            </a:prstGeom>
            <a:noFill/>
            <a:ln w="9525">
              <a:noFill/>
              <a:miter lim="800000"/>
              <a:headEnd/>
              <a:tailEnd/>
            </a:ln>
          </p:spPr>
        </p:pic>
        <p:sp>
          <p:nvSpPr>
            <p:cNvPr id="89" name="Titel 1"/>
            <p:cNvSpPr txBox="1">
              <a:spLocks/>
            </p:cNvSpPr>
            <p:nvPr/>
          </p:nvSpPr>
          <p:spPr bwMode="auto">
            <a:xfrm>
              <a:off x="4797152" y="6423714"/>
              <a:ext cx="1916832" cy="419497"/>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5172"/>
                  </a:solidFill>
                  <a:effectLst/>
                  <a:uLnTx/>
                  <a:uFillTx/>
                  <a:latin typeface="Verdana" pitchFamily="34" charset="0"/>
                  <a:ea typeface="+mj-ea"/>
                  <a:cs typeface="+mj-cs"/>
                </a:rPr>
                <a:t>Process for establishing a NFMS</a:t>
              </a:r>
              <a:endParaRPr kumimoji="0" lang="en-US" sz="600" b="0" i="0" u="none" strike="noStrike" kern="1200" cap="none" spc="0" normalizeH="0" baseline="0" noProof="0" dirty="0">
                <a:ln>
                  <a:noFill/>
                </a:ln>
                <a:solidFill>
                  <a:srgbClr val="005172"/>
                </a:solidFill>
                <a:effectLst/>
                <a:uLnTx/>
                <a:uFillTx/>
                <a:latin typeface="Verdana" pitchFamily="34" charset="0"/>
                <a:ea typeface="+mj-ea"/>
                <a:cs typeface="+mj-cs"/>
              </a:endParaRPr>
            </a:p>
          </p:txBody>
        </p:sp>
        <p:sp>
          <p:nvSpPr>
            <p:cNvPr id="90" name="Pfeil nach rechts 6"/>
            <p:cNvSpPr/>
            <p:nvPr/>
          </p:nvSpPr>
          <p:spPr bwMode="auto">
            <a:xfrm>
              <a:off x="5733256" y="6639738"/>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sp>
          <p:nvSpPr>
            <p:cNvPr id="91" name="Pfeil nach rechts 6"/>
            <p:cNvSpPr/>
            <p:nvPr/>
          </p:nvSpPr>
          <p:spPr bwMode="auto">
            <a:xfrm>
              <a:off x="5733256" y="7060790"/>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sp>
          <p:nvSpPr>
            <p:cNvPr id="92" name="Pfeil nach rechts 6"/>
            <p:cNvSpPr/>
            <p:nvPr/>
          </p:nvSpPr>
          <p:spPr bwMode="auto">
            <a:xfrm>
              <a:off x="5733256" y="7431826"/>
              <a:ext cx="288032" cy="216024"/>
            </a:xfrm>
            <a:prstGeom prst="rightArrow">
              <a:avLst/>
            </a:prstGeom>
            <a:gradFill rotWithShape="1">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9525" cap="flat" cmpd="sng" algn="ctr">
              <a:solidFill>
                <a:srgbClr val="948A85">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172"/>
                </a:solidFill>
                <a:effectLst/>
                <a:uLnTx/>
                <a:uFillTx/>
                <a:latin typeface="Verdana"/>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vertical)">
                                      <p:cBhvr>
                                        <p:cTn id="7" dur="500"/>
                                        <p:tgtEl>
                                          <p:spTgt spid="56"/>
                                        </p:tgtEl>
                                      </p:cBhvr>
                                    </p:animEffect>
                                  </p:childTnLst>
                                </p:cTn>
                              </p:par>
                            </p:childTnLst>
                          </p:cTn>
                        </p:par>
                        <p:par>
                          <p:cTn id="8" fill="hold">
                            <p:stCondLst>
                              <p:cond delay="500"/>
                            </p:stCondLst>
                            <p:childTnLst>
                              <p:par>
                                <p:cTn id="9" presetID="3" presetClass="entr" presetSubtype="5" fill="hold" grpId="2"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vertical)">
                                      <p:cBhvr>
                                        <p:cTn id="11" dur="500"/>
                                        <p:tgtEl>
                                          <p:spTgt spid="12"/>
                                        </p:tgtEl>
                                      </p:cBhvr>
                                    </p:animEffect>
                                  </p:childTnLst>
                                </p:cTn>
                              </p:par>
                            </p:childTnLst>
                          </p:cTn>
                        </p:par>
                        <p:par>
                          <p:cTn id="12" fill="hold">
                            <p:stCondLst>
                              <p:cond delay="1000"/>
                            </p:stCondLst>
                            <p:childTnLst>
                              <p:par>
                                <p:cTn id="13" presetID="3" presetClass="entr" presetSubtype="5" fill="hold" grpId="2"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linds(vertical)">
                                      <p:cBhvr>
                                        <p:cTn id="20" dur="500"/>
                                        <p:tgtEl>
                                          <p:spTgt spid="66"/>
                                        </p:tgtEl>
                                      </p:cBhvr>
                                    </p:animEffect>
                                  </p:childTnLst>
                                </p:cTn>
                              </p:par>
                            </p:childTnLst>
                          </p:cTn>
                        </p:par>
                        <p:par>
                          <p:cTn id="21" fill="hold">
                            <p:stCondLst>
                              <p:cond delay="500"/>
                            </p:stCondLst>
                            <p:childTnLst>
                              <p:par>
                                <p:cTn id="22" presetID="3" presetClass="entr" presetSubtype="5"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vertical)">
                                      <p:cBhvr>
                                        <p:cTn id="24" dur="500"/>
                                        <p:tgtEl>
                                          <p:spTgt spid="13"/>
                                        </p:tgtEl>
                                      </p:cBhvr>
                                    </p:animEffect>
                                  </p:childTnLst>
                                </p:cTn>
                              </p:par>
                            </p:childTnLst>
                          </p:cTn>
                        </p:par>
                        <p:par>
                          <p:cTn id="25" fill="hold">
                            <p:stCondLst>
                              <p:cond delay="1000"/>
                            </p:stCondLst>
                            <p:childTnLst>
                              <p:par>
                                <p:cTn id="26" presetID="3" presetClass="entr" presetSubtype="5"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blinds(vertical)">
                                      <p:cBhvr>
                                        <p:cTn id="33" dur="500"/>
                                        <p:tgtEl>
                                          <p:spTgt spid="93"/>
                                        </p:tgtEl>
                                      </p:cBhvr>
                                    </p:animEffect>
                                  </p:childTnLst>
                                </p:cTn>
                              </p:par>
                            </p:childTnLst>
                          </p:cTn>
                        </p:par>
                        <p:par>
                          <p:cTn id="34" fill="hold">
                            <p:stCondLst>
                              <p:cond delay="500"/>
                            </p:stCondLst>
                            <p:childTnLst>
                              <p:par>
                                <p:cTn id="35" presetID="3" presetClass="entr" presetSubtype="5"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vertical)">
                                      <p:cBhvr>
                                        <p:cTn id="37" dur="500"/>
                                        <p:tgtEl>
                                          <p:spTgt spid="14"/>
                                        </p:tgtEl>
                                      </p:cBhvr>
                                    </p:animEffect>
                                  </p:childTnLst>
                                </p:cTn>
                              </p:par>
                            </p:childTnLst>
                          </p:cTn>
                        </p:par>
                        <p:par>
                          <p:cTn id="38" fill="hold">
                            <p:stCondLst>
                              <p:cond delay="1000"/>
                            </p:stCondLst>
                            <p:childTnLst>
                              <p:par>
                                <p:cTn id="39" presetID="3" presetClass="entr" presetSubtype="5"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animBg="1"/>
      <p:bldP spid="13" grpId="0" animBg="1"/>
      <p:bldP spid="14" grpId="0" animBg="1"/>
      <p:bldP spid="15" grpId="2"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2" name="Titel 1"/>
          <p:cNvSpPr>
            <a:spLocks noGrp="1"/>
          </p:cNvSpPr>
          <p:nvPr>
            <p:ph type="title"/>
          </p:nvPr>
        </p:nvSpPr>
        <p:spPr>
          <a:xfrm>
            <a:off x="491642" y="230188"/>
            <a:ext cx="8442796" cy="1189037"/>
          </a:xfrm>
        </p:spPr>
        <p:txBody>
          <a:bodyPr/>
          <a:lstStyle/>
          <a:p>
            <a:r>
              <a:rPr lang="en-US" sz="2800" dirty="0" smtClean="0"/>
              <a:t>Module 1.1 UNFCCC context and requirements and introduction to IPCC guidelines</a:t>
            </a:r>
            <a:endParaRPr lang="en-US" sz="2800" dirty="0"/>
          </a:p>
        </p:txBody>
      </p:sp>
      <p:sp>
        <p:nvSpPr>
          <p:cNvPr id="7" name="Tijdelijke aanduiding voor tekst 6"/>
          <p:cNvSpPr>
            <a:spLocks noGrp="1"/>
          </p:cNvSpPr>
          <p:nvPr>
            <p:ph type="body" sz="quarter" idx="10"/>
          </p:nvPr>
        </p:nvSpPr>
        <p:spPr>
          <a:xfrm>
            <a:off x="421197" y="1662546"/>
            <a:ext cx="6246303" cy="3864798"/>
          </a:xfrm>
        </p:spPr>
        <p:txBody>
          <a:bodyPr/>
          <a:lstStyle/>
          <a:p>
            <a:pPr>
              <a:lnSpc>
                <a:spcPct val="100000"/>
              </a:lnSpc>
              <a:buNone/>
            </a:pPr>
            <a:r>
              <a:rPr lang="en-US" sz="1600" i="1" dirty="0" smtClean="0"/>
              <a:t>Module developers:</a:t>
            </a:r>
          </a:p>
          <a:p>
            <a:pPr lvl="1" indent="-531813">
              <a:lnSpc>
                <a:spcPct val="100000"/>
              </a:lnSpc>
              <a:buNone/>
            </a:pPr>
            <a:r>
              <a:rPr lang="en-US" sz="1400" dirty="0" smtClean="0"/>
              <a:t>Martin Herold, Wageningen University</a:t>
            </a:r>
          </a:p>
          <a:p>
            <a:pPr lvl="1" indent="-531813">
              <a:lnSpc>
                <a:spcPct val="100000"/>
              </a:lnSpc>
              <a:buNone/>
            </a:pPr>
            <a:r>
              <a:rPr lang="en-US" sz="1400" dirty="0" smtClean="0"/>
              <a:t>Erika Romijn, Wageningen University</a:t>
            </a:r>
          </a:p>
          <a:p>
            <a:pPr lvl="1" indent="-531813">
              <a:lnSpc>
                <a:spcPct val="100000"/>
              </a:lnSpc>
              <a:buNone/>
            </a:pPr>
            <a:r>
              <a:rPr lang="en-US" sz="1400" dirty="0" smtClean="0"/>
              <a:t>Brice Mora, Wageningen University</a:t>
            </a:r>
          </a:p>
          <a:p>
            <a:pPr lvl="1" indent="-531813">
              <a:lnSpc>
                <a:spcPct val="100000"/>
              </a:lnSpc>
              <a:buNone/>
            </a:pPr>
            <a:endParaRPr lang="en-US" sz="1400" dirty="0" smtClean="0"/>
          </a:p>
          <a:p>
            <a:pPr>
              <a:lnSpc>
                <a:spcPct val="100000"/>
              </a:lnSpc>
              <a:buNone/>
            </a:pPr>
            <a:r>
              <a:rPr lang="en-US" sz="1800" i="1" dirty="0" smtClean="0"/>
              <a:t>After the course the participants should be able to:</a:t>
            </a:r>
          </a:p>
          <a:p>
            <a:pPr>
              <a:lnSpc>
                <a:spcPct val="100000"/>
              </a:lnSpc>
              <a:buFont typeface="Arial" pitchFamily="34" charset="0"/>
              <a:buChar char="•"/>
            </a:pPr>
            <a:r>
              <a:rPr lang="en-US" sz="1800" dirty="0" smtClean="0"/>
              <a:t>Understand the UNFCCC context and requirements for monitoring and reporting of REDD+ activities</a:t>
            </a:r>
          </a:p>
          <a:p>
            <a:pPr>
              <a:lnSpc>
                <a:spcPct val="100000"/>
              </a:lnSpc>
              <a:buFont typeface="Arial" pitchFamily="34" charset="0"/>
              <a:buChar char="•"/>
            </a:pPr>
            <a:r>
              <a:rPr lang="en-US" sz="1800" dirty="0" smtClean="0"/>
              <a:t>Explain fundamental concepts of the IPCC guidelines for national GHG inventories and reporting for forest related activities</a:t>
            </a:r>
          </a:p>
        </p:txBody>
      </p:sp>
      <p:grpSp>
        <p:nvGrpSpPr>
          <p:cNvPr id="9" name="Group 4"/>
          <p:cNvGrpSpPr>
            <a:grpSpLocks noChangeAspect="1"/>
          </p:cNvGrpSpPr>
          <p:nvPr/>
        </p:nvGrpSpPr>
        <p:grpSpPr bwMode="auto">
          <a:xfrm>
            <a:off x="6790887" y="1656848"/>
            <a:ext cx="1640205" cy="1770221"/>
            <a:chOff x="3016" y="799"/>
            <a:chExt cx="1637" cy="1912"/>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 y="799"/>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1026"/>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 y="1298"/>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3" descr="vol4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849" y="2406893"/>
            <a:ext cx="114300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237679" y="2903194"/>
            <a:ext cx="1013333" cy="1210667"/>
          </a:xfrm>
          <a:prstGeom prst="rect">
            <a:avLst/>
          </a:prstGeom>
          <a:noFill/>
        </p:spPr>
      </p:pic>
      <p:pic>
        <p:nvPicPr>
          <p:cNvPr id="32" name="Picture 9" descr="gpgimg"/>
          <p:cNvPicPr>
            <a:picLocks noChangeAspect="1" noChangeArrowheads="1"/>
          </p:cNvPicPr>
          <p:nvPr/>
        </p:nvPicPr>
        <p:blipFill>
          <a:blip r:embed="rId8" cstate="print"/>
          <a:srcRect/>
          <a:stretch>
            <a:fillRect/>
          </a:stretch>
        </p:blipFill>
        <p:spPr bwMode="auto">
          <a:xfrm>
            <a:off x="7610948" y="3427069"/>
            <a:ext cx="1070679" cy="126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p:cNvPicPr>
          <p:nvPr/>
        </p:nvPicPr>
        <p:blipFill rotWithShape="1">
          <a:blip r:embed="rId9"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5" name="Picture 14" descr="GOFC-Gold Tray cover only 2010_200dpi"/>
          <p:cNvPicPr/>
          <p:nvPr/>
        </p:nvPicPr>
        <p:blipFill>
          <a:blip r:embed="rId10"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6" name="Afbeelding 11" descr="logo_WB FCPF.gif"/>
          <p:cNvPicPr>
            <a:picLocks noChangeAspect="1"/>
          </p:cNvPicPr>
          <p:nvPr/>
        </p:nvPicPr>
        <p:blipFill>
          <a:blip r:embed="rId11" cstate="print"/>
          <a:stretch>
            <a:fillRect/>
          </a:stretch>
        </p:blipFill>
        <p:spPr>
          <a:xfrm>
            <a:off x="6022523" y="5994951"/>
            <a:ext cx="972687" cy="710810"/>
          </a:xfrm>
          <a:prstGeom prst="rect">
            <a:avLst/>
          </a:prstGeom>
        </p:spPr>
      </p:pic>
      <p:cxnSp>
        <p:nvCxnSpPr>
          <p:cNvPr id="18"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2"/>
          <a:stretch>
            <a:fillRect/>
          </a:stretch>
        </p:blipFill>
        <p:spPr>
          <a:xfrm>
            <a:off x="7363042" y="6080676"/>
            <a:ext cx="1499126" cy="440638"/>
          </a:xfrm>
          <a:prstGeom prst="rect">
            <a:avLst/>
          </a:prstGeom>
          <a:ln>
            <a:solidFill>
              <a:srgbClr val="000000"/>
            </a:solidFill>
          </a:ln>
        </p:spPr>
      </p:pic>
      <p:sp>
        <p:nvSpPr>
          <p:cNvPr id="4" name="TextBox 3"/>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solidFill>
                  <a:srgbClr val="005172"/>
                </a:solidFill>
                <a:latin typeface="Verdana" pitchFamily="34" charset="0"/>
              </a:rPr>
              <a:t>V1, January 2015 </a:t>
            </a:r>
          </a:p>
        </p:txBody>
      </p:sp>
      <p:sp>
        <p:nvSpPr>
          <p:cNvPr id="5" name="Rectangle 4"/>
          <p:cNvSpPr/>
          <p:nvPr/>
        </p:nvSpPr>
        <p:spPr>
          <a:xfrm>
            <a:off x="7276666" y="6479523"/>
            <a:ext cx="1720343" cy="261610"/>
          </a:xfrm>
          <a:prstGeom prst="rect">
            <a:avLst/>
          </a:prstGeom>
        </p:spPr>
        <p:txBody>
          <a:bodyPr wrap="none">
            <a:spAutoFit/>
          </a:bodyPr>
          <a:lstStyle/>
          <a:p>
            <a:r>
              <a:rPr lang="en-GB" sz="1100" dirty="0">
                <a:solidFill>
                  <a:srgbClr val="000000"/>
                </a:solidFill>
              </a:rPr>
              <a:t>Creative Commons </a:t>
            </a:r>
            <a:r>
              <a:rPr lang="en-GB" sz="1100" dirty="0" smtClean="0">
                <a:solidFill>
                  <a:srgbClr val="000000"/>
                </a:solidFill>
              </a:rPr>
              <a:t>License</a:t>
            </a:r>
            <a:endParaRPr lang="en-GB" sz="1100" dirty="0">
              <a:solidFill>
                <a:srgbClr val="000000"/>
              </a:solidFill>
            </a:endParaRPr>
          </a:p>
        </p:txBody>
      </p:sp>
    </p:spTree>
    <p:extLst>
      <p:ext uri="{BB962C8B-B14F-4D97-AF65-F5344CB8AC3E}">
        <p14:creationId xmlns:p14="http://schemas.microsoft.com/office/powerpoint/2010/main" val="280784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r>
              <a:rPr lang="en-US" dirty="0" smtClean="0"/>
              <a:t>Background material</a:t>
            </a:r>
            <a:endParaRPr lang="en-US" dirty="0"/>
          </a:p>
        </p:txBody>
      </p:sp>
      <p:sp>
        <p:nvSpPr>
          <p:cNvPr id="6" name="Tijdelijke aanduiding voor tekst 5"/>
          <p:cNvSpPr>
            <a:spLocks noGrp="1"/>
          </p:cNvSpPr>
          <p:nvPr>
            <p:ph type="body" sz="quarter" idx="10"/>
          </p:nvPr>
        </p:nvSpPr>
        <p:spPr>
          <a:xfrm>
            <a:off x="421200" y="1323975"/>
            <a:ext cx="8521188" cy="4466730"/>
          </a:xfrm>
        </p:spPr>
        <p:txBody>
          <a:bodyPr/>
          <a:lstStyle/>
          <a:p>
            <a:pPr lvl="0">
              <a:lnSpc>
                <a:spcPct val="100000"/>
              </a:lnSpc>
            </a:pPr>
            <a:r>
              <a:rPr lang="en-US" sz="1600" dirty="0" smtClean="0"/>
              <a:t>GOFC-GOLD Sourcebook, 2014. Section 1</a:t>
            </a:r>
            <a:br>
              <a:rPr lang="en-US" sz="1600" dirty="0" smtClean="0"/>
            </a:br>
            <a:r>
              <a:rPr lang="en-US" sz="1600" dirty="0" smtClean="0">
                <a:hlinkClick r:id="rId3"/>
              </a:rPr>
              <a:t>http://www.gofcgold.wur.nl/redd/index.php</a:t>
            </a:r>
            <a:r>
              <a:rPr lang="en-US" sz="1600" dirty="0" smtClean="0"/>
              <a:t> </a:t>
            </a:r>
            <a:br>
              <a:rPr lang="en-US" sz="1600" dirty="0" smtClean="0"/>
            </a:br>
            <a:r>
              <a:rPr lang="en-US" sz="1600" dirty="0" smtClean="0"/>
              <a:t> </a:t>
            </a:r>
          </a:p>
          <a:p>
            <a:pPr marL="273050" lvl="1" indent="-273050">
              <a:lnSpc>
                <a:spcPct val="100000"/>
              </a:lnSpc>
              <a:buSzPct val="140000"/>
              <a:buFont typeface="Wingdings" pitchFamily="2" charset="2"/>
              <a:buChar char="§"/>
            </a:pPr>
            <a:r>
              <a:rPr lang="en-US" sz="1600" dirty="0"/>
              <a:t>IPCC Good Practice Guidelines and Guidance</a:t>
            </a:r>
            <a:br>
              <a:rPr lang="en-US" sz="1600" dirty="0"/>
            </a:br>
            <a:r>
              <a:rPr lang="en-US" sz="1600" dirty="0">
                <a:hlinkClick r:id="rId4"/>
              </a:rPr>
              <a:t>http://www.ipcc-nggip.iges.or.jp/public/index.html</a:t>
            </a:r>
            <a:r>
              <a:rPr lang="en-US" sz="1600" dirty="0"/>
              <a:t> </a:t>
            </a:r>
            <a:r>
              <a:rPr lang="en-US" sz="1600" dirty="0" smtClean="0"/>
              <a:t/>
            </a:r>
            <a:br>
              <a:rPr lang="en-US" sz="1600" dirty="0" smtClean="0"/>
            </a:br>
            <a:endParaRPr lang="en-US" sz="1600" dirty="0"/>
          </a:p>
          <a:p>
            <a:pPr marL="273050" lvl="1" indent="-273050">
              <a:lnSpc>
                <a:spcPct val="100000"/>
              </a:lnSpc>
              <a:buSzPct val="140000"/>
              <a:buFont typeface="Wingdings" pitchFamily="2" charset="2"/>
              <a:buChar char="§"/>
            </a:pPr>
            <a:r>
              <a:rPr lang="en-GB" sz="1600" dirty="0"/>
              <a:t>Methods and Guidance </a:t>
            </a:r>
            <a:r>
              <a:rPr lang="en-GB" sz="1600" dirty="0" smtClean="0"/>
              <a:t>from </a:t>
            </a:r>
            <a:r>
              <a:rPr lang="en-GB" sz="1600" dirty="0"/>
              <a:t>the Global Forest Observation </a:t>
            </a:r>
            <a:r>
              <a:rPr lang="en-GB" sz="1600" dirty="0" smtClean="0"/>
              <a:t>Initiative, 2014. (GFOI MGD) Integrating </a:t>
            </a:r>
            <a:r>
              <a:rPr lang="en-GB" sz="1600" dirty="0"/>
              <a:t>remote-sensing and </a:t>
            </a:r>
            <a:r>
              <a:rPr lang="en-GB" sz="1600" dirty="0" smtClean="0"/>
              <a:t>ground-based observations </a:t>
            </a:r>
            <a:r>
              <a:rPr lang="en-GB" sz="1600" dirty="0"/>
              <a:t>for estimation </a:t>
            </a:r>
            <a:r>
              <a:rPr lang="en-GB" sz="1600" dirty="0" smtClean="0"/>
              <a:t>of emissions </a:t>
            </a:r>
            <a:r>
              <a:rPr lang="en-GB" sz="1600" dirty="0"/>
              <a:t>and removals of </a:t>
            </a:r>
            <a:r>
              <a:rPr lang="en-GB" sz="1600" dirty="0" smtClean="0"/>
              <a:t>greenhouse gases </a:t>
            </a:r>
            <a:r>
              <a:rPr lang="en-GB" sz="1600" dirty="0"/>
              <a:t>in </a:t>
            </a:r>
            <a:r>
              <a:rPr lang="en-GB" sz="1600" dirty="0" smtClean="0"/>
              <a:t>forests.</a:t>
            </a:r>
            <a:br>
              <a:rPr lang="en-GB" sz="1600" dirty="0" smtClean="0"/>
            </a:br>
            <a:r>
              <a:rPr lang="en-GB" sz="1600" u="sng" dirty="0">
                <a:hlinkClick r:id="rId5"/>
              </a:rPr>
              <a:t>http://www.gfoi.org/methods-guidance-documentation</a:t>
            </a:r>
            <a:r>
              <a:rPr lang="en-GB" sz="1600" dirty="0"/>
              <a:t> </a:t>
            </a:r>
            <a:r>
              <a:rPr lang="en-GB" sz="1600" dirty="0" smtClean="0"/>
              <a:t/>
            </a:r>
            <a:br>
              <a:rPr lang="en-GB" sz="1600" dirty="0" smtClean="0"/>
            </a:br>
            <a:endParaRPr lang="en-GB" sz="1600" dirty="0"/>
          </a:p>
          <a:p>
            <a:pPr marL="273050" lvl="1" indent="-273050">
              <a:lnSpc>
                <a:spcPct val="100000"/>
              </a:lnSpc>
              <a:buSzPct val="140000"/>
              <a:buFont typeface="Wingdings" pitchFamily="2" charset="2"/>
              <a:buChar char="§"/>
            </a:pPr>
            <a:r>
              <a:rPr lang="en-GB" sz="1600" dirty="0" smtClean="0"/>
              <a:t>Hewson, J., </a:t>
            </a:r>
            <a:r>
              <a:rPr lang="en-GB" sz="1600" dirty="0" err="1" smtClean="0"/>
              <a:t>Steininger</a:t>
            </a:r>
            <a:r>
              <a:rPr lang="en-GB" sz="1600" dirty="0" smtClean="0"/>
              <a:t>, M. and </a:t>
            </a:r>
            <a:r>
              <a:rPr lang="en-GB" sz="1600" dirty="0" err="1" smtClean="0"/>
              <a:t>Pesmajoglou</a:t>
            </a:r>
            <a:r>
              <a:rPr lang="en-GB" sz="1600" dirty="0" smtClean="0"/>
              <a:t>, S., eds. 2013. REDD</a:t>
            </a:r>
            <a:r>
              <a:rPr lang="en-GB" sz="1600" dirty="0"/>
              <a:t>+ Measurement, Reporting and Verification (MRV</a:t>
            </a:r>
            <a:r>
              <a:rPr lang="en-GB" sz="1600" dirty="0" smtClean="0"/>
              <a:t>) Manual. USAID-supported Forest Carbon, Markets and Communities Program. Washington, DC, USA.</a:t>
            </a:r>
            <a:r>
              <a:rPr lang="en-US" sz="1600" dirty="0"/>
              <a:t/>
            </a:r>
            <a:br>
              <a:rPr lang="en-US" sz="1600" dirty="0"/>
            </a:br>
            <a:r>
              <a:rPr lang="en-GB" sz="1600" u="sng" dirty="0">
                <a:hlinkClick r:id="rId6"/>
              </a:rPr>
              <a:t>http://www.fcmcglobal.org/documents/mrvmanual/MRV_Manual.pdf</a:t>
            </a:r>
            <a:r>
              <a:rPr lang="en-GB" sz="1600" dirty="0"/>
              <a:t> </a:t>
            </a:r>
          </a:p>
        </p:txBody>
      </p:sp>
    </p:spTree>
    <p:extLst>
      <p:ext uri="{BB962C8B-B14F-4D97-AF65-F5344CB8AC3E}">
        <p14:creationId xmlns:p14="http://schemas.microsoft.com/office/powerpoint/2010/main" val="2115284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200" y="1473958"/>
            <a:ext cx="8381606" cy="3684896"/>
          </a:xfrm>
        </p:spPr>
        <p:txBody>
          <a:bodyPr/>
          <a:lstStyle/>
          <a:p>
            <a:pPr marL="0" lvl="0" indent="0">
              <a:lnSpc>
                <a:spcPct val="100000"/>
              </a:lnSpc>
              <a:spcBef>
                <a:spcPts val="1500"/>
              </a:spcBef>
              <a:buSzPct val="100000"/>
              <a:buNone/>
            </a:pPr>
            <a:r>
              <a:rPr lang="en-GB" dirty="0" smtClean="0"/>
              <a:t>1. Introduction to UNFCCC REDD+ process</a:t>
            </a:r>
          </a:p>
          <a:p>
            <a:pPr marL="447675" lvl="0" indent="-447675">
              <a:lnSpc>
                <a:spcPct val="100000"/>
              </a:lnSpc>
              <a:spcBef>
                <a:spcPts val="1500"/>
              </a:spcBef>
              <a:buSzPct val="100000"/>
              <a:buNone/>
            </a:pPr>
            <a:r>
              <a:rPr lang="en-GB" dirty="0" smtClean="0"/>
              <a:t>2. UNFCCC context and requirements for measurement and reporting of REDD+ activities</a:t>
            </a:r>
          </a:p>
          <a:p>
            <a:pPr marL="447675" lvl="0" indent="-447675">
              <a:lnSpc>
                <a:spcPct val="100000"/>
              </a:lnSpc>
              <a:spcBef>
                <a:spcPts val="1500"/>
              </a:spcBef>
              <a:buSzPct val="100000"/>
              <a:buNone/>
            </a:pPr>
            <a:r>
              <a:rPr lang="en-GB" dirty="0" smtClean="0"/>
              <a:t>3. IPCC guidelines for national GHG inventories and reporting for forest land</a:t>
            </a:r>
          </a:p>
          <a:p>
            <a:pPr marL="730250" lvl="1" indent="0">
              <a:lnSpc>
                <a:spcPct val="100000"/>
              </a:lnSpc>
              <a:spcBef>
                <a:spcPts val="1500"/>
              </a:spcBef>
              <a:buSzPct val="100000"/>
              <a:buNone/>
            </a:pPr>
            <a:r>
              <a:rPr lang="en-GB" dirty="0" smtClean="0"/>
              <a:t>a. Reporting principles</a:t>
            </a:r>
          </a:p>
          <a:p>
            <a:pPr marL="730250" lvl="1" indent="0">
              <a:lnSpc>
                <a:spcPct val="100000"/>
              </a:lnSpc>
              <a:spcBef>
                <a:spcPts val="1500"/>
              </a:spcBef>
              <a:buSzPct val="100000"/>
              <a:buNone/>
            </a:pPr>
            <a:r>
              <a:rPr lang="en-GB" dirty="0" smtClean="0"/>
              <a:t>b. Estimation of carbon emissions</a:t>
            </a:r>
          </a:p>
        </p:txBody>
      </p:sp>
    </p:spTree>
    <p:extLst>
      <p:ext uri="{BB962C8B-B14F-4D97-AF65-F5344CB8AC3E}">
        <p14:creationId xmlns:p14="http://schemas.microsoft.com/office/powerpoint/2010/main" val="9029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979487"/>
          </a:xfrm>
        </p:spPr>
        <p:txBody>
          <a:bodyPr/>
          <a:lstStyle/>
          <a:p>
            <a:pPr>
              <a:lnSpc>
                <a:spcPct val="100000"/>
              </a:lnSpc>
            </a:pPr>
            <a:r>
              <a:rPr lang="en-GB" sz="2800" dirty="0"/>
              <a:t>Greenhouse gas emissions </a:t>
            </a:r>
            <a:r>
              <a:rPr lang="en-GB" sz="2800" dirty="0" smtClean="0"/>
              <a:t>by </a:t>
            </a:r>
            <a:r>
              <a:rPr lang="en-GB" sz="2800" dirty="0"/>
              <a:t>economic sectors in </a:t>
            </a:r>
            <a:r>
              <a:rPr lang="en-GB" sz="2800" dirty="0" smtClean="0"/>
              <a:t>2010</a:t>
            </a:r>
            <a:endParaRPr lang="en-GB" sz="2800" dirty="0"/>
          </a:p>
        </p:txBody>
      </p:sp>
      <p:pic>
        <p:nvPicPr>
          <p:cNvPr id="4" name="Picture 3"/>
          <p:cNvPicPr>
            <a:picLocks noChangeAspect="1"/>
          </p:cNvPicPr>
          <p:nvPr/>
        </p:nvPicPr>
        <p:blipFill rotWithShape="1">
          <a:blip r:embed="rId3"/>
          <a:srcRect l="59056" t="39659" r="25262" b="23106"/>
          <a:stretch/>
        </p:blipFill>
        <p:spPr bwMode="auto">
          <a:xfrm>
            <a:off x="2191975" y="1537612"/>
            <a:ext cx="4718338" cy="409121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125654" y="5258142"/>
            <a:ext cx="1761172" cy="323165"/>
          </a:xfrm>
          <a:prstGeom prst="rect">
            <a:avLst/>
          </a:prstGeom>
          <a:noFill/>
        </p:spPr>
        <p:txBody>
          <a:bodyPr wrap="square" rtlCol="0">
            <a:spAutoFit/>
          </a:bodyPr>
          <a:lstStyle/>
          <a:p>
            <a:pPr>
              <a:lnSpc>
                <a:spcPts val="1800"/>
              </a:lnSpc>
            </a:pPr>
            <a:r>
              <a:rPr lang="en-GB" sz="1200" dirty="0" smtClean="0">
                <a:solidFill>
                  <a:srgbClr val="000000"/>
                </a:solidFill>
                <a:latin typeface="Verdana" pitchFamily="34" charset="0"/>
              </a:rPr>
              <a:t>Source: IPCC, 2014</a:t>
            </a:r>
          </a:p>
        </p:txBody>
      </p:sp>
      <p:sp>
        <p:nvSpPr>
          <p:cNvPr id="8" name="Rounded Rectangle 7"/>
          <p:cNvSpPr/>
          <p:nvPr/>
        </p:nvSpPr>
        <p:spPr>
          <a:xfrm>
            <a:off x="102625" y="1974863"/>
            <a:ext cx="1304924" cy="438150"/>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9" name="Rounded Rectangle 8"/>
          <p:cNvSpPr/>
          <p:nvPr/>
        </p:nvSpPr>
        <p:spPr>
          <a:xfrm>
            <a:off x="7053189" y="4698614"/>
            <a:ext cx="1486304" cy="438150"/>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10" name="TextBox 9"/>
          <p:cNvSpPr txBox="1"/>
          <p:nvPr/>
        </p:nvSpPr>
        <p:spPr>
          <a:xfrm>
            <a:off x="114300" y="1423998"/>
            <a:ext cx="2108269" cy="533544"/>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Electricity and </a:t>
            </a:r>
            <a:br>
              <a:rPr lang="en-GB" sz="1400" dirty="0" smtClean="0">
                <a:solidFill>
                  <a:srgbClr val="005172"/>
                </a:solidFill>
                <a:latin typeface="Verdana" pitchFamily="34" charset="0"/>
              </a:rPr>
            </a:br>
            <a:r>
              <a:rPr lang="en-GB" sz="1400" dirty="0" smtClean="0">
                <a:solidFill>
                  <a:srgbClr val="005172"/>
                </a:solidFill>
                <a:latin typeface="Verdana" pitchFamily="34" charset="0"/>
              </a:rPr>
              <a:t>Heat Production 25%</a:t>
            </a:r>
          </a:p>
        </p:txBody>
      </p:sp>
      <p:sp>
        <p:nvSpPr>
          <p:cNvPr id="11" name="TextBox 10"/>
          <p:cNvSpPr txBox="1"/>
          <p:nvPr/>
        </p:nvSpPr>
        <p:spPr>
          <a:xfrm>
            <a:off x="140856" y="2070798"/>
            <a:ext cx="1266693"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AFOLU 24%</a:t>
            </a:r>
          </a:p>
        </p:txBody>
      </p:sp>
      <p:sp>
        <p:nvSpPr>
          <p:cNvPr id="12" name="TextBox 11"/>
          <p:cNvSpPr txBox="1"/>
          <p:nvPr/>
        </p:nvSpPr>
        <p:spPr>
          <a:xfrm>
            <a:off x="131331" y="2556573"/>
            <a:ext cx="1552028"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Buildings 6.4%</a:t>
            </a:r>
          </a:p>
        </p:txBody>
      </p:sp>
      <p:sp>
        <p:nvSpPr>
          <p:cNvPr id="13" name="TextBox 12"/>
          <p:cNvSpPr txBox="1"/>
          <p:nvPr/>
        </p:nvSpPr>
        <p:spPr>
          <a:xfrm>
            <a:off x="140856" y="3308039"/>
            <a:ext cx="1518557"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Transport 14%</a:t>
            </a:r>
          </a:p>
        </p:txBody>
      </p:sp>
      <p:sp>
        <p:nvSpPr>
          <p:cNvPr id="14" name="TextBox 13"/>
          <p:cNvSpPr txBox="1"/>
          <p:nvPr/>
        </p:nvSpPr>
        <p:spPr>
          <a:xfrm>
            <a:off x="145752" y="3898589"/>
            <a:ext cx="1430200"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Industry 21%</a:t>
            </a:r>
          </a:p>
        </p:txBody>
      </p:sp>
      <p:sp>
        <p:nvSpPr>
          <p:cNvPr id="15" name="TextBox 14"/>
          <p:cNvSpPr txBox="1"/>
          <p:nvPr/>
        </p:nvSpPr>
        <p:spPr>
          <a:xfrm>
            <a:off x="143488" y="4556082"/>
            <a:ext cx="1930337" cy="323165"/>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Other energy 9.6%</a:t>
            </a:r>
          </a:p>
        </p:txBody>
      </p:sp>
      <p:sp>
        <p:nvSpPr>
          <p:cNvPr id="16" name="TextBox 15"/>
          <p:cNvSpPr txBox="1"/>
          <p:nvPr/>
        </p:nvSpPr>
        <p:spPr>
          <a:xfrm>
            <a:off x="7044889" y="1663239"/>
            <a:ext cx="1364476"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Energy 1.4%</a:t>
            </a:r>
          </a:p>
        </p:txBody>
      </p:sp>
      <p:sp>
        <p:nvSpPr>
          <p:cNvPr id="17" name="TextBox 16"/>
          <p:cNvSpPr txBox="1"/>
          <p:nvPr/>
        </p:nvSpPr>
        <p:spPr>
          <a:xfrm>
            <a:off x="7044889" y="2413013"/>
            <a:ext cx="1430200"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Industry 11%</a:t>
            </a:r>
          </a:p>
        </p:txBody>
      </p:sp>
      <p:sp>
        <p:nvSpPr>
          <p:cNvPr id="18" name="TextBox 17"/>
          <p:cNvSpPr txBox="1"/>
          <p:nvPr/>
        </p:nvSpPr>
        <p:spPr>
          <a:xfrm>
            <a:off x="7035364" y="3157783"/>
            <a:ext cx="1584280"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Transport 0.3%</a:t>
            </a:r>
          </a:p>
        </p:txBody>
      </p:sp>
      <p:sp>
        <p:nvSpPr>
          <p:cNvPr id="19" name="TextBox 18"/>
          <p:cNvSpPr txBox="1"/>
          <p:nvPr/>
        </p:nvSpPr>
        <p:spPr>
          <a:xfrm>
            <a:off x="7034139" y="3930860"/>
            <a:ext cx="1486304"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Buildings 12%</a:t>
            </a:r>
          </a:p>
        </p:txBody>
      </p:sp>
      <p:sp>
        <p:nvSpPr>
          <p:cNvPr id="20" name="TextBox 19"/>
          <p:cNvSpPr txBox="1"/>
          <p:nvPr/>
        </p:nvSpPr>
        <p:spPr>
          <a:xfrm>
            <a:off x="7084352" y="4763544"/>
            <a:ext cx="1446230" cy="302712"/>
          </a:xfrm>
          <a:prstGeom prst="rect">
            <a:avLst/>
          </a:prstGeom>
          <a:noFill/>
        </p:spPr>
        <p:txBody>
          <a:bodyPr wrap="none" rtlCol="0">
            <a:spAutoFit/>
          </a:bodyPr>
          <a:lstStyle/>
          <a:p>
            <a:pPr>
              <a:lnSpc>
                <a:spcPts val="1800"/>
              </a:lnSpc>
            </a:pPr>
            <a:r>
              <a:rPr lang="en-GB" sz="1400" dirty="0" smtClean="0">
                <a:solidFill>
                  <a:srgbClr val="005172"/>
                </a:solidFill>
                <a:latin typeface="Verdana" pitchFamily="34" charset="0"/>
              </a:rPr>
              <a:t>AFOLU 0.87%</a:t>
            </a:r>
          </a:p>
        </p:txBody>
      </p:sp>
    </p:spTree>
    <p:extLst>
      <p:ext uri="{BB962C8B-B14F-4D97-AF65-F5344CB8AC3E}">
        <p14:creationId xmlns:p14="http://schemas.microsoft.com/office/powerpoint/2010/main" val="2881481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188938"/>
          </a:xfrm>
        </p:spPr>
        <p:txBody>
          <a:bodyPr/>
          <a:lstStyle/>
          <a:p>
            <a:pPr>
              <a:lnSpc>
                <a:spcPct val="100000"/>
              </a:lnSpc>
            </a:pPr>
            <a:r>
              <a:rPr lang="en-GB" sz="2800" dirty="0"/>
              <a:t>Greenhouse gas emissions </a:t>
            </a:r>
            <a:r>
              <a:rPr lang="en-GB" sz="2800" dirty="0" smtClean="0"/>
              <a:t>by </a:t>
            </a:r>
            <a:r>
              <a:rPr lang="en-GB" sz="2800" dirty="0"/>
              <a:t>economic sectors in </a:t>
            </a:r>
            <a:r>
              <a:rPr lang="en-GB" sz="2800" dirty="0" smtClean="0"/>
              <a:t>2010</a:t>
            </a:r>
            <a:endParaRPr lang="en-GB" sz="2800" dirty="0"/>
          </a:p>
        </p:txBody>
      </p:sp>
      <p:sp>
        <p:nvSpPr>
          <p:cNvPr id="3" name="TextBox 2"/>
          <p:cNvSpPr txBox="1"/>
          <p:nvPr/>
        </p:nvSpPr>
        <p:spPr>
          <a:xfrm>
            <a:off x="4136569" y="3322828"/>
            <a:ext cx="516488" cy="329257"/>
          </a:xfrm>
          <a:prstGeom prst="rect">
            <a:avLst/>
          </a:prstGeom>
          <a:noFill/>
        </p:spPr>
        <p:txBody>
          <a:bodyPr wrap="none" rtlCol="0">
            <a:spAutoFit/>
          </a:bodyPr>
          <a:lstStyle/>
          <a:p>
            <a:pPr>
              <a:lnSpc>
                <a:spcPts val="1800"/>
              </a:lnSpc>
            </a:pPr>
            <a:r>
              <a:rPr lang="en-GB" sz="2400" b="1" dirty="0" smtClean="0">
                <a:latin typeface="Verdana" pitchFamily="34" charset="0"/>
              </a:rPr>
              <a:t>...</a:t>
            </a:r>
          </a:p>
        </p:txBody>
      </p:sp>
    </p:spTree>
    <p:extLst>
      <p:ext uri="{BB962C8B-B14F-4D97-AF65-F5344CB8AC3E}">
        <p14:creationId xmlns:p14="http://schemas.microsoft.com/office/powerpoint/2010/main" val="3128969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In summary </a:t>
            </a:r>
            <a:endParaRPr lang="en-US" dirty="0"/>
          </a:p>
        </p:txBody>
      </p:sp>
      <p:sp>
        <p:nvSpPr>
          <p:cNvPr id="3" name="Tijdelijke aanduiding voor tekst 2"/>
          <p:cNvSpPr>
            <a:spLocks noGrp="1"/>
          </p:cNvSpPr>
          <p:nvPr>
            <p:ph type="body" sz="quarter" idx="10"/>
          </p:nvPr>
        </p:nvSpPr>
        <p:spPr>
          <a:xfrm>
            <a:off x="285008" y="1400175"/>
            <a:ext cx="8858992" cy="4216854"/>
          </a:xfrm>
        </p:spPr>
        <p:txBody>
          <a:bodyPr/>
          <a:lstStyle/>
          <a:p>
            <a:pPr marL="342900" lvl="0" indent="-342900">
              <a:lnSpc>
                <a:spcPct val="100000"/>
              </a:lnSpc>
              <a:buSzPct val="100000"/>
              <a:buFont typeface="+mj-lt"/>
              <a:buAutoNum type="arabicPeriod"/>
            </a:pPr>
            <a:r>
              <a:rPr lang="en-GB" sz="2000" dirty="0" smtClean="0"/>
              <a:t>REDD+ is a UNFCCC process following COP decisions</a:t>
            </a:r>
            <a:endParaRPr lang="nl-NL" sz="2000" dirty="0" smtClean="0"/>
          </a:p>
          <a:p>
            <a:pPr marL="342900" lvl="0" indent="-342900">
              <a:lnSpc>
                <a:spcPct val="100000"/>
              </a:lnSpc>
              <a:buSzPct val="100000"/>
              <a:buFont typeface="+mj-lt"/>
              <a:buAutoNum type="arabicPeriod"/>
            </a:pPr>
            <a:r>
              <a:rPr lang="en-GB" sz="2000" dirty="0" smtClean="0"/>
              <a:t>Countries measure and report on the 5 REDD+ activities and carbon pools defined by IPCC; significant pools and activities should not be omitted</a:t>
            </a:r>
          </a:p>
          <a:p>
            <a:pPr marL="342900" lvl="0" indent="-342900">
              <a:lnSpc>
                <a:spcPct val="100000"/>
              </a:lnSpc>
              <a:buSzPct val="100000"/>
              <a:buFont typeface="+mj-lt"/>
              <a:buAutoNum type="arabicPeriod"/>
            </a:pPr>
            <a:r>
              <a:rPr lang="en-GB" sz="2000" dirty="0" smtClean="0"/>
              <a:t>COP decisions require use of IPCC guidance and guidelines</a:t>
            </a:r>
          </a:p>
          <a:p>
            <a:pPr marL="342900" lvl="0" indent="-342900">
              <a:lnSpc>
                <a:spcPct val="100000"/>
              </a:lnSpc>
              <a:buSzPct val="100000"/>
              <a:buFont typeface="+mj-lt"/>
              <a:buAutoNum type="arabicPeriod"/>
            </a:pPr>
            <a:r>
              <a:rPr lang="en-GB" sz="2000" dirty="0" smtClean="0"/>
              <a:t>National forest monitoring systems needed for measurement, reporting and verification of REDD+ activities</a:t>
            </a:r>
          </a:p>
          <a:p>
            <a:pPr marL="342900" lvl="0" indent="-342900">
              <a:lnSpc>
                <a:spcPct val="100000"/>
              </a:lnSpc>
              <a:buSzPct val="100000"/>
              <a:buFont typeface="+mj-lt"/>
              <a:buAutoNum type="arabicPeriod"/>
            </a:pPr>
            <a:r>
              <a:rPr lang="en-GB" sz="2000" dirty="0" smtClean="0"/>
              <a:t>The GFOI MGD has described how to use IPCC guidance and guidelines to do this</a:t>
            </a:r>
            <a:endParaRPr lang="nl-NL" dirty="0"/>
          </a:p>
        </p:txBody>
      </p:sp>
    </p:spTree>
    <p:extLst>
      <p:ext uri="{BB962C8B-B14F-4D97-AF65-F5344CB8AC3E}">
        <p14:creationId xmlns:p14="http://schemas.microsoft.com/office/powerpoint/2010/main" val="883351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smtClean="0"/>
              <a:t>Country examples and exercises</a:t>
            </a:r>
            <a:endParaRPr lang="en-US"/>
          </a:p>
        </p:txBody>
      </p:sp>
      <p:sp>
        <p:nvSpPr>
          <p:cNvPr id="3" name="Tijdelijke aanduiding voor tekst 2"/>
          <p:cNvSpPr>
            <a:spLocks noGrp="1"/>
          </p:cNvSpPr>
          <p:nvPr>
            <p:ph type="body" sz="quarter" idx="10"/>
          </p:nvPr>
        </p:nvSpPr>
        <p:spPr>
          <a:xfrm>
            <a:off x="421200" y="1520042"/>
            <a:ext cx="8521188" cy="4049485"/>
          </a:xfrm>
        </p:spPr>
        <p:txBody>
          <a:bodyPr/>
          <a:lstStyle/>
          <a:p>
            <a:pPr>
              <a:lnSpc>
                <a:spcPct val="100000"/>
              </a:lnSpc>
              <a:buNone/>
            </a:pPr>
            <a:r>
              <a:rPr lang="en-US" sz="2000" dirty="0" smtClean="0"/>
              <a:t>Country examples</a:t>
            </a:r>
          </a:p>
          <a:p>
            <a:pPr lvl="0">
              <a:lnSpc>
                <a:spcPct val="100000"/>
              </a:lnSpc>
            </a:pPr>
            <a:r>
              <a:rPr lang="en-US" sz="2000" dirty="0" smtClean="0"/>
              <a:t>Review of FCPF country REDD+ readiness preparation proposals</a:t>
            </a:r>
          </a:p>
          <a:p>
            <a:pPr>
              <a:lnSpc>
                <a:spcPct val="100000"/>
              </a:lnSpc>
            </a:pPr>
            <a:r>
              <a:rPr lang="en-GB" sz="2000" dirty="0"/>
              <a:t>Phased approach to improving greenhouse gas inventories in Mexico</a:t>
            </a:r>
          </a:p>
          <a:p>
            <a:pPr>
              <a:lnSpc>
                <a:spcPct val="100000"/>
              </a:lnSpc>
            </a:pPr>
            <a:r>
              <a:rPr lang="en-US" sz="2000" dirty="0" smtClean="0"/>
              <a:t>Experiences from Annex-I countries using Tier-3 models for carbon accounting</a:t>
            </a:r>
          </a:p>
          <a:p>
            <a:pPr>
              <a:lnSpc>
                <a:spcPct val="100000"/>
              </a:lnSpc>
              <a:buNone/>
            </a:pPr>
            <a:endParaRPr lang="en-US" sz="2000" dirty="0" smtClean="0"/>
          </a:p>
          <a:p>
            <a:pPr>
              <a:lnSpc>
                <a:spcPct val="100000"/>
              </a:lnSpc>
              <a:buNone/>
            </a:pPr>
            <a:r>
              <a:rPr lang="en-US" sz="2000" dirty="0" smtClean="0"/>
              <a:t>Exercises</a:t>
            </a:r>
          </a:p>
          <a:p>
            <a:pPr lvl="0">
              <a:lnSpc>
                <a:spcPct val="100000"/>
              </a:lnSpc>
            </a:pPr>
            <a:r>
              <a:rPr lang="en-US" sz="2000" dirty="0" smtClean="0"/>
              <a:t>Exercises will start in Module 1.2</a:t>
            </a:r>
          </a:p>
          <a:p>
            <a:pPr>
              <a:lnSpc>
                <a:spcPct val="100000"/>
              </a:lnSpc>
              <a:buNone/>
            </a:pPr>
            <a:endParaRPr lang="en-US" sz="1600" dirty="0" smtClean="0"/>
          </a:p>
          <a:p>
            <a:pPr>
              <a:lnSpc>
                <a:spcPct val="100000"/>
              </a:lnSpc>
              <a:buNone/>
            </a:pPr>
            <a:endParaRPr lang="en-US" sz="1600" dirty="0"/>
          </a:p>
        </p:txBody>
      </p:sp>
    </p:spTree>
    <p:extLst>
      <p:ext uri="{BB962C8B-B14F-4D97-AF65-F5344CB8AC3E}">
        <p14:creationId xmlns:p14="http://schemas.microsoft.com/office/powerpoint/2010/main" val="6576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 up</a:t>
            </a:r>
            <a:endParaRPr lang="nl-NL" sz="2800" dirty="0"/>
          </a:p>
        </p:txBody>
      </p:sp>
      <p:sp>
        <p:nvSpPr>
          <p:cNvPr id="3" name="Tijdelijke aanduiding voor tekst 2"/>
          <p:cNvSpPr>
            <a:spLocks noGrp="1"/>
          </p:cNvSpPr>
          <p:nvPr>
            <p:ph type="body" sz="quarter" idx="10"/>
          </p:nvPr>
        </p:nvSpPr>
        <p:spPr/>
        <p:txBody>
          <a:bodyPr/>
          <a:lstStyle/>
          <a:p>
            <a:pPr lvl="0">
              <a:lnSpc>
                <a:spcPct val="100000"/>
              </a:lnSpc>
            </a:pPr>
            <a:r>
              <a:rPr lang="en-GB" sz="2000" dirty="0" smtClean="0"/>
              <a:t>Module 1.2 as a continuation of the UNFCCC context within a country and to learn more about building a national forest monitoring system for REDD+</a:t>
            </a:r>
          </a:p>
          <a:p>
            <a:pPr lvl="0">
              <a:lnSpc>
                <a:spcPct val="100000"/>
              </a:lnSpc>
              <a:buNone/>
            </a:pPr>
            <a:endParaRPr lang="nl-NL" sz="2000" dirty="0" smtClean="0"/>
          </a:p>
          <a:p>
            <a:pPr lvl="0">
              <a:lnSpc>
                <a:spcPct val="100000"/>
              </a:lnSpc>
            </a:pPr>
            <a:r>
              <a:rPr lang="en-GB" sz="2000" dirty="0" smtClean="0"/>
              <a:t>Modules 2. to continue with REDD+ measuring and monitoring</a:t>
            </a:r>
          </a:p>
          <a:p>
            <a:pPr lvl="0">
              <a:lnSpc>
                <a:spcPct val="100000"/>
              </a:lnSpc>
              <a:buNone/>
            </a:pPr>
            <a:endParaRPr lang="nl-NL" sz="2000" dirty="0" smtClean="0"/>
          </a:p>
          <a:p>
            <a:pPr lvl="0">
              <a:lnSpc>
                <a:spcPct val="100000"/>
              </a:lnSpc>
            </a:pPr>
            <a:r>
              <a:rPr lang="en-GB" sz="2000" dirty="0" smtClean="0"/>
              <a:t>Modules 3. to learn more about REDD+ assessment and reporting</a:t>
            </a:r>
            <a:endParaRPr lang="nl-NL" sz="2000" dirty="0" smtClean="0"/>
          </a:p>
          <a:p>
            <a:pPr>
              <a:buNone/>
            </a:pPr>
            <a:endParaRPr lang="nl-NL" dirty="0"/>
          </a:p>
        </p:txBody>
      </p:sp>
    </p:spTree>
    <p:extLst>
      <p:ext uri="{BB962C8B-B14F-4D97-AF65-F5344CB8AC3E}">
        <p14:creationId xmlns:p14="http://schemas.microsoft.com/office/powerpoint/2010/main" val="699933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800" dirty="0" smtClean="0"/>
              <a:t>Coordination team, Developers &amp; Reviewers</a:t>
            </a:r>
            <a:endParaRPr lang="en-GB" sz="2800" dirty="0"/>
          </a:p>
        </p:txBody>
      </p:sp>
      <p:sp>
        <p:nvSpPr>
          <p:cNvPr id="5" name="Text Placeholder 2"/>
          <p:cNvSpPr txBox="1">
            <a:spLocks/>
          </p:cNvSpPr>
          <p:nvPr/>
        </p:nvSpPr>
        <p:spPr>
          <a:xfrm>
            <a:off x="421200" y="1583198"/>
            <a:ext cx="8344428" cy="4404807"/>
          </a:xfrm>
          <a:prstGeom prst="rect">
            <a:avLst/>
          </a:prstGeom>
        </p:spPr>
        <p:txBody>
          <a:bodyPr/>
          <a:ls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just"/>
            <a:r>
              <a:rPr lang="en-GB" b="1" dirty="0" smtClean="0">
                <a:latin typeface="+mj-lt"/>
              </a:rPr>
              <a:t>Development team: </a:t>
            </a:r>
          </a:p>
          <a:p>
            <a:pPr algn="just"/>
            <a:r>
              <a:rPr lang="en-GB" dirty="0" err="1" smtClean="0">
                <a:latin typeface="+mj-lt"/>
              </a:rPr>
              <a:t>Suvi</a:t>
            </a:r>
            <a:r>
              <a:rPr lang="en-GB" dirty="0" smtClean="0">
                <a:latin typeface="+mj-lt"/>
              </a:rPr>
              <a:t> </a:t>
            </a:r>
            <a:r>
              <a:rPr lang="en-GB" dirty="0" err="1" smtClean="0">
                <a:latin typeface="+mj-lt"/>
              </a:rPr>
              <a:t>Monni</a:t>
            </a:r>
            <a:r>
              <a:rPr lang="en-GB" dirty="0" smtClean="0">
                <a:latin typeface="+mj-lt"/>
              </a:rPr>
              <a:t> (</a:t>
            </a:r>
            <a:r>
              <a:rPr lang="en-GB" i="1" dirty="0" err="1" smtClean="0">
                <a:latin typeface="+mj-lt"/>
              </a:rPr>
              <a:t>Benviroc</a:t>
            </a:r>
            <a:r>
              <a:rPr lang="en-GB" dirty="0" smtClean="0">
                <a:latin typeface="+mj-lt"/>
              </a:rPr>
              <a:t>), Frédéric </a:t>
            </a:r>
            <a:r>
              <a:rPr lang="en-GB" dirty="0" err="1" smtClean="0">
                <a:latin typeface="+mj-lt"/>
              </a:rPr>
              <a:t>Achard</a:t>
            </a:r>
            <a:r>
              <a:rPr lang="en-GB" dirty="0" smtClean="0">
                <a:latin typeface="+mj-lt"/>
              </a:rPr>
              <a:t>, Giacomo Grassi, Andreas </a:t>
            </a:r>
            <a:r>
              <a:rPr lang="en-GB" dirty="0" err="1" smtClean="0">
                <a:latin typeface="+mj-lt"/>
              </a:rPr>
              <a:t>Langner</a:t>
            </a:r>
            <a:r>
              <a:rPr lang="en-GB" dirty="0" smtClean="0">
                <a:latin typeface="+mj-lt"/>
              </a:rPr>
              <a:t>, Jukka Miettinen, </a:t>
            </a:r>
            <a:r>
              <a:rPr lang="en-GB" dirty="0" err="1" smtClean="0">
                <a:latin typeface="+mj-lt"/>
              </a:rPr>
              <a:t>Yosio</a:t>
            </a:r>
            <a:r>
              <a:rPr lang="en-GB" dirty="0" smtClean="0">
                <a:latin typeface="+mj-lt"/>
              </a:rPr>
              <a:t> Shimabukuro (</a:t>
            </a:r>
            <a:r>
              <a:rPr lang="en-GB" i="1" dirty="0" smtClean="0">
                <a:latin typeface="+mj-lt"/>
              </a:rPr>
              <a:t>European Commission, Joint Research </a:t>
            </a:r>
            <a:r>
              <a:rPr lang="en-GB" i="1" dirty="0" err="1" smtClean="0">
                <a:latin typeface="+mj-lt"/>
              </a:rPr>
              <a:t>Center</a:t>
            </a:r>
            <a:r>
              <a:rPr lang="en-GB" dirty="0" smtClean="0">
                <a:latin typeface="+mj-lt"/>
              </a:rPr>
              <a:t>), Carlos Souza (</a:t>
            </a:r>
            <a:r>
              <a:rPr lang="en-GB" i="1" dirty="0" err="1" smtClean="0">
                <a:latin typeface="+mj-lt"/>
              </a:rPr>
              <a:t>Imazon</a:t>
            </a:r>
            <a:r>
              <a:rPr lang="en-GB" dirty="0" smtClean="0">
                <a:latin typeface="+mj-lt"/>
              </a:rPr>
              <a:t>), Luigi Boschetti (</a:t>
            </a:r>
            <a:r>
              <a:rPr lang="en-GB" i="1" dirty="0" smtClean="0">
                <a:latin typeface="+mj-lt"/>
              </a:rPr>
              <a:t>University of Idaho</a:t>
            </a:r>
            <a:r>
              <a:rPr lang="en-GB" dirty="0" smtClean="0">
                <a:latin typeface="+mj-lt"/>
              </a:rPr>
              <a:t>), Arturo Balderas Torres, Margaret Skutsch (</a:t>
            </a:r>
            <a:r>
              <a:rPr lang="en-GB" i="1" dirty="0" smtClean="0">
                <a:latin typeface="+mj-lt"/>
              </a:rPr>
              <a:t>Universidad Nacional </a:t>
            </a:r>
            <a:r>
              <a:rPr lang="en-GB" i="1" dirty="0" err="1" smtClean="0">
                <a:latin typeface="+mj-lt"/>
              </a:rPr>
              <a:t>Autónoma</a:t>
            </a:r>
            <a:r>
              <a:rPr lang="en-GB" i="1" dirty="0" smtClean="0">
                <a:latin typeface="+mj-lt"/>
              </a:rPr>
              <a:t> de Mexico</a:t>
            </a:r>
            <a:r>
              <a:rPr lang="en-GB" dirty="0" smtClean="0">
                <a:latin typeface="+mj-lt"/>
              </a:rPr>
              <a:t>), Martin Herold, Brice Mora, Veronique De Sy, Erika Romijn (</a:t>
            </a:r>
            <a:r>
              <a:rPr lang="en-GB" i="1" dirty="0" err="1" smtClean="0">
                <a:latin typeface="+mj-lt"/>
              </a:rPr>
              <a:t>Wageningen</a:t>
            </a:r>
            <a:r>
              <a:rPr lang="en-GB" i="1" dirty="0" smtClean="0">
                <a:latin typeface="+mj-lt"/>
              </a:rPr>
              <a:t> University</a:t>
            </a:r>
            <a:r>
              <a:rPr lang="en-GB" dirty="0" smtClean="0">
                <a:latin typeface="+mj-lt"/>
              </a:rPr>
              <a:t>), Sandra Brown, Felipe </a:t>
            </a:r>
            <a:r>
              <a:rPr lang="en-GB" dirty="0" err="1" smtClean="0">
                <a:latin typeface="+mj-lt"/>
              </a:rPr>
              <a:t>Casarim</a:t>
            </a:r>
            <a:r>
              <a:rPr lang="en-GB" dirty="0" smtClean="0">
                <a:latin typeface="+mj-lt"/>
              </a:rPr>
              <a:t>, Lara Murray (</a:t>
            </a:r>
            <a:r>
              <a:rPr lang="en-GB" i="1" dirty="0" err="1" smtClean="0">
                <a:latin typeface="+mj-lt"/>
              </a:rPr>
              <a:t>Winrock</a:t>
            </a:r>
            <a:r>
              <a:rPr lang="en-GB" i="1" dirty="0" smtClean="0">
                <a:latin typeface="+mj-lt"/>
              </a:rPr>
              <a:t> International</a:t>
            </a:r>
            <a:r>
              <a:rPr lang="en-GB" dirty="0" smtClean="0">
                <a:latin typeface="+mj-lt"/>
              </a:rPr>
              <a:t>)</a:t>
            </a:r>
          </a:p>
          <a:p>
            <a:pPr algn="just"/>
            <a:endParaRPr lang="en-GB" dirty="0" smtClean="0">
              <a:latin typeface="+mj-lt"/>
            </a:endParaRPr>
          </a:p>
          <a:p>
            <a:pPr algn="just"/>
            <a:r>
              <a:rPr lang="en-GB" b="1" dirty="0" smtClean="0">
                <a:latin typeface="+mj-lt"/>
              </a:rPr>
              <a:t>Independent reviewers: </a:t>
            </a:r>
          </a:p>
          <a:p>
            <a:pPr algn="just"/>
            <a:r>
              <a:rPr lang="en-GB" dirty="0" err="1" smtClean="0">
                <a:latin typeface="+mj-lt"/>
              </a:rPr>
              <a:t>Naikoa</a:t>
            </a:r>
            <a:r>
              <a:rPr lang="en-GB" dirty="0" smtClean="0">
                <a:latin typeface="+mj-lt"/>
              </a:rPr>
              <a:t> Aguilar-</a:t>
            </a:r>
            <a:r>
              <a:rPr lang="en-GB" dirty="0" err="1" smtClean="0">
                <a:latin typeface="+mj-lt"/>
              </a:rPr>
              <a:t>Amuchastegui</a:t>
            </a:r>
            <a:r>
              <a:rPr lang="en-GB" dirty="0" smtClean="0">
                <a:latin typeface="+mj-lt"/>
              </a:rPr>
              <a:t>, Valerio Avitabile, Veronique De Sy, </a:t>
            </a:r>
            <a:r>
              <a:rPr lang="it-IT" dirty="0" smtClean="0">
                <a:latin typeface="+mj-lt"/>
              </a:rPr>
              <a:t>Sandro Federici, </a:t>
            </a:r>
            <a:r>
              <a:rPr lang="en-GB" dirty="0" smtClean="0">
                <a:latin typeface="+mj-lt"/>
              </a:rPr>
              <a:t>Carly Green, </a:t>
            </a:r>
            <a:r>
              <a:rPr lang="en-GB" dirty="0" err="1" smtClean="0">
                <a:latin typeface="+mj-lt"/>
              </a:rPr>
              <a:t>Inge</a:t>
            </a:r>
            <a:r>
              <a:rPr lang="en-GB" dirty="0" smtClean="0">
                <a:latin typeface="+mj-lt"/>
              </a:rPr>
              <a:t> </a:t>
            </a:r>
            <a:r>
              <a:rPr lang="en-GB" dirty="0" err="1" smtClean="0">
                <a:latin typeface="+mj-lt"/>
              </a:rPr>
              <a:t>Jonckheere</a:t>
            </a:r>
            <a:r>
              <a:rPr lang="en-GB" dirty="0" smtClean="0">
                <a:latin typeface="+mj-lt"/>
              </a:rPr>
              <a:t>, Ben de Jong, Gabrielle Kissinger, Pham </a:t>
            </a:r>
            <a:r>
              <a:rPr lang="en-GB" dirty="0" err="1" smtClean="0">
                <a:latin typeface="+mj-lt"/>
              </a:rPr>
              <a:t>Manh</a:t>
            </a:r>
            <a:r>
              <a:rPr lang="en-GB" dirty="0" smtClean="0">
                <a:latin typeface="+mj-lt"/>
              </a:rPr>
              <a:t> </a:t>
            </a:r>
            <a:r>
              <a:rPr lang="en-GB" dirty="0" err="1" smtClean="0">
                <a:latin typeface="+mj-lt"/>
              </a:rPr>
              <a:t>Cuong</a:t>
            </a:r>
            <a:r>
              <a:rPr lang="en-GB" dirty="0" smtClean="0">
                <a:latin typeface="+mj-lt"/>
              </a:rPr>
              <a:t>, Ron </a:t>
            </a:r>
            <a:r>
              <a:rPr lang="en-GB" dirty="0" err="1" smtClean="0">
                <a:latin typeface="+mj-lt"/>
              </a:rPr>
              <a:t>McRoberts</a:t>
            </a:r>
            <a:r>
              <a:rPr lang="en-GB" dirty="0" smtClean="0">
                <a:latin typeface="+mj-lt"/>
              </a:rPr>
              <a:t>, </a:t>
            </a:r>
            <a:r>
              <a:rPr lang="en-GB" dirty="0" err="1" smtClean="0">
                <a:latin typeface="+mj-lt"/>
              </a:rPr>
              <a:t>Anthea</a:t>
            </a:r>
            <a:r>
              <a:rPr lang="en-GB" dirty="0" smtClean="0">
                <a:latin typeface="+mj-lt"/>
              </a:rPr>
              <a:t> Mitchel, Jim Penman, </a:t>
            </a:r>
            <a:r>
              <a:rPr lang="it-IT" dirty="0" smtClean="0">
                <a:latin typeface="+mj-lt"/>
              </a:rPr>
              <a:t>Rosa Maria Roman Cuesta, Arief Wijaya, </a:t>
            </a:r>
            <a:r>
              <a:rPr lang="en-US" dirty="0" smtClean="0">
                <a:latin typeface="+mj-lt"/>
              </a:rPr>
              <a:t>Sylvia Wilson</a:t>
            </a:r>
            <a:endParaRPr lang="en-GB" dirty="0" smtClean="0">
              <a:latin typeface="+mj-lt"/>
            </a:endParaRPr>
          </a:p>
          <a:p>
            <a:endParaRPr lang="en-GB" sz="1600" dirty="0">
              <a:latin typeface="+mj-lt"/>
            </a:endParaRPr>
          </a:p>
        </p:txBody>
      </p:sp>
      <p:sp>
        <p:nvSpPr>
          <p:cNvPr id="4" name="Rechthoek 13"/>
          <p:cNvSpPr/>
          <p:nvPr/>
        </p:nvSpPr>
        <p:spPr>
          <a:xfrm>
            <a:off x="-1" y="5813309"/>
            <a:ext cx="9132649" cy="10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l="4425" t="90816" r="68800" b="2632"/>
          <a:stretch>
            <a:fillRect/>
          </a:stretch>
        </p:blipFill>
        <p:spPr bwMode="hidden">
          <a:xfrm>
            <a:off x="23750" y="6320979"/>
            <a:ext cx="1866680" cy="363344"/>
          </a:xfrm>
          <a:prstGeom prst="rect">
            <a:avLst/>
          </a:prstGeom>
        </p:spPr>
      </p:pic>
      <p:pic>
        <p:nvPicPr>
          <p:cNvPr id="7" name="Picture 5" descr="GOFC-Gold Tray cover only 2010_200dpi"/>
          <p:cNvPicPr>
            <a:picLocks noChangeAspect="1"/>
          </p:cNvPicPr>
          <p:nvPr/>
        </p:nvPicPr>
        <p:blipFill>
          <a:blip r:embed="rId3" cstate="print"/>
          <a:srcRect l="20703" t="85967" r="20917" b="3633"/>
          <a:stretch>
            <a:fillRect/>
          </a:stretch>
        </p:blipFill>
        <p:spPr bwMode="auto">
          <a:xfrm>
            <a:off x="1902305" y="6320979"/>
            <a:ext cx="1883852" cy="327542"/>
          </a:xfrm>
          <a:prstGeom prst="rect">
            <a:avLst/>
          </a:prstGeom>
          <a:noFill/>
          <a:ln w="9525">
            <a:noFill/>
            <a:miter lim="800000"/>
            <a:headEnd/>
            <a:tailEnd/>
          </a:ln>
        </p:spPr>
      </p:pic>
      <p:pic>
        <p:nvPicPr>
          <p:cNvPr id="8" name="Afbeelding 16" descr="C:\Users\Eigenaar\Documents\WUR_GOFC_GOLD\Training material GOFC-GOLD\Images ppts\logo_WB FCPF.gif"/>
          <p:cNvPicPr>
            <a:picLocks noChangeAspect="1"/>
          </p:cNvPicPr>
          <p:nvPr/>
        </p:nvPicPr>
        <p:blipFill>
          <a:blip r:embed="rId4" cstate="print"/>
          <a:srcRect/>
          <a:stretch>
            <a:fillRect/>
          </a:stretch>
        </p:blipFill>
        <p:spPr bwMode="auto">
          <a:xfrm>
            <a:off x="3868165" y="6190354"/>
            <a:ext cx="734819" cy="535114"/>
          </a:xfrm>
          <a:prstGeom prst="rect">
            <a:avLst/>
          </a:prstGeom>
          <a:noFill/>
          <a:ln w="9525">
            <a:noFill/>
            <a:miter lim="800000"/>
            <a:headEnd/>
            <a:tailEnd/>
          </a:ln>
        </p:spPr>
      </p:pic>
      <p:pic>
        <p:nvPicPr>
          <p:cNvPr id="9" name="Imagen 1" descr="logo_redd_3x4cm_75dpi[1]"/>
          <p:cNvPicPr>
            <a:picLocks noChangeAspect="1"/>
          </p:cNvPicPr>
          <p:nvPr/>
        </p:nvPicPr>
        <p:blipFill>
          <a:blip r:embed="rId5" cstate="print"/>
          <a:srcRect/>
          <a:stretch>
            <a:fillRect/>
          </a:stretch>
        </p:blipFill>
        <p:spPr bwMode="auto">
          <a:xfrm>
            <a:off x="8399259" y="6058213"/>
            <a:ext cx="531279" cy="666180"/>
          </a:xfrm>
          <a:prstGeom prst="rect">
            <a:avLst/>
          </a:prstGeom>
          <a:noFill/>
          <a:ln w="9525">
            <a:noFill/>
            <a:miter lim="800000"/>
            <a:headEnd/>
            <a:tailEnd/>
          </a:ln>
        </p:spPr>
      </p:pic>
      <p:pic>
        <p:nvPicPr>
          <p:cNvPr id="10" name="Picture 2" descr="C:\Users\Eigenaar\Documents\WUR_GOFC_GOLD\Training material GOFC-GOLD\Overview slides of training material\logo_ec-jrc_standard_positive_rgb.jpg"/>
          <p:cNvPicPr>
            <a:picLocks noChangeAspect="1" noChangeArrowheads="1"/>
          </p:cNvPicPr>
          <p:nvPr/>
        </p:nvPicPr>
        <p:blipFill>
          <a:blip r:embed="rId6" cstate="print"/>
          <a:srcRect/>
          <a:stretch>
            <a:fillRect/>
          </a:stretch>
        </p:blipFill>
        <p:spPr bwMode="auto">
          <a:xfrm>
            <a:off x="5611096" y="5974330"/>
            <a:ext cx="1111490" cy="753045"/>
          </a:xfrm>
          <a:prstGeom prst="rect">
            <a:avLst/>
          </a:prstGeom>
          <a:noFill/>
        </p:spPr>
      </p:pic>
      <p:pic>
        <p:nvPicPr>
          <p:cNvPr id="11" name="Picture 2" descr="C:\Users\Eigenaar\Documents\WUR_GOFC_GOLD\Training material GOFC-GOLD\Overview slides of training material\01UICNR-metallic_logo_Boschetti.jpg"/>
          <p:cNvPicPr>
            <a:picLocks noChangeAspect="1" noChangeArrowheads="1"/>
          </p:cNvPicPr>
          <p:nvPr/>
        </p:nvPicPr>
        <p:blipFill>
          <a:blip r:embed="rId7" cstate="print"/>
          <a:srcRect/>
          <a:stretch>
            <a:fillRect/>
          </a:stretch>
        </p:blipFill>
        <p:spPr bwMode="auto">
          <a:xfrm>
            <a:off x="6693237" y="6411509"/>
            <a:ext cx="1656184" cy="382196"/>
          </a:xfrm>
          <a:prstGeom prst="rect">
            <a:avLst/>
          </a:prstGeom>
          <a:noFill/>
        </p:spPr>
      </p:pic>
      <p:pic>
        <p:nvPicPr>
          <p:cNvPr id="12" name="Picture 3" descr="C:\Users\Eigenaar\Documents\WUR_GOFC_GOLD\Training material GOFC-GOLD\Overview slides of training material\logo Imazon.png"/>
          <p:cNvPicPr>
            <a:picLocks noChangeAspect="1" noChangeArrowheads="1"/>
          </p:cNvPicPr>
          <p:nvPr/>
        </p:nvPicPr>
        <p:blipFill>
          <a:blip r:embed="rId8" cstate="print"/>
          <a:srcRect/>
          <a:stretch>
            <a:fillRect/>
          </a:stretch>
        </p:blipFill>
        <p:spPr bwMode="auto">
          <a:xfrm>
            <a:off x="7050368" y="6019990"/>
            <a:ext cx="1107980" cy="369326"/>
          </a:xfrm>
          <a:prstGeom prst="rect">
            <a:avLst/>
          </a:prstGeom>
          <a:noFill/>
        </p:spPr>
      </p:pic>
      <p:pic>
        <p:nvPicPr>
          <p:cNvPr id="13" name="Picture 4" descr="C:\Users\Eigenaar\Documents\WUR_GOFC_GOLD\Training material GOFC-GOLD\Overview slides of training material\logo winrock.jpg"/>
          <p:cNvPicPr>
            <a:picLocks noChangeAspect="1" noChangeArrowheads="1"/>
          </p:cNvPicPr>
          <p:nvPr/>
        </p:nvPicPr>
        <p:blipFill>
          <a:blip r:embed="rId9" cstate="print"/>
          <a:srcRect/>
          <a:stretch>
            <a:fillRect/>
          </a:stretch>
        </p:blipFill>
        <p:spPr bwMode="auto">
          <a:xfrm>
            <a:off x="4674992" y="6190354"/>
            <a:ext cx="864096" cy="536649"/>
          </a:xfrm>
          <a:prstGeom prst="rect">
            <a:avLst/>
          </a:prstGeom>
          <a:noFill/>
        </p:spPr>
      </p:pic>
    </p:spTree>
    <p:extLst>
      <p:ext uri="{BB962C8B-B14F-4D97-AF65-F5344CB8AC3E}">
        <p14:creationId xmlns:p14="http://schemas.microsoft.com/office/powerpoint/2010/main" val="61122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06" y="1507067"/>
            <a:ext cx="8521188" cy="3850000"/>
          </a:xfrm>
        </p:spPr>
        <p:txBody>
          <a:bodyPr>
            <a:normAutofit/>
          </a:bodyPr>
          <a:lstStyle/>
          <a:p>
            <a:pPr algn="just">
              <a:buFont typeface="Arial" panose="020B0604020202020204" pitchFamily="34" charset="0"/>
              <a:buChar char="•"/>
            </a:pPr>
            <a:r>
              <a:rPr lang="en-GB" dirty="0" smtClean="0">
                <a:solidFill>
                  <a:schemeClr val="tx1">
                    <a:lumMod val="75000"/>
                  </a:schemeClr>
                </a:solidFill>
              </a:rPr>
              <a:t>Complementarities between MGD and REDD Sourcebook</a:t>
            </a:r>
          </a:p>
          <a:p>
            <a:pPr algn="just">
              <a:buFont typeface="Arial" panose="020B0604020202020204" pitchFamily="34" charset="0"/>
              <a:buChar char="•"/>
            </a:pPr>
            <a:r>
              <a:rPr lang="en-GB" dirty="0" smtClean="0">
                <a:solidFill>
                  <a:schemeClr val="tx1">
                    <a:lumMod val="75000"/>
                  </a:schemeClr>
                </a:solidFill>
              </a:rPr>
              <a:t>REDD Sourcebook: update</a:t>
            </a:r>
          </a:p>
          <a:p>
            <a:pPr algn="just">
              <a:buFont typeface="Arial" panose="020B0604020202020204" pitchFamily="34" charset="0"/>
              <a:buChar char="•"/>
            </a:pPr>
            <a:r>
              <a:rPr lang="en-GB" dirty="0" smtClean="0">
                <a:solidFill>
                  <a:schemeClr val="tx1">
                    <a:lumMod val="75000"/>
                  </a:schemeClr>
                </a:solidFill>
              </a:rPr>
              <a:t>Structure </a:t>
            </a:r>
            <a:r>
              <a:rPr lang="en-GB" dirty="0">
                <a:solidFill>
                  <a:schemeClr val="tx1">
                    <a:lumMod val="75000"/>
                  </a:schemeClr>
                </a:solidFill>
              </a:rPr>
              <a:t>and content of the </a:t>
            </a:r>
            <a:r>
              <a:rPr lang="en-GB" dirty="0" smtClean="0">
                <a:solidFill>
                  <a:schemeClr val="tx1">
                    <a:lumMod val="75000"/>
                  </a:schemeClr>
                </a:solidFill>
              </a:rPr>
              <a:t>REDD training </a:t>
            </a:r>
            <a:r>
              <a:rPr lang="en-GB" dirty="0">
                <a:solidFill>
                  <a:schemeClr val="tx1">
                    <a:lumMod val="75000"/>
                  </a:schemeClr>
                </a:solidFill>
              </a:rPr>
              <a:t>materials</a:t>
            </a:r>
          </a:p>
          <a:p>
            <a:pPr algn="just">
              <a:buFont typeface="Arial" panose="020B0604020202020204" pitchFamily="34" charset="0"/>
              <a:buChar char="•"/>
            </a:pPr>
            <a:r>
              <a:rPr lang="en-GB" dirty="0">
                <a:solidFill>
                  <a:schemeClr val="tx1">
                    <a:lumMod val="75000"/>
                  </a:schemeClr>
                </a:solidFill>
              </a:rPr>
              <a:t>REDD training </a:t>
            </a:r>
            <a:r>
              <a:rPr lang="en-GB" dirty="0" smtClean="0">
                <a:solidFill>
                  <a:schemeClr val="tx1">
                    <a:lumMod val="75000"/>
                  </a:schemeClr>
                </a:solidFill>
              </a:rPr>
              <a:t>materials: next steps (in discussion)</a:t>
            </a:r>
          </a:p>
          <a:p>
            <a:pPr algn="just">
              <a:buFont typeface="Arial" panose="020B0604020202020204" pitchFamily="34" charset="0"/>
              <a:buChar char="•"/>
            </a:pPr>
            <a:r>
              <a:rPr lang="en-GB" dirty="0" smtClean="0">
                <a:solidFill>
                  <a:schemeClr val="tx1">
                    <a:lumMod val="75000"/>
                  </a:schemeClr>
                </a:solidFill>
              </a:rPr>
              <a:t>Integration of training materials with GFOI activities</a:t>
            </a:r>
          </a:p>
          <a:p>
            <a:pPr marL="0" indent="0" algn="just">
              <a:buNone/>
            </a:pPr>
            <a:endParaRPr lang="en-GB" dirty="0" smtClean="0"/>
          </a:p>
          <a:p>
            <a:pPr algn="just">
              <a:buFont typeface="Arial" panose="020B0604020202020204" pitchFamily="34" charset="0"/>
              <a:buChar char="•"/>
            </a:pPr>
            <a:endParaRPr lang="en-GB" dirty="0"/>
          </a:p>
          <a:p>
            <a:pPr algn="just">
              <a:buFont typeface="Arial" panose="020B0604020202020204" pitchFamily="34" charset="0"/>
              <a:buChar char="•"/>
            </a:pPr>
            <a:endParaRPr lang="en-GB" dirty="0" smtClean="0"/>
          </a:p>
        </p:txBody>
      </p:sp>
      <p:sp>
        <p:nvSpPr>
          <p:cNvPr id="4" name="Title 1"/>
          <p:cNvSpPr txBox="1">
            <a:spLocks/>
          </p:cNvSpPr>
          <p:nvPr/>
        </p:nvSpPr>
        <p:spPr bwMode="auto">
          <a:xfrm>
            <a:off x="209550" y="287338"/>
            <a:ext cx="8801100"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smtClean="0"/>
              <a:t>Outline</a:t>
            </a:r>
            <a:endParaRPr lang="en-GB" dirty="0"/>
          </a:p>
        </p:txBody>
      </p:sp>
    </p:spTree>
    <p:extLst>
      <p:ext uri="{BB962C8B-B14F-4D97-AF65-F5344CB8AC3E}">
        <p14:creationId xmlns:p14="http://schemas.microsoft.com/office/powerpoint/2010/main" val="316012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06" y="1490361"/>
            <a:ext cx="8521188" cy="3809772"/>
          </a:xfrm>
        </p:spPr>
        <p:txBody>
          <a:bodyPr>
            <a:normAutofit/>
          </a:bodyPr>
          <a:lstStyle/>
          <a:p>
            <a:pPr>
              <a:buFont typeface="Arial" panose="020B0604020202020204" pitchFamily="34" charset="0"/>
              <a:buChar char="•"/>
            </a:pPr>
            <a:r>
              <a:rPr lang="en-GB" dirty="0" smtClean="0">
                <a:solidFill>
                  <a:schemeClr val="bg2">
                    <a:lumMod val="75000"/>
                  </a:schemeClr>
                </a:solidFill>
              </a:rPr>
              <a:t>Allowing commercial use of the materials</a:t>
            </a:r>
          </a:p>
          <a:p>
            <a:pPr>
              <a:buFont typeface="Arial" panose="020B0604020202020204" pitchFamily="34" charset="0"/>
              <a:buChar char="•"/>
            </a:pPr>
            <a:r>
              <a:rPr lang="en-GB" dirty="0" smtClean="0">
                <a:solidFill>
                  <a:schemeClr val="bg2">
                    <a:lumMod val="75000"/>
                  </a:schemeClr>
                </a:solidFill>
              </a:rPr>
              <a:t>Restricting distribution of adaptations</a:t>
            </a:r>
          </a:p>
          <a:p>
            <a:pPr>
              <a:buFontTx/>
              <a:buChar char="-"/>
            </a:pPr>
            <a:endParaRPr lang="en-GB" dirty="0" smtClean="0">
              <a:solidFill>
                <a:schemeClr val="bg2">
                  <a:lumMod val="75000"/>
                </a:schemeClr>
              </a:solidFill>
            </a:endParaRPr>
          </a:p>
          <a:p>
            <a:pPr marL="0" indent="0">
              <a:buNone/>
            </a:pPr>
            <a:r>
              <a:rPr lang="en-GB" dirty="0" smtClean="0">
                <a:solidFill>
                  <a:schemeClr val="bg2">
                    <a:lumMod val="75000"/>
                  </a:schemeClr>
                </a:solidFill>
              </a:rPr>
              <a:t>=­&gt; Creative </a:t>
            </a:r>
            <a:r>
              <a:rPr lang="en-GB" dirty="0">
                <a:solidFill>
                  <a:schemeClr val="bg2">
                    <a:lumMod val="75000"/>
                  </a:schemeClr>
                </a:solidFill>
              </a:rPr>
              <a:t>Commons </a:t>
            </a:r>
            <a:r>
              <a:rPr lang="en-GB" dirty="0" smtClean="0">
                <a:solidFill>
                  <a:schemeClr val="bg2">
                    <a:lumMod val="75000"/>
                  </a:schemeClr>
                </a:solidFill>
              </a:rPr>
              <a:t>Attribution-</a:t>
            </a:r>
            <a:r>
              <a:rPr lang="en-GB" dirty="0" err="1" smtClean="0">
                <a:solidFill>
                  <a:schemeClr val="bg2">
                    <a:lumMod val="75000"/>
                  </a:schemeClr>
                </a:solidFill>
              </a:rPr>
              <a:t>NoDerivatives</a:t>
            </a:r>
            <a:r>
              <a:rPr lang="en-GB" dirty="0" smtClean="0">
                <a:solidFill>
                  <a:schemeClr val="bg2">
                    <a:lumMod val="75000"/>
                  </a:schemeClr>
                </a:solidFill>
              </a:rPr>
              <a:t> 4.0 International License</a:t>
            </a:r>
          </a:p>
          <a:p>
            <a:pPr>
              <a:buFontTx/>
              <a:buChar char="-"/>
            </a:pPr>
            <a:endParaRPr lang="en-GB" dirty="0">
              <a:solidFill>
                <a:schemeClr val="bg2">
                  <a:lumMod val="75000"/>
                </a:schemeClr>
              </a:solidFill>
            </a:endParaRPr>
          </a:p>
        </p:txBody>
      </p:sp>
      <p:sp>
        <p:nvSpPr>
          <p:cNvPr id="5" name="Title 1"/>
          <p:cNvSpPr txBox="1">
            <a:spLocks/>
          </p:cNvSpPr>
          <p:nvPr/>
        </p:nvSpPr>
        <p:spPr bwMode="auto">
          <a:xfrm>
            <a:off x="209550" y="327094"/>
            <a:ext cx="8801100"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US" dirty="0" smtClean="0"/>
              <a:t>Distribution License of Training Materials</a:t>
            </a:r>
            <a:endParaRPr lang="en-US" dirty="0"/>
          </a:p>
        </p:txBody>
      </p:sp>
      <p:pic>
        <p:nvPicPr>
          <p:cNvPr id="4" name="Picture 3"/>
          <p:cNvPicPr>
            <a:picLocks noChangeAspect="1"/>
          </p:cNvPicPr>
          <p:nvPr/>
        </p:nvPicPr>
        <p:blipFill>
          <a:blip r:embed="rId3"/>
          <a:stretch>
            <a:fillRect/>
          </a:stretch>
        </p:blipFill>
        <p:spPr>
          <a:xfrm>
            <a:off x="2919972" y="4120403"/>
            <a:ext cx="2981325" cy="876300"/>
          </a:xfrm>
          <a:prstGeom prst="rect">
            <a:avLst/>
          </a:prstGeom>
          <a:ln>
            <a:solidFill>
              <a:srgbClr val="000000"/>
            </a:solidFill>
          </a:ln>
        </p:spPr>
      </p:pic>
    </p:spTree>
    <p:extLst>
      <p:ext uri="{BB962C8B-B14F-4D97-AF65-F5344CB8AC3E}">
        <p14:creationId xmlns:p14="http://schemas.microsoft.com/office/powerpoint/2010/main" val="2407527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106" y="309700"/>
            <a:ext cx="8442796" cy="840125"/>
          </a:xfrm>
        </p:spPr>
        <p:txBody>
          <a:bodyPr/>
          <a:lstStyle/>
          <a:p>
            <a:r>
              <a:rPr lang="fr-CA" dirty="0" smtClean="0"/>
              <a:t>Training </a:t>
            </a:r>
            <a:r>
              <a:rPr lang="fr-CA" dirty="0" err="1" smtClean="0"/>
              <a:t>Materials</a:t>
            </a:r>
            <a:r>
              <a:rPr lang="fr-CA" dirty="0" smtClean="0"/>
              <a:t>: a Few </a:t>
            </a:r>
            <a:r>
              <a:rPr lang="fr-CA" dirty="0" err="1" smtClean="0"/>
              <a:t>Stats</a:t>
            </a:r>
            <a:r>
              <a:rPr lang="fr-CA" dirty="0" smtClean="0"/>
              <a:t> and Access</a:t>
            </a:r>
            <a:endParaRPr lang="fr-CA" dirty="0"/>
          </a:p>
        </p:txBody>
      </p:sp>
      <p:sp>
        <p:nvSpPr>
          <p:cNvPr id="3" name="Espace réservé du texte 2"/>
          <p:cNvSpPr>
            <a:spLocks noGrp="1"/>
          </p:cNvSpPr>
          <p:nvPr>
            <p:ph type="body" sz="quarter" idx="10"/>
          </p:nvPr>
        </p:nvSpPr>
        <p:spPr>
          <a:xfrm>
            <a:off x="381444" y="1563908"/>
            <a:ext cx="8521188" cy="4404807"/>
          </a:xfrm>
        </p:spPr>
        <p:txBody>
          <a:bodyPr/>
          <a:lstStyle/>
          <a:p>
            <a:pPr marL="0" indent="0">
              <a:lnSpc>
                <a:spcPct val="100000"/>
              </a:lnSpc>
              <a:buNone/>
            </a:pPr>
            <a:r>
              <a:rPr lang="fr-CA" sz="2000" dirty="0" err="1" smtClean="0"/>
              <a:t>Stats</a:t>
            </a:r>
            <a:r>
              <a:rPr lang="fr-CA" sz="2000" dirty="0" smtClean="0"/>
              <a:t>:</a:t>
            </a:r>
          </a:p>
          <a:p>
            <a:pPr marL="0" indent="0">
              <a:lnSpc>
                <a:spcPct val="100000"/>
              </a:lnSpc>
              <a:buNone/>
            </a:pPr>
            <a:r>
              <a:rPr lang="fr-CA" sz="2000" dirty="0" smtClean="0"/>
              <a:t>14 modules</a:t>
            </a:r>
          </a:p>
          <a:p>
            <a:pPr marL="0" indent="0">
              <a:lnSpc>
                <a:spcPct val="100000"/>
              </a:lnSpc>
              <a:buNone/>
            </a:pPr>
            <a:r>
              <a:rPr lang="fr-CA" sz="2000" dirty="0" smtClean="0"/>
              <a:t>669 lecture slides</a:t>
            </a:r>
          </a:p>
          <a:p>
            <a:pPr marL="0" indent="0">
              <a:lnSpc>
                <a:spcPct val="100000"/>
              </a:lnSpc>
              <a:buNone/>
            </a:pPr>
            <a:r>
              <a:rPr lang="fr-CA" sz="2000" dirty="0" smtClean="0"/>
              <a:t>28 country </a:t>
            </a:r>
            <a:r>
              <a:rPr lang="fr-CA" sz="2000" dirty="0" err="1" smtClean="0"/>
              <a:t>examples</a:t>
            </a:r>
            <a:endParaRPr lang="fr-CA" sz="2000" dirty="0" smtClean="0"/>
          </a:p>
          <a:p>
            <a:pPr marL="0" indent="0">
              <a:lnSpc>
                <a:spcPct val="100000"/>
              </a:lnSpc>
              <a:buNone/>
            </a:pPr>
            <a:r>
              <a:rPr lang="fr-CA" sz="2000" dirty="0" smtClean="0"/>
              <a:t>22 </a:t>
            </a:r>
            <a:r>
              <a:rPr lang="fr-CA" sz="2000" dirty="0" err="1" smtClean="0"/>
              <a:t>exercises</a:t>
            </a:r>
            <a:endParaRPr lang="fr-CA" sz="2000" dirty="0" smtClean="0"/>
          </a:p>
          <a:p>
            <a:pPr marL="0" indent="0">
              <a:lnSpc>
                <a:spcPct val="100000"/>
              </a:lnSpc>
              <a:buNone/>
            </a:pPr>
            <a:r>
              <a:rPr lang="fr-CA" sz="2000" dirty="0" smtClean="0"/>
              <a:t>… and more (support documents, notes, </a:t>
            </a:r>
            <a:r>
              <a:rPr lang="fr-CA" sz="2000" dirty="0" err="1" smtClean="0"/>
              <a:t>references</a:t>
            </a:r>
            <a:r>
              <a:rPr lang="fr-CA" sz="2000" dirty="0" smtClean="0"/>
              <a:t>)</a:t>
            </a:r>
          </a:p>
          <a:p>
            <a:pPr marL="0" indent="0">
              <a:lnSpc>
                <a:spcPct val="100000"/>
              </a:lnSpc>
              <a:buNone/>
            </a:pPr>
            <a:endParaRPr lang="fr-CA" sz="2000" dirty="0"/>
          </a:p>
          <a:p>
            <a:pPr marL="0" indent="0">
              <a:lnSpc>
                <a:spcPct val="100000"/>
              </a:lnSpc>
              <a:buNone/>
            </a:pPr>
            <a:r>
              <a:rPr lang="fr-CA" sz="2000" dirty="0" err="1" smtClean="0"/>
              <a:t>Website</a:t>
            </a:r>
            <a:r>
              <a:rPr lang="fr-CA" sz="2000" dirty="0" smtClean="0"/>
              <a:t>:</a:t>
            </a:r>
          </a:p>
          <a:p>
            <a:pPr marL="0" indent="0">
              <a:lnSpc>
                <a:spcPct val="100000"/>
              </a:lnSpc>
              <a:buNone/>
            </a:pPr>
            <a:r>
              <a:rPr lang="en-GB" sz="2000" u="sng" dirty="0">
                <a:hlinkClick r:id="rId3"/>
              </a:rPr>
              <a:t>http://</a:t>
            </a:r>
            <a:r>
              <a:rPr lang="en-GB" sz="2000" u="sng" dirty="0" smtClean="0">
                <a:hlinkClick r:id="rId3"/>
              </a:rPr>
              <a:t>www.gofcgold.wur.nl/redd/Training_materials.php</a:t>
            </a:r>
            <a:endParaRPr lang="en-GB" sz="2000" u="sng" dirty="0" smtClean="0"/>
          </a:p>
          <a:p>
            <a:pPr marL="0" indent="0">
              <a:lnSpc>
                <a:spcPct val="100000"/>
              </a:lnSpc>
              <a:buNone/>
            </a:pPr>
            <a:endParaRPr lang="fr-CA" sz="2000" dirty="0" smtClean="0"/>
          </a:p>
          <a:p>
            <a:pPr>
              <a:buFont typeface="Arial" panose="020B0604020202020204" pitchFamily="34" charset="0"/>
              <a:buChar char="•"/>
            </a:pPr>
            <a:endParaRPr lang="fr-CA" sz="2600" dirty="0"/>
          </a:p>
        </p:txBody>
      </p:sp>
    </p:spTree>
    <p:extLst>
      <p:ext uri="{BB962C8B-B14F-4D97-AF65-F5344CB8AC3E}">
        <p14:creationId xmlns:p14="http://schemas.microsoft.com/office/powerpoint/2010/main" val="1805051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06" y="1507067"/>
            <a:ext cx="8521188" cy="3850000"/>
          </a:xfrm>
        </p:spPr>
        <p:txBody>
          <a:bodyPr>
            <a:normAutofit fontScale="92500"/>
          </a:bodyPr>
          <a:lstStyle/>
          <a:p>
            <a:pPr algn="just">
              <a:buFont typeface="Arial" panose="020B0604020202020204" pitchFamily="34" charset="0"/>
              <a:buChar char="•"/>
            </a:pPr>
            <a:r>
              <a:rPr lang="en-GB" dirty="0" smtClean="0"/>
              <a:t>Online release of the training material (March 2015)</a:t>
            </a:r>
          </a:p>
          <a:p>
            <a:pPr algn="just">
              <a:buFont typeface="Arial" panose="020B0604020202020204" pitchFamily="34" charset="0"/>
              <a:buChar char="•"/>
            </a:pPr>
            <a:r>
              <a:rPr lang="en-GB" dirty="0" smtClean="0"/>
              <a:t>Translation in French and Spanish</a:t>
            </a:r>
          </a:p>
          <a:p>
            <a:pPr marL="0" indent="0" algn="just">
              <a:buNone/>
            </a:pPr>
            <a:endParaRPr lang="en-GB" dirty="0" smtClean="0"/>
          </a:p>
          <a:p>
            <a:pPr marL="0" indent="0" algn="just">
              <a:buNone/>
            </a:pPr>
            <a:r>
              <a:rPr lang="en-GB" dirty="0" smtClean="0"/>
              <a:t>In discussion</a:t>
            </a:r>
          </a:p>
          <a:p>
            <a:pPr algn="just">
              <a:buFont typeface="Arial" panose="020B0604020202020204" pitchFamily="34" charset="0"/>
              <a:buChar char="•"/>
            </a:pPr>
            <a:r>
              <a:rPr lang="en-GB" dirty="0" smtClean="0"/>
              <a:t>Dissemination events (SBSTA, COP)</a:t>
            </a:r>
          </a:p>
          <a:p>
            <a:pPr algn="just">
              <a:buFont typeface="Arial" panose="020B0604020202020204" pitchFamily="34" charset="0"/>
              <a:buChar char="•"/>
            </a:pPr>
            <a:r>
              <a:rPr lang="en-GB" dirty="0" smtClean="0"/>
              <a:t>Planned activities with </a:t>
            </a:r>
            <a:r>
              <a:rPr lang="en-GB" dirty="0"/>
              <a:t>FCPF </a:t>
            </a:r>
            <a:r>
              <a:rPr lang="en-GB" dirty="0" smtClean="0"/>
              <a:t>countries (training workshops)</a:t>
            </a:r>
          </a:p>
          <a:p>
            <a:pPr algn="just">
              <a:buFont typeface="Arial" panose="020B0604020202020204" pitchFamily="34" charset="0"/>
              <a:buChar char="•"/>
            </a:pPr>
            <a:r>
              <a:rPr lang="en-GB" dirty="0" smtClean="0"/>
              <a:t>Video recordings</a:t>
            </a:r>
          </a:p>
          <a:p>
            <a:pPr algn="just">
              <a:buFont typeface="Arial" panose="020B0604020202020204" pitchFamily="34" charset="0"/>
              <a:buChar char="•"/>
            </a:pPr>
            <a:r>
              <a:rPr lang="en-GB" dirty="0" smtClean="0"/>
              <a:t>Webinars</a:t>
            </a:r>
            <a:endParaRPr lang="en-GB" dirty="0"/>
          </a:p>
          <a:p>
            <a:pPr algn="just">
              <a:buFont typeface="Arial" panose="020B0604020202020204" pitchFamily="34" charset="0"/>
              <a:buChar char="•"/>
            </a:pPr>
            <a:endParaRPr lang="en-GB" dirty="0" smtClean="0"/>
          </a:p>
        </p:txBody>
      </p:sp>
      <p:sp>
        <p:nvSpPr>
          <p:cNvPr id="4" name="Title 1"/>
          <p:cNvSpPr txBox="1">
            <a:spLocks/>
          </p:cNvSpPr>
          <p:nvPr/>
        </p:nvSpPr>
        <p:spPr bwMode="auto">
          <a:xfrm>
            <a:off x="209550" y="287338"/>
            <a:ext cx="8801100"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fr-CA" dirty="0"/>
              <a:t>Training </a:t>
            </a:r>
            <a:r>
              <a:rPr lang="fr-CA" dirty="0" err="1"/>
              <a:t>Materials</a:t>
            </a:r>
            <a:r>
              <a:rPr lang="fr-CA" dirty="0"/>
              <a:t>: </a:t>
            </a:r>
            <a:r>
              <a:rPr lang="en-US" dirty="0" smtClean="0"/>
              <a:t>Next Steps</a:t>
            </a:r>
            <a:endParaRPr lang="en-US" dirty="0"/>
          </a:p>
        </p:txBody>
      </p:sp>
    </p:spTree>
    <p:extLst>
      <p:ext uri="{BB962C8B-B14F-4D97-AF65-F5344CB8AC3E}">
        <p14:creationId xmlns:p14="http://schemas.microsoft.com/office/powerpoint/2010/main" val="16207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06" y="1840565"/>
            <a:ext cx="8521188" cy="3850000"/>
          </a:xfrm>
        </p:spPr>
        <p:txBody>
          <a:bodyPr>
            <a:normAutofit/>
          </a:bodyPr>
          <a:lstStyle/>
          <a:p>
            <a:pPr algn="just">
              <a:buFont typeface="Arial" panose="020B0604020202020204" pitchFamily="34" charset="0"/>
              <a:buChar char="•"/>
            </a:pPr>
            <a:r>
              <a:rPr lang="en-GB" dirty="0" smtClean="0"/>
              <a:t>Further cross-referencing (in documents and websites)</a:t>
            </a:r>
          </a:p>
          <a:p>
            <a:pPr algn="just">
              <a:buFont typeface="Arial" panose="020B0604020202020204" pitchFamily="34" charset="0"/>
              <a:buChar char="•"/>
            </a:pPr>
            <a:r>
              <a:rPr lang="en-GB" dirty="0" smtClean="0"/>
              <a:t>Develop additional hands-on exercises linked to the modules of the training materials</a:t>
            </a:r>
          </a:p>
          <a:p>
            <a:pPr algn="just">
              <a:buFont typeface="Arial" panose="020B0604020202020204" pitchFamily="34" charset="0"/>
              <a:buChar char="•"/>
            </a:pPr>
            <a:r>
              <a:rPr lang="en-GB" dirty="0" smtClean="0"/>
              <a:t>Discuss possible use of the training materials by FAO, </a:t>
            </a:r>
            <a:r>
              <a:rPr lang="en-GB" dirty="0" err="1" smtClean="0"/>
              <a:t>SylvaCarbon</a:t>
            </a:r>
            <a:r>
              <a:rPr lang="en-GB" dirty="0" smtClean="0"/>
              <a:t>, and GFOI activities in </a:t>
            </a:r>
            <a:r>
              <a:rPr lang="en-GB" dirty="0" smtClean="0"/>
              <a:t>general</a:t>
            </a:r>
          </a:p>
          <a:p>
            <a:pPr algn="just">
              <a:buFont typeface="Arial" panose="020B0604020202020204" pitchFamily="34" charset="0"/>
              <a:buChar char="•"/>
            </a:pPr>
            <a:endParaRPr lang="en-GB" dirty="0"/>
          </a:p>
          <a:p>
            <a:pPr marL="0" indent="0" algn="just">
              <a:buNone/>
            </a:pPr>
            <a:r>
              <a:rPr lang="en-GB" dirty="0" smtClean="0"/>
              <a:t>Early access to materials on demand</a:t>
            </a:r>
            <a:endParaRPr lang="en-GB" dirty="0" smtClean="0"/>
          </a:p>
          <a:p>
            <a:pPr algn="just">
              <a:buFont typeface="Arial" panose="020B0604020202020204" pitchFamily="34" charset="0"/>
              <a:buChar char="•"/>
            </a:pPr>
            <a:endParaRPr lang="en-GB" dirty="0" smtClean="0"/>
          </a:p>
          <a:p>
            <a:pPr algn="just">
              <a:buFont typeface="Arial" panose="020B0604020202020204" pitchFamily="34" charset="0"/>
              <a:buChar char="•"/>
            </a:pPr>
            <a:endParaRPr lang="en-GB" dirty="0"/>
          </a:p>
          <a:p>
            <a:pPr algn="just">
              <a:buFont typeface="Arial" panose="020B0604020202020204" pitchFamily="34" charset="0"/>
              <a:buChar char="•"/>
            </a:pPr>
            <a:endParaRPr lang="en-GB" dirty="0" smtClean="0"/>
          </a:p>
        </p:txBody>
      </p:sp>
      <p:sp>
        <p:nvSpPr>
          <p:cNvPr id="4" name="Title 1"/>
          <p:cNvSpPr txBox="1">
            <a:spLocks/>
          </p:cNvSpPr>
          <p:nvPr/>
        </p:nvSpPr>
        <p:spPr bwMode="auto">
          <a:xfrm>
            <a:off x="209550" y="287338"/>
            <a:ext cx="8801100" cy="1250494"/>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a:lnSpc>
                <a:spcPct val="100000"/>
              </a:lnSpc>
            </a:pPr>
            <a:r>
              <a:rPr lang="en-GB" dirty="0" smtClean="0"/>
              <a:t>Integration of </a:t>
            </a:r>
            <a:r>
              <a:rPr lang="en-GB" dirty="0"/>
              <a:t>training materials with the GFOI </a:t>
            </a:r>
            <a:r>
              <a:rPr lang="en-GB" dirty="0" smtClean="0"/>
              <a:t>activities</a:t>
            </a:r>
            <a:endParaRPr lang="en-GB" dirty="0"/>
          </a:p>
        </p:txBody>
      </p:sp>
    </p:spTree>
    <p:extLst>
      <p:ext uri="{BB962C8B-B14F-4D97-AF65-F5344CB8AC3E}">
        <p14:creationId xmlns:p14="http://schemas.microsoft.com/office/powerpoint/2010/main" val="40651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762001" y="2209800"/>
            <a:ext cx="2132250" cy="646331"/>
          </a:xfrm>
          <a:prstGeom prst="rect">
            <a:avLst/>
          </a:prstGeom>
          <a:noFill/>
          <a:ln>
            <a:solidFill>
              <a:schemeClr val="tx1"/>
            </a:solidFill>
          </a:ln>
        </p:spPr>
        <p:txBody>
          <a:bodyPr wrap="none" rtlCol="0">
            <a:spAutoFit/>
          </a:bodyPr>
          <a:lstStyle/>
          <a:p>
            <a:pPr algn="r"/>
            <a:r>
              <a:rPr lang="en-GB" dirty="0" smtClean="0">
                <a:solidFill>
                  <a:prstClr val="black"/>
                </a:solidFill>
              </a:rPr>
              <a:t>Users (countries, </a:t>
            </a:r>
          </a:p>
          <a:p>
            <a:pPr algn="r"/>
            <a:r>
              <a:rPr lang="en-GB" dirty="0" smtClean="0">
                <a:solidFill>
                  <a:prstClr val="black"/>
                </a:solidFill>
              </a:rPr>
              <a:t>UN-REDD, FCPF, etc.)</a:t>
            </a:r>
            <a:endParaRPr lang="en-GB" dirty="0">
              <a:solidFill>
                <a:prstClr val="black"/>
              </a:solidFill>
            </a:endParaRPr>
          </a:p>
        </p:txBody>
      </p:sp>
      <p:sp>
        <p:nvSpPr>
          <p:cNvPr id="5" name="TextBox 4"/>
          <p:cNvSpPr txBox="1"/>
          <p:nvPr/>
        </p:nvSpPr>
        <p:spPr>
          <a:xfrm>
            <a:off x="2224625" y="3212068"/>
            <a:ext cx="700385" cy="369332"/>
          </a:xfrm>
          <a:prstGeom prst="rect">
            <a:avLst/>
          </a:prstGeom>
          <a:noFill/>
          <a:ln>
            <a:solidFill>
              <a:schemeClr val="tx1"/>
            </a:solidFill>
          </a:ln>
        </p:spPr>
        <p:txBody>
          <a:bodyPr wrap="none" rtlCol="0">
            <a:spAutoFit/>
          </a:bodyPr>
          <a:lstStyle/>
          <a:p>
            <a:r>
              <a:rPr lang="en-GB" dirty="0" smtClean="0">
                <a:solidFill>
                  <a:prstClr val="black"/>
                </a:solidFill>
              </a:rPr>
              <a:t>SDCG</a:t>
            </a:r>
          </a:p>
        </p:txBody>
      </p:sp>
      <p:sp>
        <p:nvSpPr>
          <p:cNvPr id="6" name="TextBox 5"/>
          <p:cNvSpPr txBox="1"/>
          <p:nvPr/>
        </p:nvSpPr>
        <p:spPr>
          <a:xfrm>
            <a:off x="1066801" y="3937337"/>
            <a:ext cx="1909241" cy="646331"/>
          </a:xfrm>
          <a:prstGeom prst="rect">
            <a:avLst/>
          </a:prstGeom>
          <a:noFill/>
          <a:ln>
            <a:solidFill>
              <a:schemeClr val="tx1"/>
            </a:solidFill>
          </a:ln>
        </p:spPr>
        <p:txBody>
          <a:bodyPr wrap="none" rtlCol="0">
            <a:spAutoFit/>
          </a:bodyPr>
          <a:lstStyle/>
          <a:p>
            <a:pPr algn="r"/>
            <a:r>
              <a:rPr lang="en-GB" dirty="0" smtClean="0">
                <a:solidFill>
                  <a:prstClr val="black"/>
                </a:solidFill>
              </a:rPr>
              <a:t>MGD, GOFC-GOLD</a:t>
            </a:r>
          </a:p>
          <a:p>
            <a:pPr algn="r"/>
            <a:r>
              <a:rPr lang="en-GB" dirty="0" smtClean="0">
                <a:solidFill>
                  <a:prstClr val="black"/>
                </a:solidFill>
              </a:rPr>
              <a:t>Sourcebook</a:t>
            </a:r>
          </a:p>
        </p:txBody>
      </p:sp>
      <p:sp>
        <p:nvSpPr>
          <p:cNvPr id="7" name="TextBox 6"/>
          <p:cNvSpPr txBox="1"/>
          <p:nvPr/>
        </p:nvSpPr>
        <p:spPr>
          <a:xfrm>
            <a:off x="762001" y="4888468"/>
            <a:ext cx="2282291" cy="369332"/>
          </a:xfrm>
          <a:prstGeom prst="rect">
            <a:avLst/>
          </a:prstGeom>
          <a:noFill/>
          <a:ln>
            <a:solidFill>
              <a:schemeClr val="tx1"/>
            </a:solidFill>
          </a:ln>
        </p:spPr>
        <p:txBody>
          <a:bodyPr wrap="none" rtlCol="0">
            <a:spAutoFit/>
          </a:bodyPr>
          <a:lstStyle/>
          <a:p>
            <a:pPr algn="r"/>
            <a:r>
              <a:rPr lang="en-GB" dirty="0" smtClean="0">
                <a:solidFill>
                  <a:prstClr val="black"/>
                </a:solidFill>
              </a:rPr>
              <a:t>Capacity development</a:t>
            </a:r>
          </a:p>
        </p:txBody>
      </p:sp>
      <p:sp>
        <p:nvSpPr>
          <p:cNvPr id="8" name="TextBox 7"/>
          <p:cNvSpPr txBox="1"/>
          <p:nvPr/>
        </p:nvSpPr>
        <p:spPr>
          <a:xfrm>
            <a:off x="3682410" y="2224493"/>
            <a:ext cx="1033232" cy="646331"/>
          </a:xfrm>
          <a:prstGeom prst="rect">
            <a:avLst/>
          </a:prstGeom>
          <a:noFill/>
          <a:ln>
            <a:solidFill>
              <a:schemeClr val="tx1"/>
            </a:solidFill>
          </a:ln>
        </p:spPr>
        <p:txBody>
          <a:bodyPr wrap="none" rtlCol="0">
            <a:spAutoFit/>
          </a:bodyPr>
          <a:lstStyle/>
          <a:p>
            <a:r>
              <a:rPr lang="en-GB" dirty="0" smtClean="0">
                <a:solidFill>
                  <a:prstClr val="black"/>
                </a:solidFill>
              </a:rPr>
              <a:t>Research</a:t>
            </a:r>
          </a:p>
          <a:p>
            <a:r>
              <a:rPr lang="en-GB" dirty="0" smtClean="0">
                <a:solidFill>
                  <a:prstClr val="black"/>
                </a:solidFill>
              </a:rPr>
              <a:t>priorities</a:t>
            </a:r>
          </a:p>
        </p:txBody>
      </p:sp>
      <p:sp>
        <p:nvSpPr>
          <p:cNvPr id="9" name="TextBox 8"/>
          <p:cNvSpPr txBox="1"/>
          <p:nvPr/>
        </p:nvSpPr>
        <p:spPr>
          <a:xfrm>
            <a:off x="5852520" y="2362992"/>
            <a:ext cx="858761" cy="369332"/>
          </a:xfrm>
          <a:prstGeom prst="rect">
            <a:avLst/>
          </a:prstGeom>
          <a:noFill/>
          <a:ln>
            <a:solidFill>
              <a:schemeClr val="tx1"/>
            </a:solidFill>
          </a:ln>
        </p:spPr>
        <p:txBody>
          <a:bodyPr wrap="none" rtlCol="0">
            <a:spAutoFit/>
          </a:bodyPr>
          <a:lstStyle/>
          <a:p>
            <a:pPr algn="ctr"/>
            <a:r>
              <a:rPr lang="en-GB" dirty="0" smtClean="0">
                <a:solidFill>
                  <a:prstClr val="black"/>
                </a:solidFill>
              </a:rPr>
              <a:t>Donors</a:t>
            </a:r>
          </a:p>
        </p:txBody>
      </p:sp>
      <p:cxnSp>
        <p:nvCxnSpPr>
          <p:cNvPr id="11" name="Straight Arrow Connector 10"/>
          <p:cNvCxnSpPr>
            <a:stCxn id="4" idx="3"/>
            <a:endCxn id="8" idx="1"/>
          </p:cNvCxnSpPr>
          <p:nvPr/>
        </p:nvCxnSpPr>
        <p:spPr>
          <a:xfrm>
            <a:off x="2894251" y="2532966"/>
            <a:ext cx="788159" cy="14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9" idx="1"/>
          </p:cNvCxnSpPr>
          <p:nvPr/>
        </p:nvCxnSpPr>
        <p:spPr>
          <a:xfrm flipV="1">
            <a:off x="4715642" y="2547658"/>
            <a:ext cx="113687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16" idx="0"/>
          </p:cNvCxnSpPr>
          <p:nvPr/>
        </p:nvCxnSpPr>
        <p:spPr>
          <a:xfrm>
            <a:off x="4199026" y="2870824"/>
            <a:ext cx="1" cy="341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52801" y="3212068"/>
            <a:ext cx="1692451" cy="369332"/>
          </a:xfrm>
          <a:prstGeom prst="rect">
            <a:avLst/>
          </a:prstGeom>
          <a:noFill/>
          <a:ln>
            <a:solidFill>
              <a:schemeClr val="tx1"/>
            </a:solidFill>
          </a:ln>
        </p:spPr>
        <p:txBody>
          <a:bodyPr wrap="none" rtlCol="0">
            <a:spAutoFit/>
          </a:bodyPr>
          <a:lstStyle/>
          <a:p>
            <a:r>
              <a:rPr lang="en-GB" dirty="0" smtClean="0">
                <a:solidFill>
                  <a:prstClr val="black"/>
                </a:solidFill>
              </a:rPr>
              <a:t>Implementation</a:t>
            </a:r>
          </a:p>
        </p:txBody>
      </p:sp>
      <p:sp>
        <p:nvSpPr>
          <p:cNvPr id="25" name="TextBox 24"/>
          <p:cNvSpPr txBox="1"/>
          <p:nvPr/>
        </p:nvSpPr>
        <p:spPr>
          <a:xfrm>
            <a:off x="3666226" y="4075836"/>
            <a:ext cx="1058175" cy="369332"/>
          </a:xfrm>
          <a:prstGeom prst="rect">
            <a:avLst/>
          </a:prstGeom>
          <a:noFill/>
          <a:ln>
            <a:solidFill>
              <a:schemeClr val="tx1"/>
            </a:solidFill>
          </a:ln>
        </p:spPr>
        <p:txBody>
          <a:bodyPr wrap="none" rtlCol="0">
            <a:spAutoFit/>
          </a:bodyPr>
          <a:lstStyle/>
          <a:p>
            <a:r>
              <a:rPr lang="en-GB" dirty="0" smtClean="0">
                <a:solidFill>
                  <a:prstClr val="black"/>
                </a:solidFill>
              </a:rPr>
              <a:t>Synthesis</a:t>
            </a:r>
          </a:p>
        </p:txBody>
      </p:sp>
      <p:sp>
        <p:nvSpPr>
          <p:cNvPr id="26" name="TextBox 25"/>
          <p:cNvSpPr txBox="1"/>
          <p:nvPr/>
        </p:nvSpPr>
        <p:spPr>
          <a:xfrm>
            <a:off x="3669779" y="4888468"/>
            <a:ext cx="1058495" cy="369332"/>
          </a:xfrm>
          <a:prstGeom prst="rect">
            <a:avLst/>
          </a:prstGeom>
          <a:noFill/>
          <a:ln>
            <a:solidFill>
              <a:schemeClr val="tx1"/>
            </a:solidFill>
          </a:ln>
        </p:spPr>
        <p:txBody>
          <a:bodyPr wrap="none" rtlCol="0">
            <a:spAutoFit/>
          </a:bodyPr>
          <a:lstStyle/>
          <a:p>
            <a:r>
              <a:rPr lang="en-GB" dirty="0" smtClean="0">
                <a:solidFill>
                  <a:prstClr val="black"/>
                </a:solidFill>
              </a:rPr>
              <a:t>Outreach</a:t>
            </a:r>
          </a:p>
        </p:txBody>
      </p:sp>
      <p:cxnSp>
        <p:nvCxnSpPr>
          <p:cNvPr id="27" name="Straight Arrow Connector 26"/>
          <p:cNvCxnSpPr>
            <a:stCxn id="16" idx="2"/>
            <a:endCxn id="25" idx="0"/>
          </p:cNvCxnSpPr>
          <p:nvPr/>
        </p:nvCxnSpPr>
        <p:spPr>
          <a:xfrm flipH="1">
            <a:off x="4195314" y="3581400"/>
            <a:ext cx="3713" cy="49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2"/>
            <a:endCxn id="26" idx="0"/>
          </p:cNvCxnSpPr>
          <p:nvPr/>
        </p:nvCxnSpPr>
        <p:spPr>
          <a:xfrm>
            <a:off x="4195314" y="4445168"/>
            <a:ext cx="3713" cy="44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1"/>
            <a:endCxn id="7" idx="3"/>
          </p:cNvCxnSpPr>
          <p:nvPr/>
        </p:nvCxnSpPr>
        <p:spPr>
          <a:xfrm flipH="1">
            <a:off x="3044292" y="5073134"/>
            <a:ext cx="6254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1"/>
            <a:endCxn id="6" idx="3"/>
          </p:cNvCxnSpPr>
          <p:nvPr/>
        </p:nvCxnSpPr>
        <p:spPr>
          <a:xfrm flipH="1">
            <a:off x="2976042" y="4260502"/>
            <a:ext cx="69018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9" idx="2"/>
            <a:endCxn id="16" idx="3"/>
          </p:cNvCxnSpPr>
          <p:nvPr/>
        </p:nvCxnSpPr>
        <p:spPr>
          <a:xfrm rot="5400000">
            <a:off x="5331372" y="2446205"/>
            <a:ext cx="664410" cy="123664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3"/>
          </p:cNvCxnSpPr>
          <p:nvPr/>
        </p:nvCxnSpPr>
        <p:spPr>
          <a:xfrm>
            <a:off x="2925010" y="3396734"/>
            <a:ext cx="42779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1" y="3468469"/>
            <a:ext cx="1438599" cy="646331"/>
          </a:xfrm>
          <a:prstGeom prst="rect">
            <a:avLst/>
          </a:prstGeom>
          <a:noFill/>
          <a:ln>
            <a:solidFill>
              <a:schemeClr val="tx1"/>
            </a:solidFill>
          </a:ln>
        </p:spPr>
        <p:txBody>
          <a:bodyPr wrap="none" rtlCol="0">
            <a:spAutoFit/>
          </a:bodyPr>
          <a:lstStyle/>
          <a:p>
            <a:pPr algn="ctr"/>
            <a:r>
              <a:rPr lang="en-GB" dirty="0" smtClean="0">
                <a:solidFill>
                  <a:prstClr val="black"/>
                </a:solidFill>
              </a:rPr>
              <a:t>R&amp;D/science </a:t>
            </a:r>
          </a:p>
          <a:p>
            <a:pPr algn="ctr"/>
            <a:r>
              <a:rPr lang="en-GB" dirty="0" smtClean="0">
                <a:solidFill>
                  <a:prstClr val="black"/>
                </a:solidFill>
              </a:rPr>
              <a:t>community</a:t>
            </a:r>
          </a:p>
        </p:txBody>
      </p:sp>
      <p:cxnSp>
        <p:nvCxnSpPr>
          <p:cNvPr id="10" name="Elbow Connector 9"/>
          <p:cNvCxnSpPr>
            <a:stCxn id="30" idx="0"/>
            <a:endCxn id="16" idx="3"/>
          </p:cNvCxnSpPr>
          <p:nvPr/>
        </p:nvCxnSpPr>
        <p:spPr>
          <a:xfrm rot="16200000" flipV="1">
            <a:off x="5627710" y="2814277"/>
            <a:ext cx="71735" cy="123664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30" idx="2"/>
            <a:endCxn id="25" idx="3"/>
          </p:cNvCxnSpPr>
          <p:nvPr/>
        </p:nvCxnSpPr>
        <p:spPr>
          <a:xfrm rot="5400000">
            <a:off x="5430300" y="3408901"/>
            <a:ext cx="145702" cy="1557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1"/>
            <a:endCxn id="4" idx="1"/>
          </p:cNvCxnSpPr>
          <p:nvPr/>
        </p:nvCxnSpPr>
        <p:spPr>
          <a:xfrm rot="10800000">
            <a:off x="762001" y="2532966"/>
            <a:ext cx="12700" cy="2540168"/>
          </a:xfrm>
          <a:prstGeom prst="bentConnector3">
            <a:avLst>
              <a:gd name="adj1" fmla="val 352174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6" idx="1"/>
            <a:endCxn id="4" idx="1"/>
          </p:cNvCxnSpPr>
          <p:nvPr/>
        </p:nvCxnSpPr>
        <p:spPr>
          <a:xfrm rot="10800000">
            <a:off x="762001" y="2532967"/>
            <a:ext cx="304800" cy="1727537"/>
          </a:xfrm>
          <a:prstGeom prst="bentConnector3">
            <a:avLst>
              <a:gd name="adj1" fmla="val 175000"/>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normAutofit/>
          </a:bodyPr>
          <a:lstStyle/>
          <a:p>
            <a:r>
              <a:rPr lang="en-GB" dirty="0" smtClean="0"/>
              <a:t>R&amp;D framework and impact pathways</a:t>
            </a:r>
            <a:endParaRPr lang="en-GB" dirty="0"/>
          </a:p>
        </p:txBody>
      </p:sp>
      <p:grpSp>
        <p:nvGrpSpPr>
          <p:cNvPr id="32" name="Group 31"/>
          <p:cNvGrpSpPr/>
          <p:nvPr/>
        </p:nvGrpSpPr>
        <p:grpSpPr>
          <a:xfrm>
            <a:off x="2590801" y="1676400"/>
            <a:ext cx="5867400" cy="1224853"/>
            <a:chOff x="2895600" y="1295400"/>
            <a:chExt cx="5867400" cy="1224853"/>
          </a:xfrm>
        </p:grpSpPr>
        <p:grpSp>
          <p:nvGrpSpPr>
            <p:cNvPr id="34" name="Group 33"/>
            <p:cNvGrpSpPr/>
            <p:nvPr/>
          </p:nvGrpSpPr>
          <p:grpSpPr>
            <a:xfrm>
              <a:off x="2895600" y="1307068"/>
              <a:ext cx="5867400" cy="1213185"/>
              <a:chOff x="2895600" y="1307068"/>
              <a:chExt cx="5867400" cy="1213185"/>
            </a:xfrm>
          </p:grpSpPr>
          <p:cxnSp>
            <p:nvCxnSpPr>
              <p:cNvPr id="36" name="Curved Connector 35"/>
              <p:cNvCxnSpPr/>
              <p:nvPr/>
            </p:nvCxnSpPr>
            <p:spPr>
              <a:xfrm flipV="1">
                <a:off x="6573676" y="1524001"/>
                <a:ext cx="1046062" cy="300334"/>
              </a:xfrm>
              <a:prstGeom prst="curvedConnector3">
                <a:avLst>
                  <a:gd name="adj1" fmla="val 50000"/>
                </a:avLst>
              </a:prstGeom>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7619738" y="1307068"/>
                <a:ext cx="114326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R&amp;D plan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Rectangle 37"/>
              <p:cNvSpPr/>
              <p:nvPr/>
            </p:nvSpPr>
            <p:spPr>
              <a:xfrm>
                <a:off x="2895600" y="1752600"/>
                <a:ext cx="3678076" cy="7676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35" name="Oval 34"/>
            <p:cNvSpPr/>
            <p:nvPr/>
          </p:nvSpPr>
          <p:spPr>
            <a:xfrm>
              <a:off x="7620000" y="1295400"/>
              <a:ext cx="1143000" cy="4455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590801" y="2481541"/>
            <a:ext cx="5867400" cy="1253580"/>
            <a:chOff x="2895600" y="2100541"/>
            <a:chExt cx="5867400" cy="1253580"/>
          </a:xfrm>
        </p:grpSpPr>
        <p:grpSp>
          <p:nvGrpSpPr>
            <p:cNvPr id="40" name="Group 39"/>
            <p:cNvGrpSpPr/>
            <p:nvPr/>
          </p:nvGrpSpPr>
          <p:grpSpPr>
            <a:xfrm>
              <a:off x="2895600" y="2209800"/>
              <a:ext cx="5867400" cy="1144321"/>
              <a:chOff x="2895600" y="2209800"/>
              <a:chExt cx="5867400" cy="1144321"/>
            </a:xfrm>
          </p:grpSpPr>
          <p:sp>
            <p:nvSpPr>
              <p:cNvPr id="42" name="Rectangle 41"/>
              <p:cNvSpPr/>
              <p:nvPr/>
            </p:nvSpPr>
            <p:spPr>
              <a:xfrm>
                <a:off x="2895600" y="2590800"/>
                <a:ext cx="3678076" cy="76332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3" name="Curved Connector 42"/>
              <p:cNvCxnSpPr>
                <a:endCxn id="44" idx="1"/>
              </p:cNvCxnSpPr>
              <p:nvPr/>
            </p:nvCxnSpPr>
            <p:spPr>
              <a:xfrm flipV="1">
                <a:off x="6579205" y="2532966"/>
                <a:ext cx="1080608" cy="241780"/>
              </a:xfrm>
              <a:prstGeom prst="curvedConnector3">
                <a:avLst>
                  <a:gd name="adj1" fmla="val 50000"/>
                </a:avLst>
              </a:prstGeom>
            </p:spPr>
            <p:style>
              <a:lnRef idx="2">
                <a:schemeClr val="accent3"/>
              </a:lnRef>
              <a:fillRef idx="0">
                <a:schemeClr val="accent3"/>
              </a:fillRef>
              <a:effectRef idx="1">
                <a:schemeClr val="accent3"/>
              </a:effectRef>
              <a:fontRef idx="minor">
                <a:schemeClr val="tx1"/>
              </a:fontRef>
            </p:style>
          </p:cxnSp>
          <p:sp>
            <p:nvSpPr>
              <p:cNvPr id="44" name="TextBox 43"/>
              <p:cNvSpPr txBox="1"/>
              <p:nvPr/>
            </p:nvSpPr>
            <p:spPr>
              <a:xfrm>
                <a:off x="7659813" y="2209800"/>
                <a:ext cx="1103187"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b="1" spc="50" dirty="0" smtClean="0">
                    <a:ln w="11430"/>
                    <a:solidFill>
                      <a:srgbClr val="00B050"/>
                    </a:solidFill>
                    <a:effectLst>
                      <a:outerShdw blurRad="76200" dist="50800" dir="5400000" algn="tl" rotWithShape="0">
                        <a:srgbClr val="000000">
                          <a:alpha val="65000"/>
                        </a:srgbClr>
                      </a:outerShdw>
                    </a:effectLst>
                  </a:rPr>
                  <a:t>R&amp;D</a:t>
                </a:r>
              </a:p>
              <a:p>
                <a:pPr algn="ctr"/>
                <a:r>
                  <a:rPr lang="en-GB" b="1" spc="50" dirty="0" smtClean="0">
                    <a:ln w="11430"/>
                    <a:solidFill>
                      <a:srgbClr val="00B050"/>
                    </a:solidFill>
                    <a:effectLst>
                      <a:outerShdw blurRad="76200" dist="50800" dir="5400000" algn="tl" rotWithShape="0">
                        <a:srgbClr val="000000">
                          <a:alpha val="65000"/>
                        </a:srgbClr>
                      </a:outerShdw>
                    </a:effectLst>
                  </a:rPr>
                  <a:t>activities</a:t>
                </a:r>
                <a:endParaRPr lang="en-US" b="1" spc="50" dirty="0">
                  <a:ln w="11430"/>
                  <a:solidFill>
                    <a:srgbClr val="00B050"/>
                  </a:solidFill>
                  <a:effectLst>
                    <a:outerShdw blurRad="76200" dist="50800" dir="5400000" algn="tl" rotWithShape="0">
                      <a:srgbClr val="000000">
                        <a:alpha val="65000"/>
                      </a:srgbClr>
                    </a:outerShdw>
                  </a:effectLst>
                </a:endParaRPr>
              </a:p>
            </p:txBody>
          </p:sp>
        </p:grpSp>
        <p:sp>
          <p:nvSpPr>
            <p:cNvPr id="41" name="Oval 40"/>
            <p:cNvSpPr/>
            <p:nvPr/>
          </p:nvSpPr>
          <p:spPr>
            <a:xfrm>
              <a:off x="7659813" y="2100541"/>
              <a:ext cx="1103187" cy="102365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596330" y="3808679"/>
            <a:ext cx="5861871" cy="1176587"/>
            <a:chOff x="2901129" y="3427679"/>
            <a:chExt cx="5861871" cy="1176587"/>
          </a:xfrm>
        </p:grpSpPr>
        <p:grpSp>
          <p:nvGrpSpPr>
            <p:cNvPr id="46" name="Group 45"/>
            <p:cNvGrpSpPr/>
            <p:nvPr/>
          </p:nvGrpSpPr>
          <p:grpSpPr>
            <a:xfrm>
              <a:off x="2901129" y="3427679"/>
              <a:ext cx="5861871" cy="1132653"/>
              <a:chOff x="2901129" y="3427679"/>
              <a:chExt cx="5861871" cy="1132653"/>
            </a:xfrm>
          </p:grpSpPr>
          <p:sp>
            <p:nvSpPr>
              <p:cNvPr id="48" name="Rectangle 47"/>
              <p:cNvSpPr/>
              <p:nvPr/>
            </p:nvSpPr>
            <p:spPr>
              <a:xfrm>
                <a:off x="2901129" y="3427679"/>
                <a:ext cx="3678076" cy="76332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9" name="Curved Connector 48"/>
              <p:cNvCxnSpPr>
                <a:endCxn id="50" idx="1"/>
              </p:cNvCxnSpPr>
              <p:nvPr/>
            </p:nvCxnSpPr>
            <p:spPr>
              <a:xfrm>
                <a:off x="6579205" y="4033425"/>
                <a:ext cx="863297" cy="34224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442502" y="4191000"/>
                <a:ext cx="132049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Workshops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
          <p:nvSpPr>
            <p:cNvPr id="47" name="Oval 46"/>
            <p:cNvSpPr/>
            <p:nvPr/>
          </p:nvSpPr>
          <p:spPr>
            <a:xfrm>
              <a:off x="7442502" y="4191000"/>
              <a:ext cx="1244298" cy="4132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965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6" grpId="0" animBg="1"/>
      <p:bldP spid="25" grpId="0" animBg="1"/>
      <p:bldP spid="26"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2497" y="2757380"/>
            <a:ext cx="4492897" cy="2785378"/>
          </a:xfrm>
          <a:prstGeom prst="rect">
            <a:avLst/>
          </a:prstGeom>
          <a:noFill/>
        </p:spPr>
        <p:txBody>
          <a:bodyPr wrap="none" rtlCol="0">
            <a:spAutoFit/>
          </a:bodyPr>
          <a:lstStyle/>
          <a:p>
            <a:pPr algn="ctr"/>
            <a:r>
              <a:rPr lang="en-GB" sz="4000" dirty="0" smtClean="0"/>
              <a:t>THANK YOU</a:t>
            </a:r>
          </a:p>
          <a:p>
            <a:pPr algn="ctr"/>
            <a:r>
              <a:rPr lang="en-GB" dirty="0" smtClean="0">
                <a:hlinkClick r:id="rId3"/>
              </a:rPr>
              <a:t>brice.mora@wur.nl</a:t>
            </a:r>
            <a:endParaRPr lang="en-GB" dirty="0" smtClean="0"/>
          </a:p>
          <a:p>
            <a:pPr algn="ctr"/>
            <a:endParaRPr lang="en-GB" dirty="0" smtClean="0"/>
          </a:p>
          <a:p>
            <a:endParaRPr lang="en-GB" dirty="0" smtClean="0"/>
          </a:p>
          <a:p>
            <a:r>
              <a:rPr lang="en-GB" dirty="0" smtClean="0"/>
              <a:t>Follow us:</a:t>
            </a:r>
          </a:p>
          <a:p>
            <a:endParaRPr lang="en-GB" sz="500" dirty="0" smtClean="0"/>
          </a:p>
          <a:p>
            <a:r>
              <a:rPr lang="en-GB" dirty="0" smtClean="0"/>
              <a:t>Twitter: </a:t>
            </a:r>
            <a:r>
              <a:rPr lang="en-GB" dirty="0"/>
              <a:t>@</a:t>
            </a:r>
            <a:r>
              <a:rPr lang="en-GB" dirty="0" err="1" smtClean="0"/>
              <a:t>gofcgold_lc</a:t>
            </a:r>
            <a:endParaRPr lang="en-GB" dirty="0"/>
          </a:p>
          <a:p>
            <a:r>
              <a:rPr lang="en-GB" dirty="0"/>
              <a:t>F</a:t>
            </a:r>
            <a:r>
              <a:rPr lang="en-GB" dirty="0" smtClean="0"/>
              <a:t>acebook:  </a:t>
            </a:r>
            <a:r>
              <a:rPr lang="en-GB" u="sng" dirty="0" smtClean="0">
                <a:hlinkClick r:id="rId4"/>
              </a:rPr>
              <a:t>www.facebook.com/gofcgold.lc.po</a:t>
            </a:r>
            <a:endParaRPr lang="en-GB" u="sng" dirty="0" smtClean="0"/>
          </a:p>
          <a:p>
            <a:r>
              <a:rPr lang="en-GB" dirty="0" smtClean="0"/>
              <a:t>Newsletter:  </a:t>
            </a:r>
            <a:r>
              <a:rPr lang="en-GB" dirty="0" smtClean="0">
                <a:hlinkClick r:id="rId5"/>
              </a:rPr>
              <a:t>www.gofcgold.wur.nl</a:t>
            </a:r>
            <a:endParaRPr lang="en-GB" dirty="0"/>
          </a:p>
        </p:txBody>
      </p:sp>
      <p:pic>
        <p:nvPicPr>
          <p:cNvPr id="4" name="Picture 3" descr="C:\Users\mora001\Desktop\GOFC-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81498"/>
            <a:ext cx="3110230" cy="1343025"/>
          </a:xfrm>
          <a:prstGeom prst="rect">
            <a:avLst/>
          </a:prstGeom>
          <a:noFill/>
          <a:ln>
            <a:noFill/>
          </a:ln>
        </p:spPr>
      </p:pic>
      <p:pic>
        <p:nvPicPr>
          <p:cNvPr id="5" name="Picture 2"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273" y="392339"/>
            <a:ext cx="2510096" cy="152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7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18" y="230188"/>
            <a:ext cx="8442796" cy="791650"/>
          </a:xfrm>
        </p:spPr>
        <p:txBody>
          <a:bodyPr/>
          <a:lstStyle/>
          <a:p>
            <a:r>
              <a:rPr lang="en-GB" dirty="0"/>
              <a:t>GOFC-GOLD Sourcebook and GFOI </a:t>
            </a:r>
            <a:r>
              <a:rPr lang="en-GB" dirty="0" smtClean="0"/>
              <a:t>MGD</a:t>
            </a:r>
            <a:endParaRPr lang="en-GB" dirty="0"/>
          </a:p>
        </p:txBody>
      </p:sp>
      <p:sp>
        <p:nvSpPr>
          <p:cNvPr id="4" name="Rectangle 3"/>
          <p:cNvSpPr/>
          <p:nvPr/>
        </p:nvSpPr>
        <p:spPr>
          <a:xfrm>
            <a:off x="467957" y="1809214"/>
            <a:ext cx="8396344" cy="2800767"/>
          </a:xfrm>
          <a:prstGeom prst="rect">
            <a:avLst/>
          </a:prstGeom>
        </p:spPr>
        <p:txBody>
          <a:bodyPr wrap="square">
            <a:spAutoFit/>
          </a:bodyPr>
          <a:lstStyle/>
          <a:p>
            <a:pPr algn="just"/>
            <a:r>
              <a:rPr lang="en-GB" sz="2200" dirty="0" smtClean="0">
                <a:latin typeface="+mj-lt"/>
              </a:rPr>
              <a:t>• </a:t>
            </a:r>
            <a:r>
              <a:rPr lang="en-GB" sz="2200" dirty="0">
                <a:latin typeface="+mj-lt"/>
              </a:rPr>
              <a:t>Sourcebook an annually updated review of </a:t>
            </a:r>
            <a:r>
              <a:rPr lang="en-GB" sz="2200" dirty="0" smtClean="0">
                <a:latin typeface="+mj-lt"/>
              </a:rPr>
              <a:t>science</a:t>
            </a:r>
          </a:p>
          <a:p>
            <a:pPr algn="just"/>
            <a:endParaRPr lang="en-GB" sz="2200" dirty="0">
              <a:latin typeface="+mj-lt"/>
            </a:endParaRPr>
          </a:p>
          <a:p>
            <a:pPr algn="just"/>
            <a:r>
              <a:rPr lang="en-GB" sz="2200" dirty="0">
                <a:latin typeface="+mj-lt"/>
              </a:rPr>
              <a:t>• MGD step-by-step advice on readily implementable</a:t>
            </a:r>
          </a:p>
          <a:p>
            <a:pPr algn="just"/>
            <a:r>
              <a:rPr lang="en-GB" sz="2200" dirty="0" smtClean="0">
                <a:latin typeface="+mj-lt"/>
              </a:rPr>
              <a:t>Approaches</a:t>
            </a:r>
          </a:p>
          <a:p>
            <a:pPr algn="just"/>
            <a:endParaRPr lang="en-GB" sz="2200" dirty="0">
              <a:latin typeface="+mj-lt"/>
            </a:endParaRPr>
          </a:p>
          <a:p>
            <a:pPr algn="just"/>
            <a:r>
              <a:rPr lang="en-GB" sz="2200" dirty="0">
                <a:latin typeface="+mj-lt"/>
              </a:rPr>
              <a:t>• </a:t>
            </a:r>
            <a:r>
              <a:rPr lang="en-GB" sz="2200" dirty="0" smtClean="0">
                <a:latin typeface="+mj-lt"/>
              </a:rPr>
              <a:t>Documents are </a:t>
            </a:r>
            <a:r>
              <a:rPr lang="en-GB" sz="2200" i="1" dirty="0">
                <a:latin typeface="+mj-lt"/>
              </a:rPr>
              <a:t>complementary! </a:t>
            </a:r>
            <a:r>
              <a:rPr lang="en-GB" sz="2200" dirty="0">
                <a:latin typeface="+mj-lt"/>
              </a:rPr>
              <a:t>– use them together to </a:t>
            </a:r>
            <a:r>
              <a:rPr lang="en-GB" sz="2200" dirty="0" smtClean="0">
                <a:latin typeface="+mj-lt"/>
              </a:rPr>
              <a:t>provide estimates </a:t>
            </a:r>
            <a:r>
              <a:rPr lang="en-GB" sz="2200" dirty="0">
                <a:latin typeface="+mj-lt"/>
              </a:rPr>
              <a:t>of REDD+ activities consistent with </a:t>
            </a:r>
            <a:r>
              <a:rPr lang="en-GB" sz="2200" dirty="0" smtClean="0">
                <a:latin typeface="+mj-lt"/>
              </a:rPr>
              <a:t>IPCC Guidance </a:t>
            </a:r>
            <a:r>
              <a:rPr lang="en-GB" sz="2200" dirty="0">
                <a:latin typeface="+mj-lt"/>
              </a:rPr>
              <a:t>as required by the UNFCCC COP.</a:t>
            </a:r>
          </a:p>
        </p:txBody>
      </p:sp>
    </p:spTree>
    <p:extLst>
      <p:ext uri="{BB962C8B-B14F-4D97-AF65-F5344CB8AC3E}">
        <p14:creationId xmlns:p14="http://schemas.microsoft.com/office/powerpoint/2010/main" val="104719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1598511" y="1197389"/>
            <a:ext cx="5922818" cy="3912663"/>
            <a:chOff x="381000" y="1067347"/>
            <a:chExt cx="8534400" cy="5203825"/>
          </a:xfrm>
        </p:grpSpPr>
        <p:pic>
          <p:nvPicPr>
            <p:cNvPr id="34"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7347"/>
              <a:ext cx="8534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p:cNvSpPr>
              <a:spLocks noChangeArrowheads="1"/>
            </p:cNvSpPr>
            <p:nvPr/>
          </p:nvSpPr>
          <p:spPr bwMode="auto">
            <a:xfrm>
              <a:off x="1814513" y="4517739"/>
              <a:ext cx="5664200" cy="12484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GB" sz="1100" dirty="0" smtClean="0">
                  <a:solidFill>
                    <a:schemeClr val="accent6"/>
                  </a:solidFill>
                  <a:latin typeface="Verdana" pitchFamily="34" charset="0"/>
                  <a:ea typeface="Times New Roman" pitchFamily="18" charset="0"/>
                  <a:cs typeface="Sendnya"/>
                </a:rPr>
                <a:t>A sourcebook of methods and procedures for monitoring and reporting anthropogenic greenhouse gas emissions and removals associated with deforestation, gains and losses of carbon stocks in forests remaining forests, and forestation</a:t>
              </a:r>
            </a:p>
          </p:txBody>
        </p:sp>
      </p:grpSp>
      <p:sp>
        <p:nvSpPr>
          <p:cNvPr id="2" name="Titel 1"/>
          <p:cNvSpPr>
            <a:spLocks noGrp="1"/>
          </p:cNvSpPr>
          <p:nvPr>
            <p:ph type="title"/>
          </p:nvPr>
        </p:nvSpPr>
        <p:spPr>
          <a:xfrm>
            <a:off x="365515" y="230188"/>
            <a:ext cx="8442796" cy="840125"/>
          </a:xfrm>
        </p:spPr>
        <p:txBody>
          <a:bodyPr/>
          <a:lstStyle/>
          <a:p>
            <a:pPr algn="ctr"/>
            <a:r>
              <a:rPr lang="en-GB" sz="2800" dirty="0"/>
              <a:t>REDD+ activities of GOFC-GOLD </a:t>
            </a:r>
            <a:r>
              <a:rPr lang="en-GB" sz="2800" dirty="0" smtClean="0"/>
              <a:t>LC PO</a:t>
            </a:r>
            <a:endParaRPr lang="en-GB" sz="2800" dirty="0"/>
          </a:p>
        </p:txBody>
      </p:sp>
      <p:sp>
        <p:nvSpPr>
          <p:cNvPr id="38" name="TextBox 5"/>
          <p:cNvSpPr txBox="1"/>
          <p:nvPr/>
        </p:nvSpPr>
        <p:spPr>
          <a:xfrm>
            <a:off x="1576620" y="5223965"/>
            <a:ext cx="5889369" cy="913070"/>
          </a:xfrm>
          <a:prstGeom prst="rect">
            <a:avLst/>
          </a:prstGeom>
          <a:noFill/>
        </p:spPr>
        <p:txBody>
          <a:bodyPr wrap="none" rtlCol="0">
            <a:spAutoFit/>
          </a:bodyPr>
          <a:lstStyle/>
          <a:p>
            <a:pPr algn="ctr">
              <a:lnSpc>
                <a:spcPct val="150000"/>
              </a:lnSpc>
              <a:spcAft>
                <a:spcPts val="1000"/>
              </a:spcAft>
            </a:pPr>
            <a:r>
              <a:rPr lang="en-GB" sz="2200" dirty="0" smtClean="0"/>
              <a:t>Last version: released for COP 20, December 2014</a:t>
            </a:r>
          </a:p>
          <a:p>
            <a:pPr>
              <a:lnSpc>
                <a:spcPct val="150000"/>
              </a:lnSpc>
              <a:spcAft>
                <a:spcPts val="1000"/>
              </a:spcAft>
            </a:pPr>
            <a:endParaRPr lang="en-GB" sz="800" dirty="0">
              <a:latin typeface="Verdana"/>
              <a:ea typeface="Calibri"/>
              <a:cs typeface="Times New Roman"/>
            </a:endParaRPr>
          </a:p>
        </p:txBody>
      </p:sp>
    </p:spTree>
    <p:extLst>
      <p:ext uri="{BB962C8B-B14F-4D97-AF65-F5344CB8AC3E}">
        <p14:creationId xmlns:p14="http://schemas.microsoft.com/office/powerpoint/2010/main" val="34765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18" y="230188"/>
            <a:ext cx="8442796" cy="840125"/>
          </a:xfrm>
        </p:spPr>
        <p:txBody>
          <a:bodyPr/>
          <a:lstStyle/>
          <a:p>
            <a:r>
              <a:rPr lang="en-GB" dirty="0"/>
              <a:t>GOFC-GOLD </a:t>
            </a:r>
            <a:r>
              <a:rPr lang="en-GB" dirty="0" smtClean="0"/>
              <a:t>Sourcebook: </a:t>
            </a:r>
            <a:r>
              <a:rPr lang="en-GB" smtClean="0"/>
              <a:t>last update</a:t>
            </a:r>
            <a:endParaRPr lang="en-GB" dirty="0"/>
          </a:p>
        </p:txBody>
      </p:sp>
      <p:sp>
        <p:nvSpPr>
          <p:cNvPr id="4" name="Rectangle 3"/>
          <p:cNvSpPr/>
          <p:nvPr/>
        </p:nvSpPr>
        <p:spPr>
          <a:xfrm>
            <a:off x="467957" y="1335862"/>
            <a:ext cx="8396344" cy="415498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dirty="0" smtClean="0">
                <a:latin typeface="+mj-lt"/>
              </a:rPr>
              <a:t>Warsaw Framework</a:t>
            </a:r>
          </a:p>
          <a:p>
            <a:pPr marL="342900" indent="-342900" algn="just">
              <a:lnSpc>
                <a:spcPct val="150000"/>
              </a:lnSpc>
              <a:buFont typeface="Arial" panose="020B0604020202020204" pitchFamily="34" charset="0"/>
              <a:buChar char="•"/>
            </a:pPr>
            <a:r>
              <a:rPr lang="en-GB" sz="2200" dirty="0" smtClean="0">
                <a:latin typeface="+mj-lt"/>
              </a:rPr>
              <a:t>Relationship between MGD and sourcebook</a:t>
            </a:r>
          </a:p>
          <a:p>
            <a:pPr marL="342900" indent="-342900" algn="just">
              <a:lnSpc>
                <a:spcPct val="150000"/>
              </a:lnSpc>
              <a:buFont typeface="Arial" panose="020B0604020202020204" pitchFamily="34" charset="0"/>
              <a:buChar char="•"/>
            </a:pPr>
            <a:r>
              <a:rPr lang="en-GB" sz="2200" dirty="0" smtClean="0">
                <a:latin typeface="+mj-lt"/>
              </a:rPr>
              <a:t>But also:</a:t>
            </a:r>
          </a:p>
          <a:p>
            <a:pPr lvl="1" algn="just">
              <a:lnSpc>
                <a:spcPct val="150000"/>
              </a:lnSpc>
            </a:pPr>
            <a:r>
              <a:rPr lang="en-GB" sz="2200" dirty="0" smtClean="0">
                <a:latin typeface="+mj-lt"/>
              </a:rPr>
              <a:t>emission uncertainty </a:t>
            </a:r>
            <a:r>
              <a:rPr lang="en-GB" sz="2200" dirty="0" smtClean="0">
                <a:latin typeface="+mj-lt"/>
              </a:rPr>
              <a:t>estimation, community </a:t>
            </a:r>
            <a:r>
              <a:rPr lang="en-GB" sz="2200" dirty="0">
                <a:latin typeface="+mj-lt"/>
              </a:rPr>
              <a:t>forest </a:t>
            </a:r>
            <a:r>
              <a:rPr lang="en-GB" sz="2200" dirty="0" smtClean="0">
                <a:latin typeface="+mj-lt"/>
              </a:rPr>
              <a:t>monitoring, deforestation </a:t>
            </a:r>
            <a:r>
              <a:rPr lang="en-GB" sz="2200" dirty="0">
                <a:latin typeface="+mj-lt"/>
              </a:rPr>
              <a:t>and forest degradation </a:t>
            </a:r>
            <a:r>
              <a:rPr lang="en-GB" sz="2200" dirty="0" smtClean="0">
                <a:latin typeface="+mj-lt"/>
              </a:rPr>
              <a:t>monitoring, biomass burning, evolving technologies: sub-section on UAVs, new sensors and datasets: list updated</a:t>
            </a:r>
          </a:p>
        </p:txBody>
      </p:sp>
    </p:spTree>
    <p:extLst>
      <p:ext uri="{BB962C8B-B14F-4D97-AF65-F5344CB8AC3E}">
        <p14:creationId xmlns:p14="http://schemas.microsoft.com/office/powerpoint/2010/main" val="244804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3649" t="2694" r="13891" b="2479"/>
          <a:stretch/>
        </p:blipFill>
        <p:spPr>
          <a:xfrm>
            <a:off x="0" y="-31532"/>
            <a:ext cx="9270124" cy="6936829"/>
          </a:xfrm>
          <a:prstGeom prst="rect">
            <a:avLst/>
          </a:prstGeom>
        </p:spPr>
      </p:pic>
    </p:spTree>
    <p:extLst>
      <p:ext uri="{BB962C8B-B14F-4D97-AF65-F5344CB8AC3E}">
        <p14:creationId xmlns:p14="http://schemas.microsoft.com/office/powerpoint/2010/main" val="345209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298336"/>
            <a:ext cx="9144000" cy="1562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itel 1"/>
          <p:cNvSpPr>
            <a:spLocks noGrp="1"/>
          </p:cNvSpPr>
          <p:nvPr>
            <p:ph type="title"/>
          </p:nvPr>
        </p:nvSpPr>
        <p:spPr>
          <a:xfrm>
            <a:off x="205892" y="153988"/>
            <a:ext cx="8442796" cy="1209145"/>
          </a:xfrm>
        </p:spPr>
        <p:txBody>
          <a:bodyPr/>
          <a:lstStyle/>
          <a:p>
            <a:r>
              <a:rPr lang="en-US" dirty="0" smtClean="0"/>
              <a:t>GOFC-GOLD Training Material: Coordination Team and Developers</a:t>
            </a:r>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l="4425" t="90816" r="68800" b="2632"/>
          <a:stretch>
            <a:fillRect/>
          </a:stretch>
        </p:blipFill>
        <p:spPr bwMode="hidden">
          <a:xfrm>
            <a:off x="420351" y="3166385"/>
            <a:ext cx="2915095" cy="567415"/>
          </a:xfrm>
          <a:prstGeom prst="rect">
            <a:avLst/>
          </a:prstGeom>
        </p:spPr>
      </p:pic>
      <p:pic>
        <p:nvPicPr>
          <p:cNvPr id="8" name="Picture 5" descr="GOFC-Gold Tray cover only 2010_200dpi"/>
          <p:cNvPicPr>
            <a:picLocks noChangeAspect="1"/>
          </p:cNvPicPr>
          <p:nvPr/>
        </p:nvPicPr>
        <p:blipFill>
          <a:blip r:embed="rId4" cstate="print"/>
          <a:srcRect l="20703" t="85967" r="20917" b="3633"/>
          <a:stretch>
            <a:fillRect/>
          </a:stretch>
        </p:blipFill>
        <p:spPr bwMode="auto">
          <a:xfrm>
            <a:off x="2774856" y="4844145"/>
            <a:ext cx="3010826" cy="523487"/>
          </a:xfrm>
          <a:prstGeom prst="rect">
            <a:avLst/>
          </a:prstGeom>
          <a:noFill/>
          <a:ln w="9525">
            <a:noFill/>
            <a:miter lim="800000"/>
            <a:headEnd/>
            <a:tailEnd/>
          </a:ln>
        </p:spPr>
      </p:pic>
      <p:pic>
        <p:nvPicPr>
          <p:cNvPr id="9" name="Afbeelding 16" descr="C:\Users\Eigenaar\Documents\WUR_GOFC_GOLD\Training material GOFC-GOLD\Images ppts\logo_WB FCPF.gif"/>
          <p:cNvPicPr>
            <a:picLocks noChangeAspect="1"/>
          </p:cNvPicPr>
          <p:nvPr/>
        </p:nvPicPr>
        <p:blipFill>
          <a:blip r:embed="rId5" cstate="print"/>
          <a:srcRect/>
          <a:stretch>
            <a:fillRect/>
          </a:stretch>
        </p:blipFill>
        <p:spPr bwMode="auto">
          <a:xfrm>
            <a:off x="3654590" y="3707514"/>
            <a:ext cx="1276349" cy="929470"/>
          </a:xfrm>
          <a:prstGeom prst="rect">
            <a:avLst/>
          </a:prstGeom>
          <a:noFill/>
          <a:ln w="9525">
            <a:noFill/>
            <a:miter lim="800000"/>
            <a:headEnd/>
            <a:tailEnd/>
          </a:ln>
        </p:spPr>
      </p:pic>
      <p:pic>
        <p:nvPicPr>
          <p:cNvPr id="10" name="Imagen 1" descr="logo_redd_3x4cm_75dpi[1]"/>
          <p:cNvPicPr>
            <a:picLocks noChangeAspect="1"/>
          </p:cNvPicPr>
          <p:nvPr/>
        </p:nvPicPr>
        <p:blipFill>
          <a:blip r:embed="rId6" cstate="print"/>
          <a:srcRect/>
          <a:stretch>
            <a:fillRect/>
          </a:stretch>
        </p:blipFill>
        <p:spPr bwMode="auto">
          <a:xfrm>
            <a:off x="7590664" y="4031665"/>
            <a:ext cx="1087024" cy="1363038"/>
          </a:xfrm>
          <a:prstGeom prst="rect">
            <a:avLst/>
          </a:prstGeom>
          <a:noFill/>
          <a:ln w="9525">
            <a:noFill/>
            <a:miter lim="800000"/>
            <a:headEnd/>
            <a:tailEnd/>
          </a:ln>
        </p:spPr>
      </p:pic>
      <p:pic>
        <p:nvPicPr>
          <p:cNvPr id="11" name="Picture 2" descr="C:\Users\Eigenaar\Documents\WUR_GOFC_GOLD\Training material GOFC-GOLD\Overview slides of training material\logo_ec-jrc_standard_positive_rgb.jpg"/>
          <p:cNvPicPr>
            <a:picLocks noChangeAspect="1" noChangeArrowheads="1"/>
          </p:cNvPicPr>
          <p:nvPr/>
        </p:nvPicPr>
        <p:blipFill>
          <a:blip r:embed="rId7" cstate="print"/>
          <a:srcRect/>
          <a:stretch>
            <a:fillRect/>
          </a:stretch>
        </p:blipFill>
        <p:spPr bwMode="auto">
          <a:xfrm>
            <a:off x="5695050" y="2914124"/>
            <a:ext cx="1602909" cy="1085986"/>
          </a:xfrm>
          <a:prstGeom prst="rect">
            <a:avLst/>
          </a:prstGeom>
          <a:noFill/>
        </p:spPr>
      </p:pic>
      <p:pic>
        <p:nvPicPr>
          <p:cNvPr id="12" name="Picture 2" descr="C:\Users\Eigenaar\Documents\WUR_GOFC_GOLD\Training material GOFC-GOLD\Overview slides of training material\01UICNR-metallic_logo_Boschetti.jpg"/>
          <p:cNvPicPr>
            <a:picLocks noChangeAspect="1" noChangeArrowheads="1"/>
          </p:cNvPicPr>
          <p:nvPr/>
        </p:nvPicPr>
        <p:blipFill>
          <a:blip r:embed="rId8" cstate="print"/>
          <a:srcRect/>
          <a:stretch>
            <a:fillRect/>
          </a:stretch>
        </p:blipFill>
        <p:spPr bwMode="auto">
          <a:xfrm>
            <a:off x="5777809" y="5699705"/>
            <a:ext cx="2388236" cy="551131"/>
          </a:xfrm>
          <a:prstGeom prst="rect">
            <a:avLst/>
          </a:prstGeom>
          <a:noFill/>
        </p:spPr>
      </p:pic>
      <p:pic>
        <p:nvPicPr>
          <p:cNvPr id="13" name="Picture 3" descr="C:\Users\Eigenaar\Documents\WUR_GOFC_GOLD\Training material GOFC-GOLD\Overview slides of training material\logo Imazon.png"/>
          <p:cNvPicPr>
            <a:picLocks noChangeAspect="1" noChangeArrowheads="1"/>
          </p:cNvPicPr>
          <p:nvPr/>
        </p:nvPicPr>
        <p:blipFill>
          <a:blip r:embed="rId9" cstate="print"/>
          <a:srcRect/>
          <a:stretch>
            <a:fillRect/>
          </a:stretch>
        </p:blipFill>
        <p:spPr bwMode="auto">
          <a:xfrm>
            <a:off x="830400" y="5582985"/>
            <a:ext cx="1637256" cy="545751"/>
          </a:xfrm>
          <a:prstGeom prst="rect">
            <a:avLst/>
          </a:prstGeom>
          <a:noFill/>
        </p:spPr>
      </p:pic>
      <p:pic>
        <p:nvPicPr>
          <p:cNvPr id="14" name="Picture 4" descr="C:\Users\Eigenaar\Documents\WUR_GOFC_GOLD\Training material GOFC-GOLD\Overview slides of training material\logo winrock.jpg"/>
          <p:cNvPicPr>
            <a:picLocks noChangeAspect="1" noChangeArrowheads="1"/>
          </p:cNvPicPr>
          <p:nvPr/>
        </p:nvPicPr>
        <p:blipFill>
          <a:blip r:embed="rId10" cstate="print"/>
          <a:srcRect/>
          <a:stretch>
            <a:fillRect/>
          </a:stretch>
        </p:blipFill>
        <p:spPr bwMode="auto">
          <a:xfrm>
            <a:off x="3883490" y="6070695"/>
            <a:ext cx="1047449" cy="650521"/>
          </a:xfrm>
          <a:prstGeom prst="rect">
            <a:avLst/>
          </a:prstGeom>
          <a:noFill/>
        </p:spPr>
      </p:pic>
      <p:sp>
        <p:nvSpPr>
          <p:cNvPr id="16" name="Content Placeholder 2"/>
          <p:cNvSpPr>
            <a:spLocks noGrp="1"/>
          </p:cNvSpPr>
          <p:nvPr>
            <p:ph idx="1"/>
          </p:nvPr>
        </p:nvSpPr>
        <p:spPr>
          <a:xfrm>
            <a:off x="254256" y="1576500"/>
            <a:ext cx="8521188" cy="1490024"/>
          </a:xfrm>
        </p:spPr>
        <p:txBody>
          <a:bodyPr>
            <a:normAutofit/>
          </a:bodyPr>
          <a:lstStyle/>
          <a:p>
            <a:pPr>
              <a:buFont typeface="Arial" panose="020B0604020202020204" pitchFamily="34" charset="0"/>
              <a:buChar char="•"/>
            </a:pPr>
            <a:r>
              <a:rPr lang="en-GB" dirty="0" smtClean="0"/>
              <a:t>World Bank FCPF</a:t>
            </a:r>
          </a:p>
          <a:p>
            <a:pPr>
              <a:buFont typeface="Arial" panose="020B0604020202020204" pitchFamily="34" charset="0"/>
              <a:buChar char="•"/>
            </a:pPr>
            <a:r>
              <a:rPr lang="en-GB" dirty="0" smtClean="0"/>
              <a:t>GOFC-GOLD LC PO &amp; </a:t>
            </a:r>
            <a:r>
              <a:rPr lang="en-GB" dirty="0" err="1" smtClean="0"/>
              <a:t>Wageningen</a:t>
            </a:r>
            <a:r>
              <a:rPr lang="en-GB" dirty="0" smtClean="0"/>
              <a:t> U.: Martin </a:t>
            </a:r>
            <a:r>
              <a:rPr lang="en-GB" dirty="0" err="1" smtClean="0"/>
              <a:t>Herold</a:t>
            </a:r>
            <a:r>
              <a:rPr lang="en-GB" dirty="0" smtClean="0"/>
              <a:t>, Brice Mora, Erika </a:t>
            </a:r>
            <a:r>
              <a:rPr lang="en-GB" dirty="0" err="1" smtClean="0"/>
              <a:t>Romijn</a:t>
            </a:r>
            <a:endParaRPr lang="en-GB" dirty="0" smtClean="0"/>
          </a:p>
        </p:txBody>
      </p:sp>
    </p:spTree>
    <p:extLst>
      <p:ext uri="{BB962C8B-B14F-4D97-AF65-F5344CB8AC3E}">
        <p14:creationId xmlns:p14="http://schemas.microsoft.com/office/powerpoint/2010/main" val="375344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p:cNvSpPr/>
          <p:nvPr/>
        </p:nvSpPr>
        <p:spPr>
          <a:xfrm>
            <a:off x="0" y="5298336"/>
            <a:ext cx="9144000" cy="1562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itel 1"/>
          <p:cNvSpPr>
            <a:spLocks noGrp="1"/>
          </p:cNvSpPr>
          <p:nvPr>
            <p:ph type="title"/>
          </p:nvPr>
        </p:nvSpPr>
        <p:spPr>
          <a:xfrm>
            <a:off x="205892" y="153988"/>
            <a:ext cx="8442796" cy="1157977"/>
          </a:xfrm>
        </p:spPr>
        <p:txBody>
          <a:bodyPr/>
          <a:lstStyle/>
          <a:p>
            <a:r>
              <a:rPr lang="en-US" dirty="0" smtClean="0"/>
              <a:t>GOFC-GOLD training Material</a:t>
            </a:r>
            <a:r>
              <a:rPr lang="en-US" dirty="0"/>
              <a:t>: Objectives and approach</a:t>
            </a:r>
          </a:p>
        </p:txBody>
      </p:sp>
      <p:sp>
        <p:nvSpPr>
          <p:cNvPr id="16" name="Content Placeholder 2"/>
          <p:cNvSpPr>
            <a:spLocks noGrp="1"/>
          </p:cNvSpPr>
          <p:nvPr>
            <p:ph idx="1"/>
          </p:nvPr>
        </p:nvSpPr>
        <p:spPr>
          <a:xfrm>
            <a:off x="192138" y="1405924"/>
            <a:ext cx="8521188" cy="5201986"/>
          </a:xfrm>
        </p:spPr>
        <p:txBody>
          <a:bodyPr>
            <a:noAutofit/>
          </a:bodyPr>
          <a:lstStyle/>
          <a:p>
            <a:pPr marL="0" indent="0" algn="just">
              <a:lnSpc>
                <a:spcPct val="120000"/>
              </a:lnSpc>
              <a:buNone/>
            </a:pPr>
            <a:r>
              <a:rPr lang="en-GB" sz="1600" dirty="0" smtClean="0"/>
              <a:t>Respond </a:t>
            </a:r>
            <a:r>
              <a:rPr lang="en-GB" sz="1600" dirty="0"/>
              <a:t>to the need for technical assistance and guidance for countries to develop REDD+ MRV </a:t>
            </a:r>
            <a:r>
              <a:rPr lang="en-GB" sz="1600" dirty="0" smtClean="0"/>
              <a:t>systems</a:t>
            </a:r>
          </a:p>
          <a:p>
            <a:pPr marL="0" indent="0" algn="just">
              <a:lnSpc>
                <a:spcPct val="120000"/>
              </a:lnSpc>
              <a:buNone/>
            </a:pPr>
            <a:endParaRPr lang="en-GB" sz="200" dirty="0" smtClean="0"/>
          </a:p>
          <a:p>
            <a:pPr lvl="0" algn="just">
              <a:lnSpc>
                <a:spcPct val="120000"/>
              </a:lnSpc>
            </a:pPr>
            <a:r>
              <a:rPr lang="en-GB" sz="1600" dirty="0"/>
              <a:t>Provide a set of modular training materials </a:t>
            </a:r>
            <a:r>
              <a:rPr lang="en-GB" sz="1600" dirty="0" smtClean="0"/>
              <a:t>to be </a:t>
            </a:r>
            <a:r>
              <a:rPr lang="en-GB" sz="1600" dirty="0"/>
              <a:t>used by developing countries and capacity development efforts in combination with </a:t>
            </a:r>
            <a:r>
              <a:rPr lang="en-GB" sz="1600" dirty="0" smtClean="0"/>
              <a:t>complementary guidance </a:t>
            </a:r>
            <a:r>
              <a:rPr lang="en-GB" sz="1600" dirty="0"/>
              <a:t>documents (i.e. IPCC GPG, GOFC-GOLD, GFOI, FAO/UN-REDD); </a:t>
            </a:r>
            <a:endParaRPr lang="fr-CA" sz="1600" dirty="0"/>
          </a:p>
          <a:p>
            <a:pPr lvl="0" algn="just">
              <a:lnSpc>
                <a:spcPct val="120000"/>
              </a:lnSpc>
            </a:pPr>
            <a:r>
              <a:rPr lang="en-GB" sz="1600" dirty="0"/>
              <a:t>Develop materials that include lecture materials, concrete country examples and short tutorials and </a:t>
            </a:r>
            <a:r>
              <a:rPr lang="en-GB" sz="1600" dirty="0" smtClean="0"/>
              <a:t>exercises; </a:t>
            </a:r>
            <a:endParaRPr lang="fr-CA" sz="1600" dirty="0"/>
          </a:p>
          <a:p>
            <a:pPr lvl="0" algn="just">
              <a:lnSpc>
                <a:spcPct val="120000"/>
              </a:lnSpc>
            </a:pPr>
            <a:r>
              <a:rPr lang="en-GB" sz="1600" dirty="0"/>
              <a:t>Create </a:t>
            </a:r>
            <a:r>
              <a:rPr lang="en-GB" sz="1600" dirty="0" smtClean="0"/>
              <a:t>materials </a:t>
            </a:r>
            <a:r>
              <a:rPr lang="en-GB" sz="1600" dirty="0"/>
              <a:t>by building upon the </a:t>
            </a:r>
            <a:r>
              <a:rPr lang="en-GB" sz="1600" dirty="0" smtClean="0"/>
              <a:t>GOFC-GOLD </a:t>
            </a:r>
            <a:r>
              <a:rPr lang="en-GB" sz="1600" dirty="0"/>
              <a:t>expert network, using country experts to provide examples and </a:t>
            </a:r>
            <a:r>
              <a:rPr lang="en-GB" sz="1600" dirty="0" smtClean="0"/>
              <a:t>support independent </a:t>
            </a:r>
            <a:r>
              <a:rPr lang="en-GB" sz="1600" dirty="0"/>
              <a:t>review process </a:t>
            </a:r>
            <a:endParaRPr lang="en-GB" sz="1600" dirty="0" smtClean="0"/>
          </a:p>
          <a:p>
            <a:pPr lvl="0" algn="just">
              <a:lnSpc>
                <a:spcPct val="120000"/>
              </a:lnSpc>
            </a:pPr>
            <a:r>
              <a:rPr lang="en-GB" sz="1600" dirty="0" smtClean="0"/>
              <a:t>Make </a:t>
            </a:r>
            <a:r>
              <a:rPr lang="en-GB" sz="1600" dirty="0"/>
              <a:t>the training material available online </a:t>
            </a:r>
            <a:r>
              <a:rPr lang="en-GB" sz="1600" dirty="0" smtClean="0"/>
              <a:t>on </a:t>
            </a:r>
            <a:r>
              <a:rPr lang="en-GB" sz="1600" dirty="0"/>
              <a:t>the GOFC-GOLD project office </a:t>
            </a:r>
            <a:r>
              <a:rPr lang="en-GB" sz="1600" dirty="0" smtClean="0"/>
              <a:t>(</a:t>
            </a:r>
            <a:r>
              <a:rPr lang="en-GB" sz="1600" dirty="0"/>
              <a:t>next to Sourcebook) and </a:t>
            </a:r>
            <a:r>
              <a:rPr lang="en-GB" sz="1600" dirty="0" smtClean="0"/>
              <a:t>the </a:t>
            </a:r>
            <a:r>
              <a:rPr lang="en-GB" sz="1600" dirty="0" err="1"/>
              <a:t>WorldBank</a:t>
            </a:r>
            <a:r>
              <a:rPr lang="en-GB" sz="1600" dirty="0"/>
              <a:t> FCPF </a:t>
            </a:r>
            <a:r>
              <a:rPr lang="en-GB" sz="1600" dirty="0" smtClean="0"/>
              <a:t>websites. </a:t>
            </a:r>
            <a:r>
              <a:rPr lang="en-GB" sz="1600" dirty="0"/>
              <a:t>Other media of dissemination </a:t>
            </a:r>
            <a:r>
              <a:rPr lang="en-GB" sz="1600" dirty="0" smtClean="0"/>
              <a:t>to be </a:t>
            </a:r>
            <a:r>
              <a:rPr lang="en-GB" sz="1600" dirty="0"/>
              <a:t>considered as </a:t>
            </a:r>
            <a:r>
              <a:rPr lang="en-GB" sz="1600" dirty="0" smtClean="0"/>
              <a:t>well</a:t>
            </a:r>
            <a:endParaRPr lang="fr-CA" sz="1600" dirty="0"/>
          </a:p>
          <a:p>
            <a:pPr lvl="0" algn="just">
              <a:lnSpc>
                <a:spcPct val="120000"/>
              </a:lnSpc>
            </a:pPr>
            <a:r>
              <a:rPr lang="en-GB" sz="1600" dirty="0" smtClean="0"/>
              <a:t>Additional </a:t>
            </a:r>
            <a:r>
              <a:rPr lang="en-GB" sz="1600" dirty="0"/>
              <a:t>educational and pedagogical tools </a:t>
            </a:r>
            <a:r>
              <a:rPr lang="en-GB" sz="1600" dirty="0" smtClean="0"/>
              <a:t>(e.g. distance </a:t>
            </a:r>
            <a:r>
              <a:rPr lang="en-GB" sz="1600" dirty="0"/>
              <a:t>and interactive learning) and more specific methods (i.e. use of specific software systems) can be implemented at a later stage. </a:t>
            </a:r>
            <a:endParaRPr lang="en-GB" sz="1600" dirty="0" smtClean="0"/>
          </a:p>
        </p:txBody>
      </p:sp>
    </p:spTree>
    <p:extLst>
      <p:ext uri="{BB962C8B-B14F-4D97-AF65-F5344CB8AC3E}">
        <p14:creationId xmlns:p14="http://schemas.microsoft.com/office/powerpoint/2010/main" val="124346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hthoek 57"/>
          <p:cNvSpPr/>
          <p:nvPr/>
        </p:nvSpPr>
        <p:spPr>
          <a:xfrm>
            <a:off x="0" y="5804560"/>
            <a:ext cx="9124950" cy="1015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GB" dirty="0">
              <a:solidFill>
                <a:srgbClr val="FFFFFF"/>
              </a:solidFill>
            </a:endParaRPr>
          </a:p>
        </p:txBody>
      </p:sp>
      <p:sp>
        <p:nvSpPr>
          <p:cNvPr id="2" name="Titel 1"/>
          <p:cNvSpPr>
            <a:spLocks noGrp="1"/>
          </p:cNvSpPr>
          <p:nvPr>
            <p:ph type="title"/>
          </p:nvPr>
        </p:nvSpPr>
        <p:spPr>
          <a:xfrm>
            <a:off x="263042" y="153988"/>
            <a:ext cx="8442796" cy="1353086"/>
          </a:xfrm>
        </p:spPr>
        <p:txBody>
          <a:bodyPr/>
          <a:lstStyle/>
          <a:p>
            <a:r>
              <a:rPr lang="en-GB" dirty="0" smtClean="0"/>
              <a:t>Training material for REDD+ Monitoring and Reporting: Overview of Modules</a:t>
            </a:r>
            <a:endParaRPr lang="en-GB" dirty="0"/>
          </a:p>
        </p:txBody>
      </p:sp>
      <p:sp>
        <p:nvSpPr>
          <p:cNvPr id="43" name="Rectangle 13"/>
          <p:cNvSpPr>
            <a:spLocks noChangeArrowheads="1"/>
          </p:cNvSpPr>
          <p:nvPr/>
        </p:nvSpPr>
        <p:spPr bwMode="auto">
          <a:xfrm>
            <a:off x="1387900" y="456712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endParaRPr lang="en-GB" kern="0" dirty="0">
              <a:solidFill>
                <a:sysClr val="windowText" lastClr="000000"/>
              </a:solidFill>
              <a:latin typeface="Arial" pitchFamily="34" charset="0"/>
              <a:cs typeface="Arial" pitchFamily="34" charset="0"/>
            </a:endParaRPr>
          </a:p>
        </p:txBody>
      </p:sp>
      <p:sp>
        <p:nvSpPr>
          <p:cNvPr id="44" name="PIJL-OMLAAG 43"/>
          <p:cNvSpPr/>
          <p:nvPr/>
        </p:nvSpPr>
        <p:spPr>
          <a:xfrm>
            <a:off x="1769026" y="2554237"/>
            <a:ext cx="360040" cy="792089"/>
          </a:xfrm>
          <a:prstGeom prst="downArrow">
            <a:avLst/>
          </a:prstGeom>
          <a:gradFill>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25400" cap="flat" cmpd="sng" algn="ctr">
            <a:solidFill>
              <a:sysClr val="window" lastClr="FFFFFF">
                <a:lumMod val="50000"/>
              </a:sysClr>
            </a:solidFill>
            <a:prstDash val="solid"/>
          </a:ln>
          <a:effectLst/>
        </p:spPr>
        <p:txBody>
          <a:bodyPr rtlCol="0" anchor="ctr"/>
          <a:lstStyle/>
          <a:p>
            <a:pPr algn="ctr">
              <a:defRPr/>
            </a:pPr>
            <a:endParaRPr lang="en-GB" kern="0" dirty="0">
              <a:solidFill>
                <a:sysClr val="window" lastClr="FFFFFF"/>
              </a:solidFill>
              <a:latin typeface="Calibri"/>
            </a:endParaRPr>
          </a:p>
        </p:txBody>
      </p:sp>
      <p:grpSp>
        <p:nvGrpSpPr>
          <p:cNvPr id="46" name="Groep 45"/>
          <p:cNvGrpSpPr/>
          <p:nvPr/>
        </p:nvGrpSpPr>
        <p:grpSpPr>
          <a:xfrm>
            <a:off x="1243199" y="1560912"/>
            <a:ext cx="6727195" cy="1009688"/>
            <a:chOff x="-201851" y="1257298"/>
            <a:chExt cx="6727195" cy="1009688"/>
          </a:xfrm>
        </p:grpSpPr>
        <p:sp>
          <p:nvSpPr>
            <p:cNvPr id="47" name="Afgeronde rechthoek 46"/>
            <p:cNvSpPr/>
            <p:nvPr/>
          </p:nvSpPr>
          <p:spPr>
            <a:xfrm>
              <a:off x="-201851" y="1257298"/>
              <a:ext cx="1470612" cy="928800"/>
            </a:xfrm>
            <a:prstGeom prst="roundRect">
              <a:avLst/>
            </a:prstGeom>
            <a:solidFill>
              <a:srgbClr val="92D050"/>
            </a:solidFill>
            <a:ln w="25400" cap="flat" cmpd="sng" algn="ctr">
              <a:solidFill>
                <a:srgbClr val="9BBB59">
                  <a:lumMod val="50000"/>
                </a:srgbClr>
              </a:solidFill>
              <a:prstDash val="solid"/>
            </a:ln>
            <a:effectLst/>
          </p:spPr>
          <p:txBody>
            <a:bodyPr rtlCol="0" anchor="ctr"/>
            <a:lstStyle/>
            <a:p>
              <a:pPr algn="ctr">
                <a:defRPr/>
              </a:pPr>
              <a:r>
                <a:rPr lang="en-US" sz="1400" b="1" kern="0" dirty="0">
                  <a:solidFill>
                    <a:sysClr val="windowText" lastClr="000000"/>
                  </a:solidFill>
                  <a:ea typeface="Verdana" pitchFamily="34" charset="0"/>
                  <a:cs typeface="Verdana" pitchFamily="34" charset="0"/>
                </a:rPr>
                <a:t>REDD+ background and design</a:t>
              </a:r>
            </a:p>
          </p:txBody>
        </p:sp>
        <p:sp>
          <p:nvSpPr>
            <p:cNvPr id="48" name="Afgeronde rechthoek 47"/>
            <p:cNvSpPr/>
            <p:nvPr/>
          </p:nvSpPr>
          <p:spPr>
            <a:xfrm>
              <a:off x="1844824" y="1258874"/>
              <a:ext cx="4680520" cy="1008112"/>
            </a:xfrm>
            <a:prstGeom prst="roundRect">
              <a:avLst/>
            </a:prstGeom>
            <a:solidFill>
              <a:srgbClr val="92D050">
                <a:alpha val="50000"/>
              </a:srgbClr>
            </a:solidFill>
            <a:ln w="25400" cap="flat" cmpd="sng" algn="ctr">
              <a:solidFill>
                <a:srgbClr val="9BBB59">
                  <a:lumMod val="50000"/>
                </a:srgbClr>
              </a:solidFill>
              <a:prstDash val="solid"/>
            </a:ln>
            <a:effectLst/>
          </p:spPr>
          <p:txBody>
            <a:bodyPr rtlCol="0" anchor="t" anchorCtr="1"/>
            <a:lstStyle/>
            <a:p>
              <a:pPr marL="180975" lvl="1" indent="-180975">
                <a:defRPr/>
              </a:pPr>
              <a:r>
                <a:rPr lang="en-US" sz="900" b="1" kern="0" dirty="0">
                  <a:solidFill>
                    <a:sysClr val="windowText" lastClr="000000"/>
                  </a:solidFill>
                  <a:ea typeface="Verdana" pitchFamily="34" charset="0"/>
                  <a:cs typeface="Verdana" pitchFamily="34" charset="0"/>
                </a:rPr>
                <a:t>1</a:t>
              </a:r>
              <a:r>
                <a:rPr lang="en-US" sz="900" kern="0" dirty="0">
                  <a:solidFill>
                    <a:sysClr val="windowText" lastClr="000000"/>
                  </a:solidFill>
                  <a:ea typeface="Verdana" pitchFamily="34" charset="0"/>
                  <a:cs typeface="Verdana" pitchFamily="34" charset="0"/>
                </a:rPr>
                <a:t> UNFCCC context and requirements and introduction to IPCC guidelines </a:t>
              </a:r>
              <a:br>
                <a:rPr lang="en-US" sz="900" kern="0" dirty="0">
                  <a:solidFill>
                    <a:sysClr val="windowText" lastClr="000000"/>
                  </a:solidFill>
                  <a:ea typeface="Verdana" pitchFamily="34" charset="0"/>
                  <a:cs typeface="Verdana" pitchFamily="34" charset="0"/>
                </a:rPr>
              </a:br>
              <a:r>
                <a:rPr lang="en-US" sz="900" i="1" kern="0" dirty="0">
                  <a:solidFill>
                    <a:sysClr val="windowText" lastClr="000000"/>
                  </a:solidFill>
                  <a:ea typeface="Verdana" pitchFamily="34" charset="0"/>
                  <a:cs typeface="Verdana" pitchFamily="34" charset="0"/>
                </a:rPr>
                <a:t>M. Herold, E. Romijn, B. Mora</a:t>
              </a:r>
            </a:p>
            <a:p>
              <a:pPr marL="180975" lvl="1" indent="-180975">
                <a:defRPr/>
              </a:pPr>
              <a:r>
                <a:rPr lang="nl-NL" sz="900" b="1" kern="0" dirty="0">
                  <a:solidFill>
                    <a:sysClr val="windowText" lastClr="000000"/>
                  </a:solidFill>
                  <a:ea typeface="Verdana" pitchFamily="34" charset="0"/>
                  <a:cs typeface="Verdana" pitchFamily="34" charset="0"/>
                </a:rPr>
                <a:t>2</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Framework for building national forest monitoring systems for REDD+</a:t>
              </a:r>
            </a:p>
            <a:p>
              <a:pPr marL="180975" lvl="1" indent="-180975">
                <a:defRPr/>
              </a:pPr>
              <a:r>
                <a:rPr lang="en-US" sz="900" i="1" kern="0" dirty="0">
                  <a:solidFill>
                    <a:sysClr val="windowText" lastClr="000000"/>
                  </a:solidFill>
                  <a:ea typeface="Verdana" pitchFamily="34" charset="0"/>
                  <a:cs typeface="Verdana" pitchFamily="34" charset="0"/>
                </a:rPr>
                <a:t>	E. Romijn, M. Herold, B. Mora</a:t>
              </a:r>
              <a:endParaRPr lang="nl-NL" sz="900" i="1" kern="0" dirty="0">
                <a:solidFill>
                  <a:sysClr val="windowText" lastClr="000000"/>
                </a:solidFill>
                <a:ea typeface="Verdana" pitchFamily="34" charset="0"/>
                <a:cs typeface="Verdana" pitchFamily="34" charset="0"/>
              </a:endParaRPr>
            </a:p>
            <a:p>
              <a:pPr marL="180975" lvl="1" indent="-180975">
                <a:defRPr/>
              </a:pPr>
              <a:r>
                <a:rPr lang="en-US" sz="900" b="1" kern="0" dirty="0">
                  <a:solidFill>
                    <a:sysClr val="windowText" lastClr="000000"/>
                  </a:solidFill>
                  <a:ea typeface="Verdana" pitchFamily="34" charset="0"/>
                  <a:cs typeface="Verdana" pitchFamily="34" charset="0"/>
                </a:rPr>
                <a:t>3</a:t>
              </a:r>
              <a:r>
                <a:rPr lang="en-US" sz="900" kern="0" dirty="0">
                  <a:solidFill>
                    <a:sysClr val="windowText" lastClr="000000"/>
                  </a:solidFill>
                  <a:ea typeface="Verdana" pitchFamily="34" charset="0"/>
                  <a:cs typeface="Verdana" pitchFamily="34" charset="0"/>
                </a:rPr>
                <a:t> Assessing and analyzing drivers of deforestation and forest degradation </a:t>
              </a:r>
              <a:r>
                <a:rPr lang="en-US" sz="900" i="1" kern="0" dirty="0">
                  <a:solidFill>
                    <a:sysClr val="windowText" lastClr="000000"/>
                  </a:solidFill>
                  <a:ea typeface="Verdana" pitchFamily="34" charset="0"/>
                  <a:cs typeface="Verdana" pitchFamily="34" charset="0"/>
                </a:rPr>
                <a:t>E. Romijn, M. Herold</a:t>
              </a:r>
            </a:p>
            <a:p>
              <a:pPr>
                <a:defRPr/>
              </a:pPr>
              <a:endParaRPr lang="en-US" sz="900" kern="0" dirty="0">
                <a:solidFill>
                  <a:sysClr val="windowText" lastClr="000000"/>
                </a:solidFill>
                <a:ea typeface="Verdana" pitchFamily="34" charset="0"/>
                <a:cs typeface="Verdana" pitchFamily="34" charset="0"/>
              </a:endParaRPr>
            </a:p>
          </p:txBody>
        </p:sp>
        <p:sp>
          <p:nvSpPr>
            <p:cNvPr id="49" name="Stroomdiagram: Ponsband 48"/>
            <p:cNvSpPr/>
            <p:nvPr/>
          </p:nvSpPr>
          <p:spPr>
            <a:xfrm>
              <a:off x="1268760" y="1534273"/>
              <a:ext cx="576064" cy="288032"/>
            </a:xfrm>
            <a:prstGeom prst="flowChartPunchedTape">
              <a:avLst/>
            </a:prstGeom>
            <a:solidFill>
              <a:srgbClr val="92D050"/>
            </a:solidFill>
            <a:ln w="25400" cap="flat" cmpd="sng" algn="ctr">
              <a:solidFill>
                <a:srgbClr val="9BBB59">
                  <a:lumMod val="50000"/>
                </a:srgbClr>
              </a:solidFill>
              <a:prstDash val="solid"/>
            </a:ln>
            <a:effectLst/>
          </p:spPr>
          <p:txBody>
            <a:bodyPr rtlCol="0" anchor="ctr"/>
            <a:lstStyle/>
            <a:p>
              <a:pPr algn="ctr">
                <a:defRPr/>
              </a:pPr>
              <a:endParaRPr lang="en-US" kern="0">
                <a:solidFill>
                  <a:sysClr val="window" lastClr="FFFFFF"/>
                </a:solidFill>
                <a:latin typeface="Calibri"/>
              </a:endParaRPr>
            </a:p>
          </p:txBody>
        </p:sp>
      </p:grpSp>
      <p:grpSp>
        <p:nvGrpSpPr>
          <p:cNvPr id="50" name="Groep 49"/>
          <p:cNvGrpSpPr/>
          <p:nvPr/>
        </p:nvGrpSpPr>
        <p:grpSpPr>
          <a:xfrm>
            <a:off x="1240299" y="2861143"/>
            <a:ext cx="6730095" cy="2448272"/>
            <a:chOff x="-204751" y="2685643"/>
            <a:chExt cx="6730095" cy="2448272"/>
          </a:xfrm>
        </p:grpSpPr>
        <p:sp>
          <p:nvSpPr>
            <p:cNvPr id="51" name="Afgeronde rechthoek 50"/>
            <p:cNvSpPr/>
            <p:nvPr/>
          </p:nvSpPr>
          <p:spPr>
            <a:xfrm>
              <a:off x="-204751" y="3238206"/>
              <a:ext cx="1472400" cy="927133"/>
            </a:xfrm>
            <a:prstGeom prst="roundRect">
              <a:avLst/>
            </a:prstGeom>
            <a:solidFill>
              <a:srgbClr val="4BACC6"/>
            </a:solidFill>
            <a:ln w="25400" cap="flat" cmpd="sng" algn="ctr">
              <a:solidFill>
                <a:srgbClr val="1F497D"/>
              </a:solidFill>
              <a:prstDash val="solid"/>
            </a:ln>
            <a:effectLst/>
          </p:spPr>
          <p:txBody>
            <a:bodyPr rtlCol="0" anchor="ctr"/>
            <a:lstStyle/>
            <a:p>
              <a:pPr algn="ctr">
                <a:defRPr/>
              </a:pPr>
              <a:r>
                <a:rPr lang="en-US" sz="1400" b="1" kern="0" dirty="0">
                  <a:solidFill>
                    <a:sysClr val="windowText" lastClr="000000"/>
                  </a:solidFill>
                  <a:ea typeface="Verdana" pitchFamily="34" charset="0"/>
                  <a:cs typeface="Verdana" pitchFamily="34" charset="0"/>
                </a:rPr>
                <a:t>REDD+ measuring and monitoring</a:t>
              </a:r>
            </a:p>
          </p:txBody>
        </p:sp>
        <p:sp>
          <p:nvSpPr>
            <p:cNvPr id="52" name="Afgeronde rechthoek 51"/>
            <p:cNvSpPr/>
            <p:nvPr/>
          </p:nvSpPr>
          <p:spPr>
            <a:xfrm>
              <a:off x="1844824" y="2685643"/>
              <a:ext cx="4680520" cy="2448272"/>
            </a:xfrm>
            <a:prstGeom prst="roundRect">
              <a:avLst/>
            </a:prstGeom>
            <a:solidFill>
              <a:srgbClr val="4BACC6">
                <a:alpha val="50000"/>
              </a:srgbClr>
            </a:solidFill>
            <a:ln w="25400" cap="flat" cmpd="sng" algn="ctr">
              <a:solidFill>
                <a:srgbClr val="1F497D"/>
              </a:solidFill>
              <a:prstDash val="solid"/>
            </a:ln>
            <a:effectLst/>
          </p:spPr>
          <p:txBody>
            <a:bodyPr rtlCol="0" anchor="t" anchorCtr="1"/>
            <a:lstStyle/>
            <a:p>
              <a:pPr marL="0" lvl="1">
                <a:defRPr/>
              </a:pPr>
              <a:r>
                <a:rPr lang="en-US" sz="900" b="1" kern="0" dirty="0">
                  <a:solidFill>
                    <a:sysClr val="windowText" lastClr="000000"/>
                  </a:solidFill>
                  <a:ea typeface="Verdana" pitchFamily="34" charset="0"/>
                  <a:cs typeface="Verdana" pitchFamily="34" charset="0"/>
                </a:rPr>
                <a:t>4</a:t>
              </a:r>
              <a:r>
                <a:rPr lang="en-US" sz="900" kern="0" dirty="0">
                  <a:solidFill>
                    <a:sysClr val="windowText" lastClr="000000"/>
                  </a:solidFill>
                  <a:ea typeface="Verdana" pitchFamily="34" charset="0"/>
                  <a:cs typeface="Verdana" pitchFamily="34" charset="0"/>
                </a:rPr>
                <a:t> Monitoring activity data for forests using remote sensing </a:t>
              </a:r>
            </a:p>
            <a:p>
              <a:pPr marL="180975" lvl="1" indent="-180975">
                <a:defRPr/>
              </a:pPr>
              <a:r>
                <a:rPr lang="en-US" sz="900" i="1" kern="0" dirty="0">
                  <a:solidFill>
                    <a:sysClr val="windowText" lastClr="000000"/>
                  </a:solidFill>
                  <a:ea typeface="Verdana" pitchFamily="34" charset="0"/>
                  <a:cs typeface="Verdana" pitchFamily="34" charset="0"/>
                </a:rPr>
                <a:t>	J. </a:t>
              </a:r>
              <a:r>
                <a:rPr lang="en-US" sz="900" i="1" kern="0" dirty="0" err="1">
                  <a:solidFill>
                    <a:sysClr val="windowText" lastClr="000000"/>
                  </a:solidFill>
                  <a:ea typeface="Verdana" pitchFamily="34" charset="0"/>
                  <a:cs typeface="Verdana" pitchFamily="34" charset="0"/>
                </a:rPr>
                <a:t>Miettinen</a:t>
              </a:r>
              <a:r>
                <a:rPr lang="en-US" sz="900" i="1" kern="0" dirty="0">
                  <a:solidFill>
                    <a:sysClr val="windowText" lastClr="000000"/>
                  </a:solidFill>
                  <a:ea typeface="Verdana" pitchFamily="34" charset="0"/>
                  <a:cs typeface="Verdana" pitchFamily="34" charset="0"/>
                </a:rPr>
                <a:t>, A. </a:t>
              </a:r>
              <a:r>
                <a:rPr lang="en-US" sz="900" i="1" kern="0" dirty="0" err="1">
                  <a:solidFill>
                    <a:sysClr val="windowText" lastClr="000000"/>
                  </a:solidFill>
                  <a:ea typeface="Verdana" pitchFamily="34" charset="0"/>
                  <a:cs typeface="Verdana" pitchFamily="34" charset="0"/>
                </a:rPr>
                <a:t>Langner</a:t>
              </a:r>
              <a:r>
                <a:rPr lang="en-US" sz="900" i="1" kern="0" dirty="0">
                  <a:solidFill>
                    <a:sysClr val="windowText" lastClr="000000"/>
                  </a:solidFill>
                  <a:ea typeface="Verdana" pitchFamily="34" charset="0"/>
                  <a:cs typeface="Verdana" pitchFamily="34" charset="0"/>
                </a:rPr>
                <a:t>,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B. Mora</a:t>
              </a:r>
            </a:p>
            <a:p>
              <a:pPr marL="0" lvl="1">
                <a:defRPr/>
              </a:pPr>
              <a:r>
                <a:rPr lang="en-US" sz="900" b="1" kern="0" dirty="0">
                  <a:solidFill>
                    <a:sysClr val="windowText" lastClr="000000"/>
                  </a:solidFill>
                  <a:ea typeface="Verdana" pitchFamily="34" charset="0"/>
                  <a:cs typeface="Verdana" pitchFamily="34" charset="0"/>
                </a:rPr>
                <a:t>5</a:t>
              </a:r>
              <a:r>
                <a:rPr lang="en-US" sz="900" kern="0" dirty="0">
                  <a:solidFill>
                    <a:sysClr val="windowText" lastClr="000000"/>
                  </a:solidFill>
                  <a:ea typeface="Verdana" pitchFamily="34" charset="0"/>
                  <a:cs typeface="Verdana" pitchFamily="34" charset="0"/>
                </a:rPr>
                <a:t> Monitoring activity data for forests remaining forests (incl. forest </a:t>
              </a:r>
              <a:r>
                <a:rPr lang="en-US" sz="900" kern="0" dirty="0" err="1">
                  <a:solidFill>
                    <a:sysClr val="windowText" lastClr="000000"/>
                  </a:solidFill>
                  <a:ea typeface="Verdana" pitchFamily="34" charset="0"/>
                  <a:cs typeface="Verdana" pitchFamily="34" charset="0"/>
                </a:rPr>
                <a:t>degr</a:t>
              </a:r>
              <a:r>
                <a:rPr lang="en-US" sz="900" kern="0" dirty="0">
                  <a:solidFill>
                    <a:sysClr val="windowText" lastClr="000000"/>
                  </a:solidFill>
                  <a:ea typeface="Verdana" pitchFamily="34" charset="0"/>
                  <a:cs typeface="Verdana" pitchFamily="34" charset="0"/>
                </a:rPr>
                <a:t>.) </a:t>
              </a:r>
            </a:p>
            <a:p>
              <a:pPr marL="180975" lvl="1" indent="-180975">
                <a:defRPr/>
              </a:pPr>
              <a:r>
                <a:rPr lang="en-US" sz="900" i="1" kern="0" dirty="0">
                  <a:solidFill>
                    <a:sysClr val="windowText" lastClr="000000"/>
                  </a:solidFill>
                  <a:ea typeface="Verdana" pitchFamily="34" charset="0"/>
                  <a:cs typeface="Verdana" pitchFamily="34" charset="0"/>
                </a:rPr>
                <a:t>	C. Souza, S. Brown, J. Miettinen,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M. Herold</a:t>
              </a:r>
            </a:p>
            <a:p>
              <a:pPr marL="0" lvl="1">
                <a:defRPr/>
              </a:pPr>
              <a:r>
                <a:rPr lang="en-US" sz="900" b="1" kern="0" dirty="0">
                  <a:solidFill>
                    <a:sysClr val="windowText" lastClr="000000"/>
                  </a:solidFill>
                  <a:ea typeface="Verdana" pitchFamily="34" charset="0"/>
                  <a:cs typeface="Verdana" pitchFamily="34" charset="0"/>
                </a:rPr>
                <a:t>6</a:t>
              </a:r>
              <a:r>
                <a:rPr lang="en-US" sz="900" kern="0" dirty="0">
                  <a:solidFill>
                    <a:sysClr val="windowText" lastClr="000000"/>
                  </a:solidFill>
                  <a:ea typeface="Verdana" pitchFamily="34" charset="0"/>
                  <a:cs typeface="Verdana" pitchFamily="34" charset="0"/>
                </a:rPr>
                <a:t> Estimating emission factors for forest cover change (def. and </a:t>
              </a:r>
              <a:r>
                <a:rPr lang="en-US" sz="900" kern="0" dirty="0" err="1">
                  <a:solidFill>
                    <a:sysClr val="windowText" lastClr="000000"/>
                  </a:solidFill>
                  <a:ea typeface="Verdana" pitchFamily="34" charset="0"/>
                  <a:cs typeface="Verdana" pitchFamily="34" charset="0"/>
                </a:rPr>
                <a:t>degr</a:t>
              </a:r>
              <a:r>
                <a:rPr lang="en-US" sz="900" kern="0" dirty="0">
                  <a:solidFill>
                    <a:sysClr val="windowText" lastClr="000000"/>
                  </a:solidFill>
                  <a:ea typeface="Verdana" pitchFamily="34" charset="0"/>
                  <a:cs typeface="Verdana" pitchFamily="34" charset="0"/>
                </a:rPr>
                <a:t>.) </a:t>
              </a:r>
            </a:p>
            <a:p>
              <a:pPr marL="180975" lvl="1" indent="-180975">
                <a:defRPr/>
              </a:pPr>
              <a:r>
                <a:rPr lang="en-US" sz="900" i="1" kern="0" dirty="0">
                  <a:solidFill>
                    <a:sysClr val="windowText" lastClr="000000"/>
                  </a:solidFill>
                  <a:ea typeface="Verdana" pitchFamily="34" charset="0"/>
                  <a:cs typeface="Verdana" pitchFamily="34" charset="0"/>
                </a:rPr>
                <a:t>	S. Brown, L. Murray, </a:t>
              </a:r>
              <a:r>
                <a:rPr lang="en-US" sz="900" i="1" kern="0" dirty="0" err="1">
                  <a:solidFill>
                    <a:sysClr val="windowText" lastClr="000000"/>
                  </a:solidFill>
                  <a:ea typeface="Verdana" pitchFamily="34" charset="0"/>
                  <a:cs typeface="Verdana" pitchFamily="34" charset="0"/>
                </a:rPr>
                <a:t>F.Casarim</a:t>
              </a:r>
              <a:endParaRPr lang="en-US" sz="900" i="1" kern="0" dirty="0">
                <a:solidFill>
                  <a:sysClr val="windowText" lastClr="000000"/>
                </a:solidFill>
                <a:ea typeface="Verdana" pitchFamily="34" charset="0"/>
                <a:cs typeface="Verdana" pitchFamily="34" charset="0"/>
              </a:endParaRPr>
            </a:p>
            <a:p>
              <a:pPr marL="0" lvl="1">
                <a:defRPr/>
              </a:pPr>
              <a:r>
                <a:rPr lang="nl-NL" sz="900" b="1" kern="0" dirty="0">
                  <a:solidFill>
                    <a:sysClr val="windowText" lastClr="000000"/>
                  </a:solidFill>
                  <a:ea typeface="Verdana" pitchFamily="34" charset="0"/>
                  <a:cs typeface="Verdana" pitchFamily="34" charset="0"/>
                </a:rPr>
                <a:t>7</a:t>
              </a:r>
              <a:r>
                <a:rPr lang="nl-NL" sz="900" kern="0" dirty="0">
                  <a:solidFill>
                    <a:sysClr val="windowText" lastClr="000000"/>
                  </a:solidFill>
                  <a:ea typeface="Verdana" pitchFamily="34" charset="0"/>
                  <a:cs typeface="Verdana" pitchFamily="34" charset="0"/>
                </a:rPr>
                <a:t> </a:t>
              </a:r>
              <a:r>
                <a:rPr lang="en-GB" sz="900" kern="0" dirty="0">
                  <a:solidFill>
                    <a:sysClr val="windowText" lastClr="000000"/>
                  </a:solidFill>
                  <a:ea typeface="Verdana" pitchFamily="34" charset="0"/>
                  <a:cs typeface="Verdana" pitchFamily="34" charset="0"/>
                </a:rPr>
                <a:t>Incorporating community based approaches in national REDD+ monitoring  -  </a:t>
              </a:r>
              <a:r>
                <a:rPr lang="en-US" sz="900" i="1" kern="0" dirty="0">
                  <a:solidFill>
                    <a:sysClr val="windowText" lastClr="000000"/>
                  </a:solidFill>
                  <a:ea typeface="Verdana" pitchFamily="34" charset="0"/>
                  <a:cs typeface="Verdana" pitchFamily="34" charset="0"/>
                </a:rPr>
                <a:t>M. Skutsch, A. Balderas Torres</a:t>
              </a:r>
            </a:p>
            <a:p>
              <a:pPr marL="0" lvl="1">
                <a:defRPr/>
              </a:pPr>
              <a:r>
                <a:rPr lang="nl-NL" sz="900" b="1" kern="0" dirty="0">
                  <a:solidFill>
                    <a:sysClr val="windowText" lastClr="000000"/>
                  </a:solidFill>
                  <a:ea typeface="Verdana" pitchFamily="34" charset="0"/>
                  <a:cs typeface="Verdana" pitchFamily="34" charset="0"/>
                </a:rPr>
                <a:t>8</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carbon emissions from deforestation and forest </a:t>
              </a:r>
              <a:r>
                <a:rPr lang="en-US" sz="900" kern="0" dirty="0" err="1">
                  <a:solidFill>
                    <a:sysClr val="windowText" lastClr="000000"/>
                  </a:solidFill>
                  <a:ea typeface="Verdana" pitchFamily="34" charset="0"/>
                  <a:cs typeface="Verdana" pitchFamily="34" charset="0"/>
                </a:rPr>
                <a:t>degr</a:t>
              </a:r>
              <a:r>
                <a:rPr lang="en-US" sz="900" kern="0" dirty="0">
                  <a:solidFill>
                    <a:sysClr val="windowText" lastClr="000000"/>
                  </a:solidFill>
                  <a:ea typeface="Verdana" pitchFamily="34" charset="0"/>
                  <a:cs typeface="Verdana" pitchFamily="34" charset="0"/>
                </a:rPr>
                <a:t>. </a:t>
              </a:r>
            </a:p>
            <a:p>
              <a:pPr marL="180975" lvl="1" indent="-180975">
                <a:defRPr/>
              </a:pPr>
              <a:r>
                <a:rPr lang="en-US" sz="900" i="1" kern="0" dirty="0">
                  <a:solidFill>
                    <a:sysClr val="windowText" lastClr="000000"/>
                  </a:solidFill>
                  <a:ea typeface="Verdana" pitchFamily="34" charset="0"/>
                  <a:cs typeface="Verdana" pitchFamily="34" charset="0"/>
                </a:rPr>
                <a:t>	S. Brown, L. Murray</a:t>
              </a:r>
            </a:p>
            <a:p>
              <a:pPr marL="0" lvl="1">
                <a:defRPr/>
              </a:pPr>
              <a:r>
                <a:rPr lang="nl-NL" sz="900" b="1" kern="0" dirty="0">
                  <a:solidFill>
                    <a:sysClr val="windowText" lastClr="000000"/>
                  </a:solidFill>
                  <a:ea typeface="Verdana" pitchFamily="34" charset="0"/>
                  <a:cs typeface="Verdana" pitchFamily="34" charset="0"/>
                </a:rPr>
                <a:t>9</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GHG emissions from biomass burning </a:t>
              </a:r>
            </a:p>
            <a:p>
              <a:pPr marL="180975" lvl="1" indent="-180975">
                <a:defRPr/>
              </a:pPr>
              <a:r>
                <a:rPr lang="en-US" sz="900" i="1" kern="0" dirty="0">
                  <a:solidFill>
                    <a:sysClr val="windowText" lastClr="000000"/>
                  </a:solidFill>
                  <a:ea typeface="Verdana" pitchFamily="34" charset="0"/>
                  <a:cs typeface="Verdana" pitchFamily="34" charset="0"/>
                </a:rPr>
                <a:t>	L. </a:t>
              </a:r>
              <a:r>
                <a:rPr lang="en-US" sz="900" i="1" kern="0" dirty="0" err="1">
                  <a:solidFill>
                    <a:sysClr val="windowText" lastClr="000000"/>
                  </a:solidFill>
                  <a:ea typeface="Verdana" pitchFamily="34" charset="0"/>
                  <a:cs typeface="Verdana" pitchFamily="34" charset="0"/>
                </a:rPr>
                <a:t>Boschetti</a:t>
              </a:r>
              <a:endParaRPr lang="en-US" sz="900" i="1" kern="0" dirty="0">
                <a:solidFill>
                  <a:sysClr val="windowText" lastClr="000000"/>
                </a:solidFill>
                <a:ea typeface="Verdana" pitchFamily="34" charset="0"/>
                <a:cs typeface="Verdana" pitchFamily="34" charset="0"/>
              </a:endParaRPr>
            </a:p>
            <a:p>
              <a:pPr marL="0" lvl="1">
                <a:defRPr/>
              </a:pPr>
              <a:r>
                <a:rPr lang="nl-NL" sz="900" b="1" kern="0" dirty="0">
                  <a:solidFill>
                    <a:sysClr val="windowText" lastClr="000000"/>
                  </a:solidFill>
                  <a:ea typeface="Verdana" pitchFamily="34" charset="0"/>
                  <a:cs typeface="Verdana" pitchFamily="34" charset="0"/>
                </a:rPr>
                <a:t>10</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uncertainties </a:t>
              </a:r>
            </a:p>
            <a:p>
              <a:pPr marL="180975" lvl="1" indent="-180975">
                <a:defRPr/>
              </a:pPr>
              <a:r>
                <a:rPr lang="en-US" sz="900" i="1" kern="0" dirty="0">
                  <a:solidFill>
                    <a:sysClr val="windowText" lastClr="000000"/>
                  </a:solidFill>
                  <a:ea typeface="Verdana" pitchFamily="34" charset="0"/>
                  <a:cs typeface="Verdana" pitchFamily="34" charset="0"/>
                </a:rPr>
                <a:t>	G. </a:t>
              </a:r>
              <a:r>
                <a:rPr lang="en-US" sz="900" i="1" kern="0" dirty="0" err="1">
                  <a:solidFill>
                    <a:sysClr val="windowText" lastClr="000000"/>
                  </a:solidFill>
                  <a:ea typeface="Verdana" pitchFamily="34" charset="0"/>
                  <a:cs typeface="Verdana" pitchFamily="34" charset="0"/>
                </a:rPr>
                <a:t>Grassi</a:t>
              </a:r>
              <a:r>
                <a:rPr lang="en-US" sz="900" i="1" kern="0" dirty="0">
                  <a:solidFill>
                    <a:sysClr val="windowText" lastClr="000000"/>
                  </a:solidFill>
                  <a:ea typeface="Verdana" pitchFamily="34" charset="0"/>
                  <a:cs typeface="Verdana" pitchFamily="34" charset="0"/>
                </a:rPr>
                <a:t>, S. </a:t>
              </a:r>
              <a:r>
                <a:rPr lang="en-US" sz="900" i="1" kern="0" dirty="0" err="1">
                  <a:solidFill>
                    <a:sysClr val="windowText" lastClr="000000"/>
                  </a:solidFill>
                  <a:ea typeface="Verdana" pitchFamily="34" charset="0"/>
                  <a:cs typeface="Verdana" pitchFamily="34" charset="0"/>
                </a:rPr>
                <a:t>Monni</a:t>
              </a:r>
              <a:r>
                <a:rPr lang="en-US" sz="900" i="1" kern="0" dirty="0">
                  <a:solidFill>
                    <a:sysClr val="windowText" lastClr="000000"/>
                  </a:solidFill>
                  <a:ea typeface="Verdana" pitchFamily="34" charset="0"/>
                  <a:cs typeface="Verdana" pitchFamily="34" charset="0"/>
                </a:rPr>
                <a:t>,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A. </a:t>
              </a:r>
              <a:r>
                <a:rPr lang="en-US" sz="900" i="1" kern="0" dirty="0" err="1">
                  <a:solidFill>
                    <a:sysClr val="windowText" lastClr="000000"/>
                  </a:solidFill>
                  <a:ea typeface="Verdana" pitchFamily="34" charset="0"/>
                  <a:cs typeface="Verdana" pitchFamily="34" charset="0"/>
                </a:rPr>
                <a:t>Langner</a:t>
              </a:r>
              <a:r>
                <a:rPr lang="en-US" sz="900" i="1" kern="0" dirty="0">
                  <a:solidFill>
                    <a:sysClr val="windowText" lastClr="000000"/>
                  </a:solidFill>
                  <a:ea typeface="Verdana" pitchFamily="34" charset="0"/>
                  <a:cs typeface="Verdana" pitchFamily="34" charset="0"/>
                </a:rPr>
                <a:t>, M. Herold</a:t>
              </a:r>
            </a:p>
            <a:p>
              <a:pPr marL="0" lvl="1">
                <a:defRPr/>
              </a:pPr>
              <a:r>
                <a:rPr lang="nl-NL" sz="900" b="1" kern="0" dirty="0">
                  <a:solidFill>
                    <a:sysClr val="windowText" lastClr="000000"/>
                  </a:solidFill>
                  <a:ea typeface="Verdana" pitchFamily="34" charset="0"/>
                  <a:cs typeface="Verdana" pitchFamily="34" charset="0"/>
                </a:rPr>
                <a:t>11</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Overview and status of evolving technologies </a:t>
              </a:r>
            </a:p>
            <a:p>
              <a:pPr marL="180975" lvl="1" indent="-180975">
                <a:defRPr/>
              </a:pPr>
              <a:r>
                <a:rPr lang="en-US" sz="900" i="1" kern="0" dirty="0">
                  <a:solidFill>
                    <a:sysClr val="windowText" lastClr="000000"/>
                  </a:solidFill>
                  <a:ea typeface="Verdana" pitchFamily="34" charset="0"/>
                  <a:cs typeface="Verdana" pitchFamily="34" charset="0"/>
                </a:rPr>
                <a:t>	B. Mora, E. Romijn</a:t>
              </a:r>
              <a:endParaRPr lang="nl-NL" sz="900" i="1" kern="0" dirty="0">
                <a:solidFill>
                  <a:sysClr val="windowText" lastClr="000000"/>
                </a:solidFill>
                <a:ea typeface="Verdana" pitchFamily="34" charset="0"/>
                <a:cs typeface="Verdana" pitchFamily="34" charset="0"/>
              </a:endParaRPr>
            </a:p>
            <a:p>
              <a:pPr algn="ctr">
                <a:defRPr/>
              </a:pPr>
              <a:endParaRPr lang="en-US" sz="800" kern="0" dirty="0">
                <a:solidFill>
                  <a:sysClr val="windowText" lastClr="000000"/>
                </a:solidFill>
                <a:ea typeface="Verdana" pitchFamily="34" charset="0"/>
                <a:cs typeface="Verdana" pitchFamily="34" charset="0"/>
              </a:endParaRPr>
            </a:p>
            <a:p>
              <a:pPr marL="0" lvl="1">
                <a:defRPr/>
              </a:pPr>
              <a:endParaRPr lang="nl-NL" sz="800" i="1" kern="0" dirty="0">
                <a:solidFill>
                  <a:sysClr val="windowText" lastClr="000000"/>
                </a:solidFill>
                <a:ea typeface="Verdana" pitchFamily="34" charset="0"/>
                <a:cs typeface="Verdana" pitchFamily="34" charset="0"/>
              </a:endParaRPr>
            </a:p>
            <a:p>
              <a:pPr algn="ctr">
                <a:defRPr/>
              </a:pPr>
              <a:endParaRPr lang="en-US" sz="800" kern="0" dirty="0">
                <a:solidFill>
                  <a:sysClr val="windowText" lastClr="000000"/>
                </a:solidFill>
                <a:ea typeface="Verdana" pitchFamily="34" charset="0"/>
                <a:cs typeface="Verdana" pitchFamily="34" charset="0"/>
              </a:endParaRPr>
            </a:p>
            <a:p>
              <a:pPr marL="0" lvl="1">
                <a:defRPr/>
              </a:pPr>
              <a:endParaRPr lang="nl-NL" sz="800" i="1" kern="0" dirty="0">
                <a:solidFill>
                  <a:sysClr val="windowText" lastClr="000000"/>
                </a:solidFill>
                <a:ea typeface="Verdana" pitchFamily="34" charset="0"/>
                <a:cs typeface="Verdana" pitchFamily="34" charset="0"/>
              </a:endParaRPr>
            </a:p>
            <a:p>
              <a:pPr marL="0" lvl="1">
                <a:defRPr/>
              </a:pPr>
              <a:endParaRPr lang="nl-NL" sz="800" i="1" kern="0" dirty="0">
                <a:solidFill>
                  <a:sysClr val="windowText" lastClr="000000"/>
                </a:solidFill>
                <a:ea typeface="Verdana" pitchFamily="34" charset="0"/>
                <a:cs typeface="Verdana" pitchFamily="34" charset="0"/>
              </a:endParaRPr>
            </a:p>
            <a:p>
              <a:pPr algn="ctr">
                <a:defRPr/>
              </a:pPr>
              <a:endParaRPr lang="en-US" sz="800" kern="0" dirty="0">
                <a:solidFill>
                  <a:sysClr val="windowText" lastClr="000000"/>
                </a:solidFill>
                <a:ea typeface="Verdana" pitchFamily="34" charset="0"/>
                <a:cs typeface="Verdana" pitchFamily="34" charset="0"/>
              </a:endParaRPr>
            </a:p>
            <a:p>
              <a:pPr marL="0" lvl="1">
                <a:defRPr/>
              </a:pPr>
              <a:endParaRPr lang="en-US" sz="800" i="1" kern="0" dirty="0">
                <a:solidFill>
                  <a:sysClr val="windowText" lastClr="000000"/>
                </a:solidFill>
                <a:ea typeface="Verdana" pitchFamily="34" charset="0"/>
                <a:cs typeface="Verdana" pitchFamily="34" charset="0"/>
              </a:endParaRPr>
            </a:p>
            <a:p>
              <a:pPr marL="0" lvl="1">
                <a:defRPr/>
              </a:pPr>
              <a:endParaRPr lang="nl-NL" sz="800" i="1" kern="0" dirty="0">
                <a:solidFill>
                  <a:sysClr val="windowText" lastClr="000000"/>
                </a:solidFill>
                <a:ea typeface="Verdana" pitchFamily="34" charset="0"/>
                <a:cs typeface="Verdana" pitchFamily="34" charset="0"/>
              </a:endParaRPr>
            </a:p>
            <a:p>
              <a:pPr>
                <a:defRPr/>
              </a:pPr>
              <a:endParaRPr lang="en-US" sz="800" kern="0" dirty="0">
                <a:solidFill>
                  <a:sysClr val="windowText" lastClr="000000"/>
                </a:solidFill>
                <a:ea typeface="Verdana" pitchFamily="34" charset="0"/>
                <a:cs typeface="Verdana" pitchFamily="34" charset="0"/>
              </a:endParaRPr>
            </a:p>
            <a:p>
              <a:pPr marL="0" lvl="1">
                <a:defRPr/>
              </a:pPr>
              <a:endParaRPr lang="nl-NL" sz="800" kern="0" dirty="0">
                <a:solidFill>
                  <a:sysClr val="windowText" lastClr="000000"/>
                </a:solidFill>
                <a:ea typeface="Verdana" pitchFamily="34" charset="0"/>
                <a:cs typeface="Verdana" pitchFamily="34" charset="0"/>
              </a:endParaRPr>
            </a:p>
            <a:p>
              <a:pPr>
                <a:defRPr/>
              </a:pPr>
              <a:endParaRPr lang="en-US" sz="800" kern="0" dirty="0">
                <a:solidFill>
                  <a:sysClr val="windowText" lastClr="000000"/>
                </a:solidFill>
                <a:ea typeface="Verdana" pitchFamily="34" charset="0"/>
                <a:cs typeface="Verdana" pitchFamily="34" charset="0"/>
              </a:endParaRPr>
            </a:p>
          </p:txBody>
        </p:sp>
        <p:sp>
          <p:nvSpPr>
            <p:cNvPr id="53" name="Stroomdiagram: Ponsband 52"/>
            <p:cNvSpPr/>
            <p:nvPr/>
          </p:nvSpPr>
          <p:spPr>
            <a:xfrm>
              <a:off x="1268760" y="3585526"/>
              <a:ext cx="576064" cy="288032"/>
            </a:xfrm>
            <a:prstGeom prst="flowChartPunchedTape">
              <a:avLst/>
            </a:prstGeom>
            <a:solidFill>
              <a:srgbClr val="4BACC6"/>
            </a:solidFill>
            <a:ln w="25400" cap="flat" cmpd="sng" algn="ctr">
              <a:solidFill>
                <a:srgbClr val="1F497D"/>
              </a:solidFill>
              <a:prstDash val="solid"/>
            </a:ln>
            <a:effectLst/>
          </p:spPr>
          <p:txBody>
            <a:bodyPr rtlCol="0" anchor="ctr"/>
            <a:lstStyle/>
            <a:p>
              <a:pPr algn="ctr">
                <a:defRPr/>
              </a:pPr>
              <a:endParaRPr lang="en-US" kern="0">
                <a:solidFill>
                  <a:sysClr val="window" lastClr="FFFFFF"/>
                </a:solidFill>
                <a:latin typeface="Calibri"/>
              </a:endParaRPr>
            </a:p>
          </p:txBody>
        </p:sp>
      </p:grpSp>
      <p:grpSp>
        <p:nvGrpSpPr>
          <p:cNvPr id="54" name="Groep 53"/>
          <p:cNvGrpSpPr/>
          <p:nvPr/>
        </p:nvGrpSpPr>
        <p:grpSpPr>
          <a:xfrm>
            <a:off x="1240299" y="5251556"/>
            <a:ext cx="6730095" cy="1320918"/>
            <a:chOff x="-204751" y="5048250"/>
            <a:chExt cx="6730095" cy="1320918"/>
          </a:xfrm>
        </p:grpSpPr>
        <p:sp>
          <p:nvSpPr>
            <p:cNvPr id="55" name="Afgeronde rechthoek 54"/>
            <p:cNvSpPr/>
            <p:nvPr/>
          </p:nvSpPr>
          <p:spPr>
            <a:xfrm>
              <a:off x="-204751" y="5048250"/>
              <a:ext cx="1472400" cy="928800"/>
            </a:xfrm>
            <a:prstGeom prst="roundRect">
              <a:avLst/>
            </a:prstGeom>
            <a:solidFill>
              <a:srgbClr val="FFFF00"/>
            </a:solidFill>
            <a:ln w="25400" cap="flat" cmpd="sng" algn="ctr">
              <a:solidFill>
                <a:srgbClr val="FFC000"/>
              </a:solidFill>
              <a:prstDash val="solid"/>
            </a:ln>
            <a:effectLst/>
          </p:spPr>
          <p:txBody>
            <a:bodyPr rtlCol="0" anchor="ctr"/>
            <a:lstStyle/>
            <a:p>
              <a:pPr algn="ctr">
                <a:defRPr/>
              </a:pPr>
              <a:r>
                <a:rPr lang="en-US" sz="1400" b="1" kern="0" dirty="0">
                  <a:solidFill>
                    <a:sysClr val="windowText" lastClr="000000"/>
                  </a:solidFill>
                  <a:ea typeface="Verdana" pitchFamily="34" charset="0"/>
                  <a:cs typeface="Verdana" pitchFamily="34" charset="0"/>
                </a:rPr>
                <a:t>REDD+ assessment and reporting</a:t>
              </a:r>
            </a:p>
          </p:txBody>
        </p:sp>
        <p:sp>
          <p:nvSpPr>
            <p:cNvPr id="56" name="Afgeronde rechthoek 55"/>
            <p:cNvSpPr/>
            <p:nvPr/>
          </p:nvSpPr>
          <p:spPr>
            <a:xfrm>
              <a:off x="1844824" y="5361056"/>
              <a:ext cx="4680520" cy="1008112"/>
            </a:xfrm>
            <a:prstGeom prst="roundRect">
              <a:avLst/>
            </a:prstGeom>
            <a:solidFill>
              <a:srgbClr val="FFFF00">
                <a:alpha val="50000"/>
              </a:srgbClr>
            </a:solidFill>
            <a:ln w="25400" cap="flat" cmpd="sng" algn="ctr">
              <a:solidFill>
                <a:srgbClr val="FFC000"/>
              </a:solidFill>
              <a:prstDash val="solid"/>
            </a:ln>
            <a:effectLst/>
          </p:spPr>
          <p:txBody>
            <a:bodyPr rtlCol="0" anchor="t" anchorCtr="1"/>
            <a:lstStyle/>
            <a:p>
              <a:pPr marL="0" lvl="1">
                <a:defRPr/>
              </a:pPr>
              <a:r>
                <a:rPr lang="nl-NL" sz="900" b="1" kern="0" smtClean="0">
                  <a:solidFill>
                    <a:sysClr val="windowText" lastClr="000000"/>
                  </a:solidFill>
                  <a:ea typeface="Verdana" pitchFamily="34" charset="0"/>
                  <a:cs typeface="Verdana" pitchFamily="34" charset="0"/>
                </a:rPr>
                <a:t>12</a:t>
              </a:r>
              <a:r>
                <a:rPr lang="nl-NL" sz="900" kern="0" smtClean="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National data organization and management</a:t>
              </a:r>
            </a:p>
            <a:p>
              <a:pPr marL="180975" lvl="1" indent="-180975">
                <a:defRPr/>
              </a:pPr>
              <a:r>
                <a:rPr lang="en-US" sz="900" i="1" kern="0" dirty="0">
                  <a:solidFill>
                    <a:sysClr val="windowText" lastClr="000000"/>
                  </a:solidFill>
                  <a:ea typeface="Verdana" pitchFamily="34" charset="0"/>
                  <a:cs typeface="Verdana" pitchFamily="34" charset="0"/>
                </a:rPr>
                <a:t>	E. Romijn, V. De Sy</a:t>
              </a:r>
            </a:p>
            <a:p>
              <a:pPr marL="0" lvl="1">
                <a:defRPr/>
              </a:pPr>
              <a:r>
                <a:rPr lang="nl-NL" sz="900" b="1" kern="0" dirty="0">
                  <a:solidFill>
                    <a:sysClr val="windowText" lastClr="000000"/>
                  </a:solidFill>
                  <a:ea typeface="Verdana" pitchFamily="34" charset="0"/>
                  <a:cs typeface="Verdana" pitchFamily="34" charset="0"/>
                </a:rPr>
                <a:t>13</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Data and guidance on developing REDD+ reference levels </a:t>
              </a:r>
            </a:p>
            <a:p>
              <a:pPr marL="180975" lvl="1" indent="-180975">
                <a:defRPr/>
              </a:pPr>
              <a:r>
                <a:rPr lang="en-US" sz="900" i="1" kern="0" dirty="0">
                  <a:solidFill>
                    <a:sysClr val="windowText" lastClr="000000"/>
                  </a:solidFill>
                  <a:ea typeface="Verdana" pitchFamily="34" charset="0"/>
                  <a:cs typeface="Verdana" pitchFamily="34" charset="0"/>
                </a:rPr>
                <a:t>	M. </a:t>
              </a:r>
              <a:r>
                <a:rPr lang="en-US" sz="900" i="1" kern="0" dirty="0" err="1">
                  <a:solidFill>
                    <a:sysClr val="windowText" lastClr="000000"/>
                  </a:solidFill>
                  <a:ea typeface="Verdana" pitchFamily="34" charset="0"/>
                  <a:cs typeface="Verdana" pitchFamily="34" charset="0"/>
                </a:rPr>
                <a:t>Herold</a:t>
              </a:r>
              <a:r>
                <a:rPr lang="en-US" sz="900" i="1" kern="0" dirty="0">
                  <a:solidFill>
                    <a:sysClr val="windowText" lastClr="000000"/>
                  </a:solidFill>
                  <a:ea typeface="Verdana" pitchFamily="34" charset="0"/>
                  <a:cs typeface="Verdana" pitchFamily="34" charset="0"/>
                </a:rPr>
                <a:t>, E. Romijn, S. Brown</a:t>
              </a:r>
            </a:p>
            <a:p>
              <a:pPr marL="0" lvl="1">
                <a:defRPr/>
              </a:pPr>
              <a:r>
                <a:rPr lang="nl-NL" sz="900" b="1" kern="0" dirty="0">
                  <a:solidFill>
                    <a:sysClr val="windowText" lastClr="000000"/>
                  </a:solidFill>
                  <a:ea typeface="Verdana" pitchFamily="34" charset="0"/>
                  <a:cs typeface="Verdana" pitchFamily="34" charset="0"/>
                </a:rPr>
                <a:t>14</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Guidance</a:t>
              </a:r>
              <a:r>
                <a:rPr lang="nl-NL" sz="900" kern="0" dirty="0">
                  <a:solidFill>
                    <a:sysClr val="windowText" lastClr="000000"/>
                  </a:solidFill>
                  <a:ea typeface="Verdana" pitchFamily="34" charset="0"/>
                  <a:cs typeface="Verdana" pitchFamily="34" charset="0"/>
                </a:rPr>
                <a:t> on </a:t>
              </a:r>
              <a:r>
                <a:rPr lang="nl-NL" sz="900" kern="0" dirty="0" err="1">
                  <a:solidFill>
                    <a:sysClr val="windowText" lastClr="000000"/>
                  </a:solidFill>
                  <a:ea typeface="Verdana" pitchFamily="34" charset="0"/>
                  <a:cs typeface="Verdana" pitchFamily="34" charset="0"/>
                </a:rPr>
                <a:t>reporting</a:t>
              </a:r>
              <a:r>
                <a:rPr lang="nl-NL" sz="900" kern="0" dirty="0">
                  <a:solidFill>
                    <a:sysClr val="windowText" lastClr="000000"/>
                  </a:solidFill>
                  <a:ea typeface="Verdana" pitchFamily="34" charset="0"/>
                  <a:cs typeface="Verdana" pitchFamily="34" charset="0"/>
                </a:rPr>
                <a:t> REDD+ performance </a:t>
              </a:r>
              <a:r>
                <a:rPr lang="nl-NL" sz="900" kern="0" dirty="0" err="1">
                  <a:solidFill>
                    <a:sysClr val="windowText" lastClr="000000"/>
                  </a:solidFill>
                  <a:ea typeface="Verdana" pitchFamily="34" charset="0"/>
                  <a:cs typeface="Verdana" pitchFamily="34" charset="0"/>
                </a:rPr>
                <a:t>using</a:t>
              </a:r>
              <a:r>
                <a:rPr lang="nl-NL" sz="900" kern="0" dirty="0">
                  <a:solidFill>
                    <a:sysClr val="windowText" lastClr="000000"/>
                  </a:solidFill>
                  <a:ea typeface="Verdana" pitchFamily="34" charset="0"/>
                  <a:cs typeface="Verdana" pitchFamily="34" charset="0"/>
                </a:rPr>
                <a:t> IPCC </a:t>
              </a:r>
              <a:r>
                <a:rPr lang="nl-NL" sz="900" kern="0" dirty="0" err="1">
                  <a:solidFill>
                    <a:sysClr val="windowText" lastClr="000000"/>
                  </a:solidFill>
                  <a:ea typeface="Verdana" pitchFamily="34" charset="0"/>
                  <a:cs typeface="Verdana" pitchFamily="34" charset="0"/>
                </a:rPr>
                <a:t>Guidelines</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and</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Guidance</a:t>
              </a:r>
              <a:r>
                <a:rPr lang="nl-NL" sz="900" kern="0" dirty="0">
                  <a:solidFill>
                    <a:sysClr val="windowText" lastClr="000000"/>
                  </a:solidFill>
                  <a:ea typeface="Verdana" pitchFamily="34" charset="0"/>
                  <a:cs typeface="Verdana" pitchFamily="34" charset="0"/>
                </a:rPr>
                <a:t>  - </a:t>
              </a:r>
              <a:r>
                <a:rPr lang="nl-NL" sz="900" i="1" kern="0" dirty="0" err="1">
                  <a:solidFill>
                    <a:sysClr val="windowText" lastClr="000000"/>
                  </a:solidFill>
                  <a:ea typeface="Verdana" pitchFamily="34" charset="0"/>
                  <a:cs typeface="Verdana" pitchFamily="34" charset="0"/>
                </a:rPr>
                <a:t>G.Grassi</a:t>
              </a:r>
              <a:r>
                <a:rPr lang="nl-NL" sz="900" i="1" kern="0" dirty="0">
                  <a:solidFill>
                    <a:sysClr val="windowText" lastClr="000000"/>
                  </a:solidFill>
                  <a:ea typeface="Verdana" pitchFamily="34" charset="0"/>
                  <a:cs typeface="Verdana" pitchFamily="34" charset="0"/>
                </a:rPr>
                <a:t>, </a:t>
              </a:r>
              <a:r>
                <a:rPr lang="en-US" sz="900" i="1" kern="0" dirty="0">
                  <a:solidFill>
                    <a:sysClr val="windowText" lastClr="000000"/>
                  </a:solidFill>
                  <a:ea typeface="Verdana" pitchFamily="34" charset="0"/>
                  <a:cs typeface="Verdana" pitchFamily="34" charset="0"/>
                </a:rPr>
                <a:t>E. Romijn, M. </a:t>
              </a:r>
              <a:r>
                <a:rPr lang="en-US" sz="900" i="1" kern="0" dirty="0" err="1">
                  <a:solidFill>
                    <a:sysClr val="windowText" lastClr="000000"/>
                  </a:solidFill>
                  <a:ea typeface="Verdana" pitchFamily="34" charset="0"/>
                  <a:cs typeface="Verdana" pitchFamily="34" charset="0"/>
                </a:rPr>
                <a:t>Herold</a:t>
              </a:r>
              <a:endParaRPr lang="nl-NL" sz="900" kern="0" dirty="0">
                <a:solidFill>
                  <a:sysClr val="windowText" lastClr="000000"/>
                </a:solidFill>
                <a:ea typeface="Verdana" pitchFamily="34" charset="0"/>
                <a:cs typeface="Verdana" pitchFamily="34" charset="0"/>
              </a:endParaRPr>
            </a:p>
            <a:p>
              <a:pPr marL="0" lvl="1">
                <a:defRPr/>
              </a:pPr>
              <a:endParaRPr lang="nl-NL" sz="900" kern="0" dirty="0">
                <a:solidFill>
                  <a:sysClr val="windowText" lastClr="000000"/>
                </a:solidFill>
                <a:ea typeface="Verdana" pitchFamily="34" charset="0"/>
                <a:cs typeface="Verdana" pitchFamily="34" charset="0"/>
              </a:endParaRPr>
            </a:p>
            <a:p>
              <a:pPr>
                <a:defRPr/>
              </a:pPr>
              <a:endParaRPr lang="en-US" sz="900" kern="0" dirty="0">
                <a:solidFill>
                  <a:sysClr val="windowText" lastClr="000000"/>
                </a:solidFill>
                <a:ea typeface="Verdana" pitchFamily="34" charset="0"/>
                <a:cs typeface="Verdana" pitchFamily="34" charset="0"/>
              </a:endParaRPr>
            </a:p>
            <a:p>
              <a:pPr marL="0" lvl="1">
                <a:defRPr/>
              </a:pPr>
              <a:endParaRPr lang="nl-NL" sz="900" kern="0" dirty="0">
                <a:solidFill>
                  <a:sysClr val="windowText" lastClr="000000"/>
                </a:solidFill>
                <a:ea typeface="Verdana" pitchFamily="34" charset="0"/>
                <a:cs typeface="Verdana" pitchFamily="34" charset="0"/>
              </a:endParaRPr>
            </a:p>
            <a:p>
              <a:pPr>
                <a:defRPr/>
              </a:pPr>
              <a:endParaRPr lang="en-US" sz="900" kern="0" dirty="0">
                <a:solidFill>
                  <a:sysClr val="windowText" lastClr="000000"/>
                </a:solidFill>
                <a:ea typeface="Verdana" pitchFamily="34" charset="0"/>
                <a:cs typeface="Verdana" pitchFamily="34" charset="0"/>
              </a:endParaRPr>
            </a:p>
            <a:p>
              <a:pPr marL="0" lvl="1">
                <a:defRPr/>
              </a:pPr>
              <a:endParaRPr lang="nl-NL" sz="900" i="1" kern="0" dirty="0">
                <a:solidFill>
                  <a:sysClr val="windowText" lastClr="000000"/>
                </a:solidFill>
                <a:ea typeface="Verdana" pitchFamily="34" charset="0"/>
                <a:cs typeface="Verdana" pitchFamily="34" charset="0"/>
              </a:endParaRPr>
            </a:p>
            <a:p>
              <a:pPr>
                <a:defRPr/>
              </a:pPr>
              <a:endParaRPr lang="en-US" sz="900" kern="0" dirty="0">
                <a:solidFill>
                  <a:sysClr val="windowText" lastClr="000000"/>
                </a:solidFill>
                <a:ea typeface="Verdana" pitchFamily="34" charset="0"/>
                <a:cs typeface="Verdana" pitchFamily="34" charset="0"/>
              </a:endParaRPr>
            </a:p>
          </p:txBody>
        </p:sp>
        <p:sp>
          <p:nvSpPr>
            <p:cNvPr id="57" name="Stroomdiagram: Ponsband 56"/>
            <p:cNvSpPr/>
            <p:nvPr/>
          </p:nvSpPr>
          <p:spPr>
            <a:xfrm>
              <a:off x="1268760" y="5445697"/>
              <a:ext cx="576064" cy="288032"/>
            </a:xfrm>
            <a:prstGeom prst="flowChartPunchedTape">
              <a:avLst/>
            </a:prstGeom>
            <a:solidFill>
              <a:srgbClr val="FFFF00"/>
            </a:solidFill>
            <a:ln w="25400" cap="flat" cmpd="sng" algn="ctr">
              <a:solidFill>
                <a:srgbClr val="FFC000"/>
              </a:solidFill>
              <a:prstDash val="solid"/>
            </a:ln>
            <a:effectLst/>
          </p:spPr>
          <p:txBody>
            <a:bodyPr rtlCol="0" anchor="ctr"/>
            <a:lstStyle/>
            <a:p>
              <a:pPr algn="ctr">
                <a:defRPr/>
              </a:pPr>
              <a:endParaRPr lang="en-US" kern="0">
                <a:solidFill>
                  <a:sysClr val="window" lastClr="FFFFFF"/>
                </a:solidFill>
                <a:latin typeface="Calibri"/>
              </a:endParaRPr>
            </a:p>
          </p:txBody>
        </p:sp>
      </p:grpSp>
      <p:sp>
        <p:nvSpPr>
          <p:cNvPr id="59" name="PIJL-OMLAAG 58"/>
          <p:cNvSpPr/>
          <p:nvPr/>
        </p:nvSpPr>
        <p:spPr>
          <a:xfrm>
            <a:off x="1762406" y="4400200"/>
            <a:ext cx="360040" cy="792089"/>
          </a:xfrm>
          <a:prstGeom prst="downArrow">
            <a:avLst/>
          </a:prstGeom>
          <a:gradFill>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25400" cap="flat" cmpd="sng" algn="ctr">
            <a:solidFill>
              <a:sysClr val="window" lastClr="FFFFFF">
                <a:lumMod val="50000"/>
              </a:sysClr>
            </a:solidFill>
            <a:prstDash val="solid"/>
          </a:ln>
          <a:effectLst/>
        </p:spPr>
        <p:txBody>
          <a:bodyPr rtlCol="0" anchor="ctr"/>
          <a:lstStyle/>
          <a:p>
            <a:pPr algn="ctr">
              <a:defRPr/>
            </a:pPr>
            <a:endParaRPr lang="en-GB" kern="0" dirty="0">
              <a:solidFill>
                <a:sysClr val="window" lastClr="FFFFFF"/>
              </a:solidFill>
              <a:latin typeface="Calibri"/>
            </a:endParaRPr>
          </a:p>
        </p:txBody>
      </p:sp>
    </p:spTree>
    <p:extLst>
      <p:ext uri="{BB962C8B-B14F-4D97-AF65-F5344CB8AC3E}">
        <p14:creationId xmlns:p14="http://schemas.microsoft.com/office/powerpoint/2010/main" val="84050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1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3.xml><?xml version="1.0" encoding="utf-8"?>
<a:theme xmlns:a="http://schemas.openxmlformats.org/drawingml/2006/main" name="2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16308</TotalTime>
  <Words>1847</Words>
  <Application>Microsoft Office PowerPoint</Application>
  <PresentationFormat>On-screen Show (4:3)</PresentationFormat>
  <Paragraphs>256</Paragraphs>
  <Slides>25</Slides>
  <Notes>16</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Sendnya</vt:lpstr>
      <vt:lpstr>Times New Roman</vt:lpstr>
      <vt:lpstr>Verdana</vt:lpstr>
      <vt:lpstr>Wingdings</vt:lpstr>
      <vt:lpstr>Wageningen UR</vt:lpstr>
      <vt:lpstr>1_Wageningen UR</vt:lpstr>
      <vt:lpstr>2_Wageningen UR</vt:lpstr>
      <vt:lpstr>PowerPoint Presentation</vt:lpstr>
      <vt:lpstr>PowerPoint Presentation</vt:lpstr>
      <vt:lpstr>GOFC-GOLD Sourcebook and GFOI MGD</vt:lpstr>
      <vt:lpstr>REDD+ activities of GOFC-GOLD LC PO</vt:lpstr>
      <vt:lpstr>GOFC-GOLD Sourcebook: last update</vt:lpstr>
      <vt:lpstr>PowerPoint Presentation</vt:lpstr>
      <vt:lpstr>GOFC-GOLD Training Material: Coordination Team and Developers</vt:lpstr>
      <vt:lpstr>GOFC-GOLD training Material: Objectives and approach</vt:lpstr>
      <vt:lpstr>Training material for REDD+ Monitoring and Reporting: Overview of Modules</vt:lpstr>
      <vt:lpstr>Set up of Modules &amp; Target users</vt:lpstr>
      <vt:lpstr>Module 1.1 UNFCCC context and requirements and introduction to IPCC guidelines</vt:lpstr>
      <vt:lpstr>Background material</vt:lpstr>
      <vt:lpstr>Outline of lecture</vt:lpstr>
      <vt:lpstr>Greenhouse gas emissions by economic sectors in 2010</vt:lpstr>
      <vt:lpstr>Greenhouse gas emissions by economic sectors in 2010</vt:lpstr>
      <vt:lpstr>In summary </vt:lpstr>
      <vt:lpstr>Country examples and exercises</vt:lpstr>
      <vt:lpstr>Recommended modules as follow up</vt:lpstr>
      <vt:lpstr>Coordination team, Developers &amp; Reviewers</vt:lpstr>
      <vt:lpstr>PowerPoint Presentation</vt:lpstr>
      <vt:lpstr>Training Materials: a Few Stats and Access</vt:lpstr>
      <vt:lpstr>PowerPoint Presentation</vt:lpstr>
      <vt:lpstr>PowerPoint Presentation</vt:lpstr>
      <vt:lpstr>R&amp;D framework and impact pathways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Brice M</cp:lastModifiedBy>
  <cp:revision>879</cp:revision>
  <dcterms:created xsi:type="dcterms:W3CDTF">2011-09-29T08:30:03Z</dcterms:created>
  <dcterms:modified xsi:type="dcterms:W3CDTF">2015-03-05T00:57:24Z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