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615" r:id="rId3"/>
    <p:sldId id="608" r:id="rId4"/>
    <p:sldId id="596" r:id="rId5"/>
    <p:sldId id="610" r:id="rId6"/>
    <p:sldId id="617" r:id="rId7"/>
    <p:sldId id="616" r:id="rId8"/>
    <p:sldId id="618" r:id="rId9"/>
    <p:sldId id="630" r:id="rId10"/>
    <p:sldId id="631" r:id="rId11"/>
    <p:sldId id="632" r:id="rId12"/>
    <p:sldId id="633" r:id="rId13"/>
    <p:sldId id="624" r:id="rId14"/>
    <p:sldId id="634" r:id="rId15"/>
    <p:sldId id="635" r:id="rId16"/>
    <p:sldId id="625" r:id="rId17"/>
  </p:sldIdLst>
  <p:sldSz cx="9144000" cy="6858000" type="screen4x3"/>
  <p:notesSz cx="6858000" cy="9144000"/>
  <p:defaultTextStyle>
    <a:defPPr>
      <a:defRPr lang="en-US"/>
    </a:defPPr>
    <a:lvl1pPr marL="0" algn="l" defTabSz="9139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996" algn="l" defTabSz="9139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990" algn="l" defTabSz="9139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984" algn="l" defTabSz="9139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979" algn="l" defTabSz="9139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973" algn="l" defTabSz="9139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968" algn="l" defTabSz="9139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964" algn="l" defTabSz="9139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5958" algn="l" defTabSz="9139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m Penman" initials="JM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9" autoAdjust="0"/>
    <p:restoredTop sz="94671" autoAdjust="0"/>
  </p:normalViewPr>
  <p:slideViewPr>
    <p:cSldViewPr>
      <p:cViewPr>
        <p:scale>
          <a:sx n="77" d="100"/>
          <a:sy n="77" d="100"/>
        </p:scale>
        <p:origin x="-1602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4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F0179B-91F9-4036-9E83-E4BE89EB28B5}" type="datetimeFigureOut">
              <a:rPr lang="en-GB" smtClean="0"/>
              <a:pPr/>
              <a:t>05/03/2015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32A73-0970-4F01-9C5C-71C88845EF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037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9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996" algn="l" defTabSz="9139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990" algn="l" defTabSz="9139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984" algn="l" defTabSz="9139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979" algn="l" defTabSz="9139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973" algn="l" defTabSz="9139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968" algn="l" defTabSz="9139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964" algn="l" defTabSz="9139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958" algn="l" defTabSz="9139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32A73-0970-4F01-9C5C-71C88845EFB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4754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32A73-0970-4F01-9C5C-71C88845EFB7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4754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32A73-0970-4F01-9C5C-71C88845EFB7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475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32A73-0970-4F01-9C5C-71C88845EFB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475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32A73-0970-4F01-9C5C-71C88845EFB7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475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32A73-0970-4F01-9C5C-71C88845EFB7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475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32A73-0970-4F01-9C5C-71C88845EFB7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475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32A73-0970-4F01-9C5C-71C88845EFB7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475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32A73-0970-4F01-9C5C-71C88845EFB7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475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3F639-6665-4493-AB79-8D4FC41B563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7348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32A73-0970-4F01-9C5C-71C88845EFB7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475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C02C-8EB6-492E-B8AA-84920BC4F388}" type="datetimeFigureOut">
              <a:rPr lang="en-GB" smtClean="0"/>
              <a:pPr/>
              <a:t>05/03/2015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C826-28B6-4058-8B1C-87CAA6DECC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08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C02C-8EB6-492E-B8AA-84920BC4F388}" type="datetimeFigureOut">
              <a:rPr lang="en-GB" smtClean="0"/>
              <a:pPr/>
              <a:t>05/03/2015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C826-28B6-4058-8B1C-87CAA6DECC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3336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C02C-8EB6-492E-B8AA-84920BC4F388}" type="datetimeFigureOut">
              <a:rPr lang="en-GB" smtClean="0"/>
              <a:pPr/>
              <a:t>05/03/2015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C826-28B6-4058-8B1C-87CAA6DECC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097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7" descr="Picture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38550"/>
            <a:ext cx="9144000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4213" y="1412876"/>
            <a:ext cx="7772400" cy="10795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4213" y="2708279"/>
            <a:ext cx="7775575" cy="79216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pic>
        <p:nvPicPr>
          <p:cNvPr id="40965" name="Picture 6" descr="Picture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50" y="179388"/>
            <a:ext cx="29860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6" name="Picture 7" descr="Picture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550" y="0"/>
            <a:ext cx="33464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0989330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1F2812-1468-4BF4-AF1C-FB05E54F0BF8}" type="datetime1">
              <a:rPr lang="nb-NO" altLang="en-US">
                <a:solidFill>
                  <a:srgbClr val="000000"/>
                </a:solidFill>
              </a:rPr>
              <a:pPr/>
              <a:t>05.03.2015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B00E2D-E679-4843-874D-CA655C8F1CBE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395140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996" indent="0">
              <a:buNone/>
              <a:defRPr sz="1800"/>
            </a:lvl2pPr>
            <a:lvl3pPr marL="913990" indent="0">
              <a:buNone/>
              <a:defRPr sz="1600"/>
            </a:lvl3pPr>
            <a:lvl4pPr marL="1370984" indent="0">
              <a:buNone/>
              <a:defRPr sz="1400"/>
            </a:lvl4pPr>
            <a:lvl5pPr marL="1827979" indent="0">
              <a:buNone/>
              <a:defRPr sz="1400"/>
            </a:lvl5pPr>
            <a:lvl6pPr marL="2284973" indent="0">
              <a:buNone/>
              <a:defRPr sz="1400"/>
            </a:lvl6pPr>
            <a:lvl7pPr marL="2741968" indent="0">
              <a:buNone/>
              <a:defRPr sz="1400"/>
            </a:lvl7pPr>
            <a:lvl8pPr marL="3198964" indent="0">
              <a:buNone/>
              <a:defRPr sz="1400"/>
            </a:lvl8pPr>
            <a:lvl9pPr marL="365595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ACB8FC-ACB3-4CCF-944A-00DCB785B882}" type="datetime1">
              <a:rPr lang="nb-NO" altLang="en-US">
                <a:solidFill>
                  <a:srgbClr val="000000"/>
                </a:solidFill>
              </a:rPr>
              <a:pPr/>
              <a:t>05.03.2015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198C5-555B-4AD0-9FEA-5F8E388028EB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92053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C35001-C33C-46F9-8996-5F53ADEB66C2}" type="datetime1">
              <a:rPr lang="nb-NO" altLang="en-US">
                <a:solidFill>
                  <a:srgbClr val="000000"/>
                </a:solidFill>
              </a:rPr>
              <a:pPr/>
              <a:t>05.03.2015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51D5B-AE48-4F5C-8F5B-8931676C6229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544057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96" indent="0">
              <a:buNone/>
              <a:defRPr sz="2000" b="1"/>
            </a:lvl2pPr>
            <a:lvl3pPr marL="913990" indent="0">
              <a:buNone/>
              <a:defRPr sz="1800" b="1"/>
            </a:lvl3pPr>
            <a:lvl4pPr marL="1370984" indent="0">
              <a:buNone/>
              <a:defRPr sz="1600" b="1"/>
            </a:lvl4pPr>
            <a:lvl5pPr marL="1827979" indent="0">
              <a:buNone/>
              <a:defRPr sz="1600" b="1"/>
            </a:lvl5pPr>
            <a:lvl6pPr marL="2284973" indent="0">
              <a:buNone/>
              <a:defRPr sz="1600" b="1"/>
            </a:lvl6pPr>
            <a:lvl7pPr marL="2741968" indent="0">
              <a:buNone/>
              <a:defRPr sz="1600" b="1"/>
            </a:lvl7pPr>
            <a:lvl8pPr marL="3198964" indent="0">
              <a:buNone/>
              <a:defRPr sz="1600" b="1"/>
            </a:lvl8pPr>
            <a:lvl9pPr marL="365595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96" indent="0">
              <a:buNone/>
              <a:defRPr sz="2000" b="1"/>
            </a:lvl2pPr>
            <a:lvl3pPr marL="913990" indent="0">
              <a:buNone/>
              <a:defRPr sz="1800" b="1"/>
            </a:lvl3pPr>
            <a:lvl4pPr marL="1370984" indent="0">
              <a:buNone/>
              <a:defRPr sz="1600" b="1"/>
            </a:lvl4pPr>
            <a:lvl5pPr marL="1827979" indent="0">
              <a:buNone/>
              <a:defRPr sz="1600" b="1"/>
            </a:lvl5pPr>
            <a:lvl6pPr marL="2284973" indent="0">
              <a:buNone/>
              <a:defRPr sz="1600" b="1"/>
            </a:lvl6pPr>
            <a:lvl7pPr marL="2741968" indent="0">
              <a:buNone/>
              <a:defRPr sz="1600" b="1"/>
            </a:lvl7pPr>
            <a:lvl8pPr marL="3198964" indent="0">
              <a:buNone/>
              <a:defRPr sz="1600" b="1"/>
            </a:lvl8pPr>
            <a:lvl9pPr marL="365595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96C61F-AC20-4024-97E2-0430D7DD60AC}" type="datetime1">
              <a:rPr lang="nb-NO" altLang="en-US">
                <a:solidFill>
                  <a:srgbClr val="000000"/>
                </a:solidFill>
              </a:rPr>
              <a:pPr/>
              <a:t>05.03.2015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C431C-D1ED-4AD0-AD59-DADF81A514CB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55292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F2F3CB-AEF3-462A-A566-469ABB176658}" type="datetime1">
              <a:rPr lang="nb-NO" altLang="en-US">
                <a:solidFill>
                  <a:srgbClr val="000000"/>
                </a:solidFill>
              </a:rPr>
              <a:pPr/>
              <a:t>05.03.2015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D274D6-92A8-440A-8007-B2EDA1D79718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862255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A70B2-83D6-4604-8F0C-873AB7645C4B}" type="datetime1">
              <a:rPr lang="nb-NO" altLang="en-US">
                <a:solidFill>
                  <a:srgbClr val="000000"/>
                </a:solidFill>
              </a:rPr>
              <a:pPr/>
              <a:t>05.03.2015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39DB9-AB8B-47CC-94AE-DCE37619685B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15569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96" indent="0">
              <a:buNone/>
              <a:defRPr sz="1200"/>
            </a:lvl2pPr>
            <a:lvl3pPr marL="913990" indent="0">
              <a:buNone/>
              <a:defRPr sz="1000"/>
            </a:lvl3pPr>
            <a:lvl4pPr marL="1370984" indent="0">
              <a:buNone/>
              <a:defRPr sz="900"/>
            </a:lvl4pPr>
            <a:lvl5pPr marL="1827979" indent="0">
              <a:buNone/>
              <a:defRPr sz="900"/>
            </a:lvl5pPr>
            <a:lvl6pPr marL="2284973" indent="0">
              <a:buNone/>
              <a:defRPr sz="900"/>
            </a:lvl6pPr>
            <a:lvl7pPr marL="2741968" indent="0">
              <a:buNone/>
              <a:defRPr sz="900"/>
            </a:lvl7pPr>
            <a:lvl8pPr marL="3198964" indent="0">
              <a:buNone/>
              <a:defRPr sz="900"/>
            </a:lvl8pPr>
            <a:lvl9pPr marL="365595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57BBE7-8F2A-40C0-9B2F-4F66AC33C872}" type="datetime1">
              <a:rPr lang="nb-NO" altLang="en-US">
                <a:solidFill>
                  <a:srgbClr val="000000"/>
                </a:solidFill>
              </a:rPr>
              <a:pPr/>
              <a:t>05.03.2015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72C34-F404-4BAB-A319-61026A0013A0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44086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C02C-8EB6-492E-B8AA-84920BC4F388}" type="datetimeFigureOut">
              <a:rPr lang="en-GB" smtClean="0"/>
              <a:pPr/>
              <a:t>05/03/2015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C826-28B6-4058-8B1C-87CAA6DECC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73862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96" indent="0">
              <a:buNone/>
              <a:defRPr sz="2800"/>
            </a:lvl2pPr>
            <a:lvl3pPr marL="913990" indent="0">
              <a:buNone/>
              <a:defRPr sz="2400"/>
            </a:lvl3pPr>
            <a:lvl4pPr marL="1370984" indent="0">
              <a:buNone/>
              <a:defRPr sz="2000"/>
            </a:lvl4pPr>
            <a:lvl5pPr marL="1827979" indent="0">
              <a:buNone/>
              <a:defRPr sz="2000"/>
            </a:lvl5pPr>
            <a:lvl6pPr marL="2284973" indent="0">
              <a:buNone/>
              <a:defRPr sz="2000"/>
            </a:lvl6pPr>
            <a:lvl7pPr marL="2741968" indent="0">
              <a:buNone/>
              <a:defRPr sz="2000"/>
            </a:lvl7pPr>
            <a:lvl8pPr marL="3198964" indent="0">
              <a:buNone/>
              <a:defRPr sz="2000"/>
            </a:lvl8pPr>
            <a:lvl9pPr marL="3655958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96" indent="0">
              <a:buNone/>
              <a:defRPr sz="1200"/>
            </a:lvl2pPr>
            <a:lvl3pPr marL="913990" indent="0">
              <a:buNone/>
              <a:defRPr sz="1000"/>
            </a:lvl3pPr>
            <a:lvl4pPr marL="1370984" indent="0">
              <a:buNone/>
              <a:defRPr sz="900"/>
            </a:lvl4pPr>
            <a:lvl5pPr marL="1827979" indent="0">
              <a:buNone/>
              <a:defRPr sz="900"/>
            </a:lvl5pPr>
            <a:lvl6pPr marL="2284973" indent="0">
              <a:buNone/>
              <a:defRPr sz="900"/>
            </a:lvl6pPr>
            <a:lvl7pPr marL="2741968" indent="0">
              <a:buNone/>
              <a:defRPr sz="900"/>
            </a:lvl7pPr>
            <a:lvl8pPr marL="3198964" indent="0">
              <a:buNone/>
              <a:defRPr sz="900"/>
            </a:lvl8pPr>
            <a:lvl9pPr marL="365595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859520-4B77-4AE7-B989-C3E8663DC9CD}" type="datetime1">
              <a:rPr lang="nb-NO" altLang="en-US">
                <a:solidFill>
                  <a:srgbClr val="000000"/>
                </a:solidFill>
              </a:rPr>
              <a:pPr/>
              <a:t>05.03.2015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C4110E-938A-4C73-AFCE-248FF7ED2D66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438967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7598DA-3A48-474A-9D70-2641D72A0E57}" type="datetime1">
              <a:rPr lang="nb-NO" altLang="en-US">
                <a:solidFill>
                  <a:srgbClr val="000000"/>
                </a:solidFill>
              </a:rPr>
              <a:pPr/>
              <a:t>05.03.2015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073F7-C282-4E7E-AF24-B56B9232CA1D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706945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56904B-7115-4A90-BBA8-E7692D4C8F1C}" type="datetime1">
              <a:rPr lang="nb-NO" altLang="en-US">
                <a:solidFill>
                  <a:srgbClr val="000000"/>
                </a:solidFill>
              </a:rPr>
              <a:pPr/>
              <a:t>05.03.2015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3341D-A3EA-4355-B6E3-D1537D0667E3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37317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9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9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9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9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9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9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9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C02C-8EB6-492E-B8AA-84920BC4F388}" type="datetimeFigureOut">
              <a:rPr lang="en-GB" smtClean="0"/>
              <a:pPr/>
              <a:t>05/03/2015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C826-28B6-4058-8B1C-87CAA6DECC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97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C02C-8EB6-492E-B8AA-84920BC4F388}" type="datetimeFigureOut">
              <a:rPr lang="en-GB" smtClean="0"/>
              <a:pPr/>
              <a:t>05/03/2015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C826-28B6-4058-8B1C-87CAA6DECC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714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96" indent="0">
              <a:buNone/>
              <a:defRPr sz="2000" b="1"/>
            </a:lvl2pPr>
            <a:lvl3pPr marL="913990" indent="0">
              <a:buNone/>
              <a:defRPr sz="1800" b="1"/>
            </a:lvl3pPr>
            <a:lvl4pPr marL="1370984" indent="0">
              <a:buNone/>
              <a:defRPr sz="1600" b="1"/>
            </a:lvl4pPr>
            <a:lvl5pPr marL="1827979" indent="0">
              <a:buNone/>
              <a:defRPr sz="1600" b="1"/>
            </a:lvl5pPr>
            <a:lvl6pPr marL="2284973" indent="0">
              <a:buNone/>
              <a:defRPr sz="1600" b="1"/>
            </a:lvl6pPr>
            <a:lvl7pPr marL="2741968" indent="0">
              <a:buNone/>
              <a:defRPr sz="1600" b="1"/>
            </a:lvl7pPr>
            <a:lvl8pPr marL="3198964" indent="0">
              <a:buNone/>
              <a:defRPr sz="1600" b="1"/>
            </a:lvl8pPr>
            <a:lvl9pPr marL="365595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96" indent="0">
              <a:buNone/>
              <a:defRPr sz="2000" b="1"/>
            </a:lvl2pPr>
            <a:lvl3pPr marL="913990" indent="0">
              <a:buNone/>
              <a:defRPr sz="1800" b="1"/>
            </a:lvl3pPr>
            <a:lvl4pPr marL="1370984" indent="0">
              <a:buNone/>
              <a:defRPr sz="1600" b="1"/>
            </a:lvl4pPr>
            <a:lvl5pPr marL="1827979" indent="0">
              <a:buNone/>
              <a:defRPr sz="1600" b="1"/>
            </a:lvl5pPr>
            <a:lvl6pPr marL="2284973" indent="0">
              <a:buNone/>
              <a:defRPr sz="1600" b="1"/>
            </a:lvl6pPr>
            <a:lvl7pPr marL="2741968" indent="0">
              <a:buNone/>
              <a:defRPr sz="1600" b="1"/>
            </a:lvl7pPr>
            <a:lvl8pPr marL="3198964" indent="0">
              <a:buNone/>
              <a:defRPr sz="1600" b="1"/>
            </a:lvl8pPr>
            <a:lvl9pPr marL="365595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C02C-8EB6-492E-B8AA-84920BC4F388}" type="datetimeFigureOut">
              <a:rPr lang="en-GB" smtClean="0"/>
              <a:pPr/>
              <a:t>05/03/2015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C826-28B6-4058-8B1C-87CAA6DECC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957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C02C-8EB6-492E-B8AA-84920BC4F388}" type="datetimeFigureOut">
              <a:rPr lang="en-GB" smtClean="0"/>
              <a:pPr/>
              <a:t>05/03/2015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C826-28B6-4058-8B1C-87CAA6DECC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34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C02C-8EB6-492E-B8AA-84920BC4F388}" type="datetimeFigureOut">
              <a:rPr lang="en-GB" smtClean="0"/>
              <a:pPr/>
              <a:t>05/03/2015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C826-28B6-4058-8B1C-87CAA6DECC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266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96" indent="0">
              <a:buNone/>
              <a:defRPr sz="1200"/>
            </a:lvl2pPr>
            <a:lvl3pPr marL="913990" indent="0">
              <a:buNone/>
              <a:defRPr sz="1000"/>
            </a:lvl3pPr>
            <a:lvl4pPr marL="1370984" indent="0">
              <a:buNone/>
              <a:defRPr sz="900"/>
            </a:lvl4pPr>
            <a:lvl5pPr marL="1827979" indent="0">
              <a:buNone/>
              <a:defRPr sz="900"/>
            </a:lvl5pPr>
            <a:lvl6pPr marL="2284973" indent="0">
              <a:buNone/>
              <a:defRPr sz="900"/>
            </a:lvl6pPr>
            <a:lvl7pPr marL="2741968" indent="0">
              <a:buNone/>
              <a:defRPr sz="900"/>
            </a:lvl7pPr>
            <a:lvl8pPr marL="3198964" indent="0">
              <a:buNone/>
              <a:defRPr sz="900"/>
            </a:lvl8pPr>
            <a:lvl9pPr marL="365595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C02C-8EB6-492E-B8AA-84920BC4F388}" type="datetimeFigureOut">
              <a:rPr lang="en-GB" smtClean="0"/>
              <a:pPr/>
              <a:t>05/03/2015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C826-28B6-4058-8B1C-87CAA6DECC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196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96" indent="0">
              <a:buNone/>
              <a:defRPr sz="2800"/>
            </a:lvl2pPr>
            <a:lvl3pPr marL="913990" indent="0">
              <a:buNone/>
              <a:defRPr sz="2400"/>
            </a:lvl3pPr>
            <a:lvl4pPr marL="1370984" indent="0">
              <a:buNone/>
              <a:defRPr sz="2000"/>
            </a:lvl4pPr>
            <a:lvl5pPr marL="1827979" indent="0">
              <a:buNone/>
              <a:defRPr sz="2000"/>
            </a:lvl5pPr>
            <a:lvl6pPr marL="2284973" indent="0">
              <a:buNone/>
              <a:defRPr sz="2000"/>
            </a:lvl6pPr>
            <a:lvl7pPr marL="2741968" indent="0">
              <a:buNone/>
              <a:defRPr sz="2000"/>
            </a:lvl7pPr>
            <a:lvl8pPr marL="3198964" indent="0">
              <a:buNone/>
              <a:defRPr sz="2000"/>
            </a:lvl8pPr>
            <a:lvl9pPr marL="3655958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96" indent="0">
              <a:buNone/>
              <a:defRPr sz="1200"/>
            </a:lvl2pPr>
            <a:lvl3pPr marL="913990" indent="0">
              <a:buNone/>
              <a:defRPr sz="1000"/>
            </a:lvl3pPr>
            <a:lvl4pPr marL="1370984" indent="0">
              <a:buNone/>
              <a:defRPr sz="900"/>
            </a:lvl4pPr>
            <a:lvl5pPr marL="1827979" indent="0">
              <a:buNone/>
              <a:defRPr sz="900"/>
            </a:lvl5pPr>
            <a:lvl6pPr marL="2284973" indent="0">
              <a:buNone/>
              <a:defRPr sz="900"/>
            </a:lvl6pPr>
            <a:lvl7pPr marL="2741968" indent="0">
              <a:buNone/>
              <a:defRPr sz="900"/>
            </a:lvl7pPr>
            <a:lvl8pPr marL="3198964" indent="0">
              <a:buNone/>
              <a:defRPr sz="900"/>
            </a:lvl8pPr>
            <a:lvl9pPr marL="365595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C02C-8EB6-492E-B8AA-84920BC4F388}" type="datetimeFigureOut">
              <a:rPr lang="en-GB" smtClean="0"/>
              <a:pPr/>
              <a:t>05/03/2015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C826-28B6-4058-8B1C-87CAA6DECC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780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99" tIns="45700" rIns="91399" bIns="457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399" tIns="45700" rIns="91399" bIns="4570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399" tIns="45700" rIns="91399" bIns="4570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8C02C-8EB6-492E-B8AA-84920BC4F388}" type="datetimeFigureOut">
              <a:rPr lang="en-GB" smtClean="0"/>
              <a:pPr/>
              <a:t>05/03/2015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399" tIns="45700" rIns="91399" bIns="457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399" tIns="45700" rIns="91399" bIns="4570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4C826-28B6-4058-8B1C-87CAA6DECC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374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399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46" indent="-342746" algn="l" defTabSz="91399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18" indent="-285622" algn="l" defTabSz="91399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88" indent="-228497" algn="l" defTabSz="91399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81" indent="-228497" algn="l" defTabSz="91399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76" indent="-228497" algn="l" defTabSz="91399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69" indent="-228497" algn="l" defTabSz="9139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66" indent="-228497" algn="l" defTabSz="9139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60" indent="-228497" algn="l" defTabSz="9139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56" indent="-228497" algn="l" defTabSz="9139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9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96" algn="l" defTabSz="9139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90" algn="l" defTabSz="9139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84" algn="l" defTabSz="9139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79" algn="l" defTabSz="9139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73" algn="l" defTabSz="9139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68" algn="l" defTabSz="9139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64" algn="l" defTabSz="9139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58" algn="l" defTabSz="9139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5175"/>
            <a:ext cx="82296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9" tIns="45700" rIns="91399" bIns="457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9" tIns="45700" rIns="91399" bIns="457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9" tIns="45700" rIns="91399" bIns="4570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chemeClr val="tx1"/>
                </a:solidFill>
                <a:cs typeface="+mn-cs"/>
              </a:defRPr>
            </a:lvl1pPr>
          </a:lstStyle>
          <a:p>
            <a:pPr fontAlgn="base">
              <a:spcAft>
                <a:spcPct val="0"/>
              </a:spcAft>
            </a:pPr>
            <a:fld id="{24AA0D8D-4DC5-4C48-BCDE-302F3271D8DF}" type="datetime1">
              <a:rPr lang="nb-NO" altLang="en-US">
                <a:solidFill>
                  <a:srgbClr val="000000"/>
                </a:solidFill>
                <a:latin typeface="Arial" charset="0"/>
                <a:ea typeface="MS PGothic" pitchFamily="34" charset="-128"/>
              </a:rPr>
              <a:pPr fontAlgn="base">
                <a:spcAft>
                  <a:spcPct val="0"/>
                </a:spcAft>
              </a:pPr>
              <a:t>05.03.2015</a:t>
            </a:fld>
            <a:endParaRPr lang="en-GB" altLang="en-US">
              <a:solidFill>
                <a:srgbClr val="000000"/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9" tIns="45700" rIns="91399" bIns="4570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1"/>
                </a:solidFill>
                <a:cs typeface="+mn-cs"/>
              </a:defRPr>
            </a:lvl1pPr>
          </a:lstStyle>
          <a:p>
            <a:pPr algn="ctr" fontAlgn="base">
              <a:spcAft>
                <a:spcPct val="0"/>
              </a:spcAft>
            </a:pPr>
            <a:endParaRPr lang="en-GB" altLang="en-US">
              <a:solidFill>
                <a:srgbClr val="000000"/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9" tIns="45700" rIns="91399" bIns="4570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  <a:cs typeface="+mn-cs"/>
              </a:defRPr>
            </a:lvl1pPr>
          </a:lstStyle>
          <a:p>
            <a:pPr fontAlgn="base">
              <a:spcAft>
                <a:spcPct val="0"/>
              </a:spcAft>
            </a:pPr>
            <a:fld id="{75C2D679-F2BE-4C5D-A58F-6FD8961F6589}" type="slidenum">
              <a:rPr lang="en-GB" altLang="en-US">
                <a:solidFill>
                  <a:srgbClr val="000000"/>
                </a:solidFill>
                <a:latin typeface="Arial" charset="0"/>
                <a:ea typeface="MS PGothic" pitchFamily="34" charset="-128"/>
              </a:rPr>
              <a:pPr fontAlgn="base">
                <a:spcAft>
                  <a:spcPct val="0"/>
                </a:spcAft>
              </a:pPr>
              <a:t>‹#›</a:t>
            </a:fld>
            <a:endParaRPr lang="en-GB" altLang="en-US">
              <a:solidFill>
                <a:srgbClr val="000000"/>
              </a:solidFill>
              <a:latin typeface="Arial" charset="0"/>
              <a:ea typeface="MS PGothic" pitchFamily="34" charset="-128"/>
            </a:endParaRPr>
          </a:p>
        </p:txBody>
      </p:sp>
      <p:pic>
        <p:nvPicPr>
          <p:cNvPr id="39943" name="Picture 6" descr="Picture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50" y="177800"/>
            <a:ext cx="2986088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4" name="Picture 7" descr="Picture11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354"/>
          <a:stretch>
            <a:fillRect/>
          </a:stretch>
        </p:blipFill>
        <p:spPr bwMode="auto">
          <a:xfrm>
            <a:off x="8018467" y="74613"/>
            <a:ext cx="10255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5190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charset="0"/>
        </a:defRPr>
      </a:lvl5pPr>
      <a:lvl6pPr marL="456996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charset="0"/>
        </a:defRPr>
      </a:lvl6pPr>
      <a:lvl7pPr marL="91399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charset="0"/>
        </a:defRPr>
      </a:lvl7pPr>
      <a:lvl8pPr marL="1370984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charset="0"/>
        </a:defRPr>
      </a:lvl8pPr>
      <a:lvl9pPr marL="1827979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charset="0"/>
        </a:defRPr>
      </a:lvl9pPr>
    </p:titleStyle>
    <p:bodyStyle>
      <a:lvl1pPr marL="342746" indent="-342746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618" indent="-285622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2488" indent="-228497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1599481" indent="-228497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056476" indent="-228497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3469" indent="-228497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0466" indent="-228497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7460" indent="-228497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4456" indent="-228497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39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96" algn="l" defTabSz="9139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90" algn="l" defTabSz="9139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84" algn="l" defTabSz="9139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79" algn="l" defTabSz="9139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73" algn="l" defTabSz="9139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68" algn="l" defTabSz="9139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64" algn="l" defTabSz="9139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58" algn="l" defTabSz="9139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1008112"/>
          </a:xfrm>
        </p:spPr>
        <p:txBody>
          <a:bodyPr/>
          <a:lstStyle/>
          <a:p>
            <a:r>
              <a:rPr lang="en-GB" dirty="0" smtClean="0"/>
              <a:t>Progress report on Boston Meeting 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24947"/>
            <a:ext cx="8229600" cy="1872209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Jim Penman (on behalf of participants)</a:t>
            </a:r>
          </a:p>
          <a:p>
            <a:pPr marL="0" indent="0" algn="ctr">
              <a:buNone/>
            </a:pPr>
            <a:r>
              <a:rPr lang="en-GB" dirty="0" smtClean="0"/>
              <a:t>MGD Segment</a:t>
            </a:r>
          </a:p>
          <a:p>
            <a:pPr marL="0" indent="0" algn="ctr">
              <a:buNone/>
            </a:pPr>
            <a:r>
              <a:rPr lang="en-GB" dirty="0" smtClean="0"/>
              <a:t>GFOI Meetings</a:t>
            </a:r>
          </a:p>
          <a:p>
            <a:pPr marL="0" indent="0" algn="ctr">
              <a:buNone/>
            </a:pPr>
            <a:r>
              <a:rPr lang="en-GB" dirty="0" smtClean="0"/>
              <a:t>Sydney, 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4025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Outputs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endParaRPr lang="en-GB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728631"/>
              </p:ext>
            </p:extLst>
          </p:nvPr>
        </p:nvGraphicFramePr>
        <p:xfrm>
          <a:off x="395539" y="908719"/>
          <a:ext cx="8496946" cy="6308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3"/>
                <a:gridCol w="2848485"/>
                <a:gridCol w="3848259"/>
                <a:gridCol w="1296149"/>
              </a:tblGrid>
              <a:tr h="354009">
                <a:tc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Product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Lead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Statistical inference decision tree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First draft  prepared at meeting, revised  and circulated Aug 2014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PO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Review paper with decision tree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First draft expected March 2015 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RMR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Country case studies (will be annexes to (2)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Pending 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See below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Module on statistical inference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Pending 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RMR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Module on use of global datasets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Publication imminent March 2015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JP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Training material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May 2015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PO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5024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Review paper on experiences with global data sets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Pending, to take account of work underway in Gabon (CS), Tanzania (EN), Guyana (PW,DD)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RMR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08003">
                <a:tc gridSpan="4">
                  <a:txBody>
                    <a:bodyPr/>
                    <a:lstStyle/>
                    <a:p>
                      <a:pPr marL="0" marR="0" indent="0" algn="l" defTabSz="9139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Proposed country case studies (product 3)  Gabon (CS); Guyana (PW, DD); DRC, Ecuador (EL,PO); Republic of Congo (EL,  CS); Peru (PO,SVS); USA (RMR); Norway or Sweden (EN, RMR); Mexico (PO, RMR to consider); Colombia (PO)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67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Outputs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endParaRPr lang="en-GB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77411"/>
              </p:ext>
            </p:extLst>
          </p:nvPr>
        </p:nvGraphicFramePr>
        <p:xfrm>
          <a:off x="395539" y="908719"/>
          <a:ext cx="8496946" cy="6308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3"/>
                <a:gridCol w="2848485"/>
                <a:gridCol w="3848259"/>
                <a:gridCol w="1296149"/>
              </a:tblGrid>
              <a:tr h="354009">
                <a:tc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Product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Lead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Statistical inference decision tree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First draft  prepared at meeting, revised  and circulated Aug 2014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PO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Review paper with decision tree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First draft expected March 2015 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RMR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Country case studies (will be annexes to (2)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Pending 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See below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Module on statistical inference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Pending 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RMR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Module on use of global datasets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Publication imminent March 2015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JP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Training material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May 2015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PO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5024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Review paper on experiences with global data sets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Pending, to take account of work underway in Gabon (CS), Tanzania (EN), Guyana (PW,DD)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RMR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08003">
                <a:tc gridSpan="4">
                  <a:txBody>
                    <a:bodyPr/>
                    <a:lstStyle/>
                    <a:p>
                      <a:pPr marL="0" marR="0" indent="0" algn="l" defTabSz="9139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Proposed country case studies (product 3)  Gabon (CS); Guyana (PW, DD); DRC, Ecuador (EL,PO); Republic of Congo (EL,  CS); Peru (PO,SVS); USA (RMR); Norway or Sweden (EN, RMR); Mexico (PO, RMR to consider); Colombia (PO)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85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Decision 1"/>
          <p:cNvSpPr/>
          <p:nvPr/>
        </p:nvSpPr>
        <p:spPr>
          <a:xfrm>
            <a:off x="179512" y="13412"/>
            <a:ext cx="3744416" cy="1844824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Is there existing national capacity to </a:t>
            </a:r>
            <a:r>
              <a:rPr lang="en-GB" sz="1600" dirty="0" smtClean="0">
                <a:solidFill>
                  <a:schemeClr val="tx1"/>
                </a:solidFill>
              </a:rPr>
              <a:t>produce </a:t>
            </a:r>
            <a:r>
              <a:rPr lang="en-GB" sz="1600" dirty="0">
                <a:solidFill>
                  <a:schemeClr val="tx1"/>
                </a:solidFill>
              </a:rPr>
              <a:t>products set out in MGD Table </a:t>
            </a:r>
            <a:r>
              <a:rPr lang="en-GB" sz="1600" dirty="0" smtClean="0">
                <a:solidFill>
                  <a:schemeClr val="tx1"/>
                </a:solidFill>
              </a:rPr>
              <a:t>6? (note a)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" name="Flowchart: Decision 4"/>
          <p:cNvSpPr/>
          <p:nvPr/>
        </p:nvSpPr>
        <p:spPr>
          <a:xfrm>
            <a:off x="4860032" y="0"/>
            <a:ext cx="3744416" cy="1844824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Do you need maximum accuracy at the minimum mapping unit level? (note </a:t>
            </a:r>
            <a:r>
              <a:rPr lang="en-GB" sz="1600" dirty="0">
                <a:solidFill>
                  <a:schemeClr val="tx1"/>
                </a:solidFill>
              </a:rPr>
              <a:t>b</a:t>
            </a:r>
            <a:r>
              <a:rPr lang="en-GB" sz="1600" dirty="0" smtClean="0">
                <a:solidFill>
                  <a:schemeClr val="tx1"/>
                </a:solidFill>
              </a:rPr>
              <a:t>)</a:t>
            </a:r>
            <a:r>
              <a:rPr lang="en-GB" sz="1600" baseline="30000" dirty="0" smtClean="0">
                <a:solidFill>
                  <a:schemeClr val="tx1"/>
                </a:solidFill>
              </a:rPr>
              <a:t> 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2203" y="3789040"/>
            <a:ext cx="3024336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Use national capacity. Consider global maps as cross-check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20072" y="3806001"/>
            <a:ext cx="3024336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Consider use of global data sets as described in this module (see note d) 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59832" y="2276014"/>
            <a:ext cx="3024336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Develop national capacity to produce products set out in MGD Table 6 (note c)</a:t>
            </a:r>
            <a:endParaRPr lang="en-GB" sz="160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2" idx="2"/>
            <a:endCxn id="7" idx="0"/>
          </p:cNvCxnSpPr>
          <p:nvPr/>
        </p:nvCxnSpPr>
        <p:spPr>
          <a:xfrm flipH="1">
            <a:off x="2014371" y="1858236"/>
            <a:ext cx="37349" cy="19308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440001" y="3140968"/>
            <a:ext cx="574370" cy="452437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Y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2" idx="3"/>
            <a:endCxn id="5" idx="1"/>
          </p:cNvCxnSpPr>
          <p:nvPr/>
        </p:nvCxnSpPr>
        <p:spPr>
          <a:xfrm flipV="1">
            <a:off x="3923928" y="922412"/>
            <a:ext cx="936104" cy="134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104795" y="924335"/>
            <a:ext cx="574370" cy="452437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93403" y="3199747"/>
            <a:ext cx="574370" cy="452437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N</a:t>
            </a:r>
          </a:p>
        </p:txBody>
      </p:sp>
      <p:cxnSp>
        <p:nvCxnSpPr>
          <p:cNvPr id="24" name="Elbow Connector 23"/>
          <p:cNvCxnSpPr>
            <a:endCxn id="9" idx="0"/>
          </p:cNvCxnSpPr>
          <p:nvPr/>
        </p:nvCxnSpPr>
        <p:spPr>
          <a:xfrm rot="5400000">
            <a:off x="6259196" y="1453773"/>
            <a:ext cx="2825273" cy="187918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5" idx="2"/>
            <a:endCxn id="10" idx="0"/>
          </p:cNvCxnSpPr>
          <p:nvPr/>
        </p:nvCxnSpPr>
        <p:spPr>
          <a:xfrm rot="5400000">
            <a:off x="5436525" y="980299"/>
            <a:ext cx="431190" cy="21602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077750" y="1594509"/>
            <a:ext cx="574370" cy="452437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Y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3" name="Elbow Connector 32"/>
          <p:cNvCxnSpPr>
            <a:stCxn id="10" idx="2"/>
            <a:endCxn id="7" idx="3"/>
          </p:cNvCxnSpPr>
          <p:nvPr/>
        </p:nvCxnSpPr>
        <p:spPr>
          <a:xfrm rot="5400000">
            <a:off x="3544785" y="3265881"/>
            <a:ext cx="1008970" cy="104546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rot="10800000" flipV="1">
            <a:off x="502202" y="4814113"/>
            <a:ext cx="8246261" cy="2043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dirty="0" smtClean="0">
                <a:solidFill>
                  <a:schemeClr val="tx1"/>
                </a:solidFill>
              </a:rPr>
              <a:t>Notes: 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a)  All cases assume joint use of mapped and reference data.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b) E.g. for interacting with stakeholders, identifying </a:t>
            </a:r>
            <a:r>
              <a:rPr lang="en-GB" sz="1600" dirty="0">
                <a:solidFill>
                  <a:schemeClr val="tx1"/>
                </a:solidFill>
              </a:rPr>
              <a:t>drivers or </a:t>
            </a:r>
            <a:r>
              <a:rPr lang="en-GB" sz="1600" dirty="0" smtClean="0">
                <a:solidFill>
                  <a:schemeClr val="tx1"/>
                </a:solidFill>
              </a:rPr>
              <a:t>associating remotely sensed and ground-based data.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c) Use of global datasets could be an interim step while national capacity is developed.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d) Factors identified in the text include preferences for national ownership, cost relativities of national mapping or global datasets plus increased reference sample size, and ability to respond to technological developments. 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Outputs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endParaRPr lang="en-GB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303951"/>
              </p:ext>
            </p:extLst>
          </p:nvPr>
        </p:nvGraphicFramePr>
        <p:xfrm>
          <a:off x="395539" y="908719"/>
          <a:ext cx="8496946" cy="6308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3"/>
                <a:gridCol w="2848485"/>
                <a:gridCol w="3848259"/>
                <a:gridCol w="1296149"/>
              </a:tblGrid>
              <a:tr h="354009">
                <a:tc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Product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Lead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Statistical inference decision tree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First draft  prepared at meeting, revised  and circulated Aug 2014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PO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Review paper with decision tree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First draft expected March 2015 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RMR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Country case studies (will be annexes to (2)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Pending 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See below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Module on statistical inference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Pending 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RMR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Module on use of global datasets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Publication imminent March 2015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JP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Training material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May 2015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PO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85024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Review paper on experiences with global data sets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Pending, to take account of work underway in Gabon (CS), Tanzania (EN), Guyana (PW,DD)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RMR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08003">
                <a:tc gridSpan="4">
                  <a:txBody>
                    <a:bodyPr/>
                    <a:lstStyle/>
                    <a:p>
                      <a:pPr marL="0" marR="0" indent="0" algn="l" defTabSz="9139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Proposed country case studies (product 3)  Gabon (CS); Guyana (PW, DD); DRC, Ecuador (EL,PO); Republic of Congo (EL,  CS); Peru (PO,SVS); USA (RMR); Norway or Sweden (EN, RMR); Mexico (PO, RMR to consider); Colombia (PO)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10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Outputs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endParaRPr lang="en-GB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219894"/>
              </p:ext>
            </p:extLst>
          </p:nvPr>
        </p:nvGraphicFramePr>
        <p:xfrm>
          <a:off x="395539" y="908719"/>
          <a:ext cx="8496946" cy="6308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3"/>
                <a:gridCol w="2848485"/>
                <a:gridCol w="3848259"/>
                <a:gridCol w="1296149"/>
              </a:tblGrid>
              <a:tr h="354009">
                <a:tc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Product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Lead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Statistical inference decision tree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First draft  prepared at meeting, revised  and circulated Aug 2014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PO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Review paper with decision tree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First draft expected March 2015 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RMR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Country case studies (will be annexes to (2)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Pending 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See below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Module on statistical inference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Pending 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RMR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Module on use of global datasets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Publication imminent March 2015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JP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Training material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May 2015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PO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5024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Review paper on experiences with global data sets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Pending, to take account of work underway in Gabon (CS), Tanzania (EN), Guyana (PW,DD)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RMR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08003">
                <a:tc gridSpan="4">
                  <a:txBody>
                    <a:bodyPr/>
                    <a:lstStyle/>
                    <a:p>
                      <a:pPr marL="0" marR="0" indent="0" algn="l" defTabSz="9139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Proposed country case studies (product 3)  Gabon (CS); Guyana (PW, DD); DRC, Ecuador (EL,PO); Republic of Congo (EL,  CS); Peru (PO,SVS); USA (RMR); Norway or Sweden (EN, RMR); Mexico (PO, RMR to consider); Colombia (PO)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98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Summary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073427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4400" dirty="0" smtClean="0"/>
              <a:t>Effective core group established for advancing work on statistical issues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4400" dirty="0" smtClean="0"/>
              <a:t>Outputs peer reviewed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4400" dirty="0" smtClean="0"/>
              <a:t>Consolidated advice in prospect on statistical inference applied to area estimation, applicable to all circumstances likely to be encountered in practice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4400" dirty="0" smtClean="0"/>
              <a:t>Module on global data sets about to be published; work-stream established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4400" dirty="0" smtClean="0"/>
              <a:t>Areas identified for incorporation in MGD version 2; completion on outputs anticipated by June 2015.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 </a:t>
            </a: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4082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 Meeting 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073427"/>
          </a:xfrm>
          <a:noFill/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2400" dirty="0" smtClean="0"/>
              <a:t>Accuracy assessment workshop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2400" dirty="0" smtClean="0"/>
              <a:t>Boston University, Earth and Environment, June 2014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2400" dirty="0" smtClean="0"/>
              <a:t>Participants: Danny Donoghue, Erik Lindquist, Ron </a:t>
            </a:r>
            <a:r>
              <a:rPr lang="en-GB" sz="2400" dirty="0" err="1" smtClean="0"/>
              <a:t>McRoberts</a:t>
            </a:r>
            <a:r>
              <a:rPr lang="en-GB" sz="2400" baseline="30000" dirty="0" err="1" smtClean="0"/>
              <a:t>a</a:t>
            </a:r>
            <a:r>
              <a:rPr lang="en-GB" sz="2400" baseline="30000" dirty="0" smtClean="0"/>
              <a:t>)</a:t>
            </a:r>
            <a:r>
              <a:rPr lang="en-GB" sz="2400" dirty="0" smtClean="0"/>
              <a:t>, Erik </a:t>
            </a:r>
            <a:r>
              <a:rPr lang="en-GB" sz="2400" dirty="0" err="1" smtClean="0"/>
              <a:t>Næsset</a:t>
            </a:r>
            <a:r>
              <a:rPr lang="en-GB" sz="2400" dirty="0" smtClean="0"/>
              <a:t>, Pontus </a:t>
            </a:r>
            <a:r>
              <a:rPr lang="en-GB" sz="2400" dirty="0" err="1" smtClean="0"/>
              <a:t>Olofsson</a:t>
            </a:r>
            <a:r>
              <a:rPr lang="en-GB" sz="2400" baseline="30000" dirty="0" err="1" smtClean="0"/>
              <a:t>b</a:t>
            </a:r>
            <a:r>
              <a:rPr lang="en-GB" sz="2400" baseline="30000" dirty="0" smtClean="0"/>
              <a:t>)</a:t>
            </a:r>
            <a:r>
              <a:rPr lang="en-GB" sz="2400" dirty="0" smtClean="0"/>
              <a:t>, Jim Penman, Christophe </a:t>
            </a:r>
            <a:r>
              <a:rPr lang="en-GB" sz="2400" dirty="0" err="1" smtClean="0"/>
              <a:t>Sannier</a:t>
            </a:r>
            <a:r>
              <a:rPr lang="en-GB" sz="2400" dirty="0" smtClean="0"/>
              <a:t>, Pete Watt, Sylvia Wilson, Curtis </a:t>
            </a:r>
            <a:r>
              <a:rPr lang="en-GB" sz="2400" dirty="0" err="1" smtClean="0"/>
              <a:t>Woodcock</a:t>
            </a:r>
            <a:r>
              <a:rPr lang="en-GB" sz="2400" baseline="30000" dirty="0" err="1" smtClean="0"/>
              <a:t>b</a:t>
            </a:r>
            <a:r>
              <a:rPr lang="en-GB" sz="2400" baseline="30000" dirty="0" smtClean="0"/>
              <a:t>)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2400" dirty="0" smtClean="0"/>
              <a:t>Remote engagement: Simon Eggleston, Carly Green, Martin Herold, Steve Stehman</a:t>
            </a:r>
          </a:p>
          <a:p>
            <a:pPr marL="0" indent="0">
              <a:spcBef>
                <a:spcPts val="0"/>
              </a:spcBef>
              <a:buNone/>
            </a:pPr>
            <a:endParaRPr lang="en-GB" sz="2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GB" sz="2200" dirty="0" smtClean="0"/>
              <a:t>Notes:</a:t>
            </a:r>
            <a:endParaRPr lang="en-GB" sz="2200" baseline="30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GB" sz="2200" dirty="0" smtClean="0"/>
              <a:t>a) Chair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200" dirty="0" smtClean="0"/>
              <a:t>b) Hosts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8133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131024" cy="4709120"/>
          </a:xfrm>
        </p:spPr>
        <p:txBody>
          <a:bodyPr>
            <a:normAutofit/>
          </a:bodyPr>
          <a:lstStyle/>
          <a:p>
            <a:r>
              <a:rPr lang="en-GB" dirty="0" smtClean="0"/>
              <a:t>GFOI Methods and Guidance Document (MGD) says how to estimate REDD+ activities based on IPCC GHG methodologies</a:t>
            </a:r>
          </a:p>
          <a:p>
            <a:r>
              <a:rPr lang="en-GB" dirty="0" smtClean="0"/>
              <a:t>IPCC</a:t>
            </a:r>
            <a:r>
              <a:rPr lang="en-GB" i="1" dirty="0" smtClean="0"/>
              <a:t> </a:t>
            </a:r>
            <a:r>
              <a:rPr lang="en-GB" dirty="0" smtClean="0"/>
              <a:t>methodologies require …</a:t>
            </a:r>
            <a:r>
              <a:rPr lang="en-GB" i="1" dirty="0" smtClean="0"/>
              <a:t>neither over nor under estimates so far as can be judged and uncertainties reduced as far as practicable</a:t>
            </a:r>
            <a:endParaRPr lang="en-GB" i="1" dirty="0"/>
          </a:p>
        </p:txBody>
      </p:sp>
      <p:pic>
        <p:nvPicPr>
          <p:cNvPr id="5" name="Content Placeholder 4" descr="Cover of&#10;Good Practice report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933056"/>
            <a:ext cx="171450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268762"/>
            <a:ext cx="1872208" cy="226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580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Treatment of Uncertainties in the MGD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761"/>
            <a:ext cx="3754760" cy="5040559"/>
          </a:xfrm>
        </p:spPr>
        <p:txBody>
          <a:bodyPr>
            <a:normAutofit fontScale="85000" lnSpcReduction="10000"/>
          </a:bodyPr>
          <a:lstStyle/>
          <a:p>
            <a:r>
              <a:rPr lang="en-GB" sz="2400" dirty="0"/>
              <a:t>Stratify according to ecosystem and management criteria; detect change</a:t>
            </a:r>
          </a:p>
          <a:p>
            <a:r>
              <a:rPr lang="en-GB" sz="2400" dirty="0"/>
              <a:t>Use statistical inference to assess activity data uncertainty and correct for possible bias due to map classification errors (MGD §3.7)</a:t>
            </a:r>
          </a:p>
          <a:p>
            <a:r>
              <a:rPr lang="en-GB" sz="2400" dirty="0"/>
              <a:t>Obtain carbon densities and associated uncertainties  from NFI (if available) or by sampling the strata  (MGD § 2.1 (includes decision tree); Annex D)</a:t>
            </a:r>
          </a:p>
          <a:p>
            <a:r>
              <a:rPr lang="en-GB" sz="2400" dirty="0"/>
              <a:t>Overall quantification of uncertainties – use IPCC approach (MGD § 4)</a:t>
            </a:r>
            <a:endParaRPr lang="en-GB" sz="2400" i="1" dirty="0"/>
          </a:p>
        </p:txBody>
      </p:sp>
      <p:pic>
        <p:nvPicPr>
          <p:cNvPr id="7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196756"/>
            <a:ext cx="3211335" cy="4857403"/>
          </a:xfrm>
        </p:spPr>
      </p:pic>
    </p:spTree>
    <p:extLst>
      <p:ext uri="{BB962C8B-B14F-4D97-AF65-F5344CB8AC3E}">
        <p14:creationId xmlns:p14="http://schemas.microsoft.com/office/powerpoint/2010/main" val="259104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Questions for Workshop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073427"/>
          </a:xfrm>
        </p:spPr>
        <p:txBody>
          <a:bodyPr>
            <a:normAutofit/>
          </a:bodyPr>
          <a:lstStyle/>
          <a:p>
            <a:r>
              <a:rPr lang="en-GB" sz="2800" dirty="0" smtClean="0"/>
              <a:t>What </a:t>
            </a:r>
            <a:r>
              <a:rPr lang="en-GB" sz="2800" dirty="0"/>
              <a:t>other statistical </a:t>
            </a:r>
            <a:r>
              <a:rPr lang="en-GB" sz="2800" dirty="0" smtClean="0"/>
              <a:t>approaches may there be to </a:t>
            </a:r>
            <a:r>
              <a:rPr lang="en-GB" sz="2800" dirty="0"/>
              <a:t>complement those in MGD Version 1?</a:t>
            </a:r>
          </a:p>
          <a:p>
            <a:r>
              <a:rPr lang="en-GB" sz="2800" dirty="0"/>
              <a:t>Need for decision tree to choose between methods </a:t>
            </a:r>
            <a:r>
              <a:rPr lang="en-GB" sz="2800" dirty="0" smtClean="0"/>
              <a:t>identified?</a:t>
            </a:r>
            <a:endParaRPr lang="en-GB" sz="2800" dirty="0"/>
          </a:p>
          <a:p>
            <a:r>
              <a:rPr lang="en-GB" sz="2800" dirty="0"/>
              <a:t>Extend MGD material on relationship between remote sensing and </a:t>
            </a:r>
            <a:r>
              <a:rPr lang="en-GB" sz="2800" dirty="0" smtClean="0"/>
              <a:t>the stock change method?</a:t>
            </a:r>
            <a:endParaRPr lang="en-GB" sz="2800" dirty="0"/>
          </a:p>
          <a:p>
            <a:r>
              <a:rPr lang="en-GB" sz="2800" dirty="0"/>
              <a:t>What can we say about accuracy of global data sets?</a:t>
            </a:r>
          </a:p>
          <a:p>
            <a:r>
              <a:rPr lang="en-GB" sz="2800" dirty="0"/>
              <a:t>If this is a two-year task, what interim advice is possible? – see next slide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2293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Outputs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endParaRPr lang="en-GB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475125"/>
              </p:ext>
            </p:extLst>
          </p:nvPr>
        </p:nvGraphicFramePr>
        <p:xfrm>
          <a:off x="395539" y="908719"/>
          <a:ext cx="8496946" cy="6308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3"/>
                <a:gridCol w="2848485"/>
                <a:gridCol w="3848259"/>
                <a:gridCol w="1296149"/>
              </a:tblGrid>
              <a:tr h="354009">
                <a:tc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Product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Lead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Statistical inference decision tree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First draft  prepared at meeting, revised  and circulated Aug 2014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PO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Review paper with decision tree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First draft expected March 2015 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RMR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Country case studies (will be annexes to (2)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Pending 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See below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Module on statistical inference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Pending 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RMR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Module on use of global datasets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Publication imminent March 2015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JP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Training material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May 2015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PO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5024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Review paper on experiences with global data sets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Pending, to take account of work underway in Gabon (CS), Tanzania (EN), Guyana (PW,DD)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RMR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08003">
                <a:tc gridSpan="4">
                  <a:txBody>
                    <a:bodyPr/>
                    <a:lstStyle/>
                    <a:p>
                      <a:pPr marL="0" marR="0" indent="0" algn="l" defTabSz="9139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Proposed country case studies (product 3)  Gabon (CS); Guyana (PW, DD); DRC, Ecuador (EL,PO); Republic of Congo (EL,  CS); Peru (PO,SVS); USA (RMR); Norway or Sweden (EN, RMR); Mexico (PO, RMR to consider); Colombia (PO)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573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olofsson\Documents\research\MGD\section37_revisited\dec_tree_sep4_RE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48" y="-4792"/>
            <a:ext cx="8100392" cy="6854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99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Outputs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endParaRPr lang="en-GB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138150"/>
              </p:ext>
            </p:extLst>
          </p:nvPr>
        </p:nvGraphicFramePr>
        <p:xfrm>
          <a:off x="395539" y="908719"/>
          <a:ext cx="8496946" cy="6308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3"/>
                <a:gridCol w="2848485"/>
                <a:gridCol w="3848259"/>
                <a:gridCol w="1296149"/>
              </a:tblGrid>
              <a:tr h="354009">
                <a:tc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Product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Lead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Statistical inference decision tree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First draft  prepared at meeting, revised  and circulated Aug 2014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PO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Review paper with decision tree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First draft expected March 2015 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RMR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Country case studies (will be annexes to (2)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Pending 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See below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Module on statistical inference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Pending 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RMR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Module on use of global datasets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Publication imminent March 2015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JP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Training material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May 2015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PO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5024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Review paper on experiences with global data sets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Pending, to take account of work underway in Gabon (CS), Tanzania (EN), Guyana (PW,DD)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RMR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08003">
                <a:tc gridSpan="4">
                  <a:txBody>
                    <a:bodyPr/>
                    <a:lstStyle/>
                    <a:p>
                      <a:pPr marL="0" marR="0" indent="0" algn="l" defTabSz="9139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Proposed country case studies (product 3)  Gabon (CS); Guyana (PW, DD); DRC, Ecuador (EL,PO); Republic of Congo (EL,  CS); Peru (PO,SVS); USA (RMR); Norway or Sweden (EN, RMR); Mexico (PO, RMR to consider); Colombia (PO)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95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Outputs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endParaRPr lang="en-GB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423466"/>
              </p:ext>
            </p:extLst>
          </p:nvPr>
        </p:nvGraphicFramePr>
        <p:xfrm>
          <a:off x="395539" y="908719"/>
          <a:ext cx="8496946" cy="6308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3"/>
                <a:gridCol w="2848485"/>
                <a:gridCol w="3848259"/>
                <a:gridCol w="1296149"/>
              </a:tblGrid>
              <a:tr h="354009">
                <a:tc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Product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Lead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Statistical inference decision tree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First draft  prepared at meeting, revised  and circulated Aug 2014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PO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Review paper with decision tree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First draft expected March 2015 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RMR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Country case studies (will be annexes to (2)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Pending 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See below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Module on statistical inference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Pending 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RMR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Module on use of global datasets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Publication imminent March 2015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JP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516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Training material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May 2015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PO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5024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Review paper on experiences with global data sets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Pending, to take account of work underway in Gabon (CS), Tanzania (EN), Guyana (PW,DD)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RMR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08003">
                <a:tc gridSpan="4">
                  <a:txBody>
                    <a:bodyPr/>
                    <a:lstStyle/>
                    <a:p>
                      <a:pPr marL="0" marR="0" indent="0" algn="l" defTabSz="9139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Proposed country case studies (product 3)  Gabon (CS); Guyana (PW, DD); DRC, Ecuador (EL,PO); Republic of Congo (EL,  CS); Peru (PO,SVS); USA (RMR); Norway or Sweden (EN, RMR); Mexico (PO, RMR to consider); Colombia (PO)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8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FOI_GEOX">
  <a:themeElements>
    <a:clrScheme name="GFO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FOI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nb-NO" altLang="en-US" sz="3200" b="0" i="0" u="none" strike="noStrike" cap="none" normalizeH="0" baseline="0" smtClean="0">
            <a:ln>
              <a:noFill/>
            </a:ln>
            <a:solidFill>
              <a:srgbClr val="999933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nb-NO" altLang="en-US" sz="3200" b="0" i="0" u="none" strike="noStrike" cap="none" normalizeH="0" baseline="0" smtClean="0">
            <a:ln>
              <a:noFill/>
            </a:ln>
            <a:solidFill>
              <a:srgbClr val="999933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GFO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O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O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O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O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O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O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O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O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O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O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O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9140</TotalTime>
  <Words>1676</Words>
  <Application>Microsoft Office PowerPoint</Application>
  <PresentationFormat>On-screen Show (4:3)</PresentationFormat>
  <Paragraphs>301</Paragraphs>
  <Slides>15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GFOI_GEOX</vt:lpstr>
      <vt:lpstr>Progress report on Boston Meeting Actions</vt:lpstr>
      <vt:lpstr> Meeting Description</vt:lpstr>
      <vt:lpstr>Context</vt:lpstr>
      <vt:lpstr>Treatment of Uncertainties in the MGD</vt:lpstr>
      <vt:lpstr>Questions for Workshop </vt:lpstr>
      <vt:lpstr>Outputs </vt:lpstr>
      <vt:lpstr>PowerPoint Presentation</vt:lpstr>
      <vt:lpstr>Outputs </vt:lpstr>
      <vt:lpstr>Outputs </vt:lpstr>
      <vt:lpstr>Outputs </vt:lpstr>
      <vt:lpstr>Outputs </vt:lpstr>
      <vt:lpstr>PowerPoint Presentation</vt:lpstr>
      <vt:lpstr>Outputs </vt:lpstr>
      <vt:lpstr>Outputs </vt:lpstr>
      <vt:lpstr>Summary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MGD, Boston meeting</dc:title>
  <dc:creator>Jim Penman</dc:creator>
  <cp:lastModifiedBy>Carly Green</cp:lastModifiedBy>
  <cp:revision>516</cp:revision>
  <dcterms:created xsi:type="dcterms:W3CDTF">2012-03-30T12:12:18Z</dcterms:created>
  <dcterms:modified xsi:type="dcterms:W3CDTF">2015-03-05T00:02:00Z</dcterms:modified>
</cp:coreProperties>
</file>