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Default Extension="gif" ContentType="image/gif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70" r:id="rId4"/>
    <p:sldId id="271" r:id="rId5"/>
    <p:sldId id="274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miano Giampaol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"biophysical maps" is it the proper term?</p:text>
  </p:cm>
  <p:cm authorId="0" idx="2">
    <p:pos x="6000" y="100"/>
    <p:text>"data available on several time"
WTF it's mean??? find a good short definition for time series dataset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944"/>
            <a:ext cx="9144000" cy="29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35A78F0-A46E-4641-8CE6-3CD05380BD1F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E5AB52-D6D0-8C45-9BB8-7D765BE6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20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263A6C-F1BE-433F-9848-7D727B12A42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5B46A2-32B6-462F-8331-6C0CBBA4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360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gi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gi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fms4redd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11560" y="1563638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NFMS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Focus </a:t>
            </a:r>
            <a:r>
              <a:rPr lang="en" dirty="0" smtClean="0"/>
              <a:t>on monitoring functions</a:t>
            </a:r>
            <a:endParaRPr lang="en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3568" y="2715766"/>
            <a:ext cx="7772400" cy="161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dirty="0"/>
              <a:t>N</a:t>
            </a:r>
            <a:r>
              <a:rPr lang="en" dirty="0"/>
              <a:t>ational </a:t>
            </a:r>
            <a:r>
              <a:rPr lang="en" b="1" dirty="0"/>
              <a:t>F</a:t>
            </a:r>
            <a:r>
              <a:rPr lang="en" dirty="0"/>
              <a:t>orest </a:t>
            </a:r>
            <a:r>
              <a:rPr lang="en" b="1" dirty="0"/>
              <a:t>M</a:t>
            </a:r>
            <a:r>
              <a:rPr lang="en" dirty="0"/>
              <a:t>onitoring </a:t>
            </a:r>
            <a:r>
              <a:rPr lang="en" b="1" dirty="0"/>
              <a:t>S</a:t>
            </a:r>
            <a:r>
              <a:rPr lang="en" dirty="0"/>
              <a:t>ystem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to </a:t>
            </a:r>
            <a:r>
              <a:rPr lang="en" dirty="0"/>
              <a:t>disseminate forest-related geospatial data on the </a:t>
            </a:r>
            <a:r>
              <a:rPr lang="en" dirty="0" smtClean="0"/>
              <a:t>web</a:t>
            </a:r>
            <a:endParaRPr lang="en" dirty="0"/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9359" y="123478"/>
            <a:ext cx="1334641" cy="10846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59832" y="429994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Inge Jonckheere, FAO UN-REDD</a:t>
            </a:r>
          </a:p>
          <a:p>
            <a:pPr algn="ctr"/>
            <a:r>
              <a:rPr lang="en-US" dirty="0" smtClean="0"/>
              <a:t>October 2014, Oslo, Vietnam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</a:rPr>
              <a:t>Audience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53025" y="1530025"/>
            <a:ext cx="8229600" cy="3063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chemeClr val="dk2"/>
                </a:solidFill>
              </a:rPr>
              <a:t>Country </a:t>
            </a:r>
            <a:r>
              <a:rPr lang="en" sz="1800" b="1" dirty="0" smtClean="0">
                <a:solidFill>
                  <a:schemeClr val="dk2"/>
                </a:solidFill>
              </a:rPr>
              <a:t>citizens</a:t>
            </a:r>
            <a:r>
              <a:rPr lang="en" sz="1800" dirty="0" smtClean="0">
                <a:solidFill>
                  <a:schemeClr val="dk2"/>
                </a:solidFill>
              </a:rPr>
              <a:t> </a:t>
            </a:r>
            <a:r>
              <a:rPr lang="en" sz="1800" dirty="0">
                <a:solidFill>
                  <a:schemeClr val="dk2"/>
                </a:solidFill>
              </a:rPr>
              <a:t>are able to get acquainted about forest status without read long technical reports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chemeClr val="dk2"/>
                </a:solidFill>
              </a:rPr>
              <a:t>Policy makers</a:t>
            </a:r>
            <a:r>
              <a:rPr lang="en" sz="1800" dirty="0">
                <a:solidFill>
                  <a:schemeClr val="dk2"/>
                </a:solidFill>
              </a:rPr>
              <a:t> can use </a:t>
            </a:r>
            <a:r>
              <a:rPr lang="en" sz="1800" dirty="0" smtClean="0">
                <a:solidFill>
                  <a:schemeClr val="dk2"/>
                </a:solidFill>
              </a:rPr>
              <a:t>the </a:t>
            </a:r>
            <a:r>
              <a:rPr lang="en" sz="1800" dirty="0">
                <a:solidFill>
                  <a:schemeClr val="dk2"/>
                </a:solidFill>
              </a:rPr>
              <a:t>tool </a:t>
            </a:r>
            <a:r>
              <a:rPr lang="en" sz="1800" dirty="0" smtClean="0">
                <a:solidFill>
                  <a:schemeClr val="dk2"/>
                </a:solidFill>
              </a:rPr>
              <a:t>(and statistics)  for decision support for their </a:t>
            </a:r>
            <a:r>
              <a:rPr lang="en" sz="1800" dirty="0">
                <a:solidFill>
                  <a:schemeClr val="dk2"/>
                </a:solidFill>
              </a:rPr>
              <a:t>legislative initiatives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1800" b="1" dirty="0">
                <a:solidFill>
                  <a:schemeClr val="dk2"/>
                </a:solidFill>
              </a:rPr>
              <a:t>International GIS-RS experts</a:t>
            </a:r>
            <a:r>
              <a:rPr lang="en" sz="1800" dirty="0">
                <a:solidFill>
                  <a:schemeClr val="dk2"/>
                </a:solidFill>
              </a:rPr>
              <a:t> can use the platform to have a glance on the overall </a:t>
            </a:r>
            <a:r>
              <a:rPr lang="en" sz="1800" dirty="0" smtClean="0">
                <a:solidFill>
                  <a:schemeClr val="dk2"/>
                </a:solidFill>
              </a:rPr>
              <a:t>national forest </a:t>
            </a:r>
            <a:r>
              <a:rPr lang="en" sz="1800" dirty="0">
                <a:solidFill>
                  <a:schemeClr val="dk2"/>
                </a:solidFill>
              </a:rPr>
              <a:t>dataset available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</a:rPr>
              <a:t>System administration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640187" y="2518562"/>
            <a:ext cx="3170700" cy="125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arenR" startAt="2"/>
            </a:pPr>
            <a:r>
              <a:rPr lang="en" sz="1800">
                <a:solidFill>
                  <a:schemeClr val="dk2"/>
                </a:solidFill>
              </a:rPr>
              <a:t>Automatic stats computation and chart generation each time a new granule is added to a timeseries dataset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169" y="2385625"/>
            <a:ext cx="2292649" cy="194877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175" y="2385637"/>
            <a:ext cx="2851974" cy="194875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182" y="1280287"/>
            <a:ext cx="3739850" cy="106017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4" name="Shape 94"/>
          <p:cNvSpPr txBox="1"/>
          <p:nvPr/>
        </p:nvSpPr>
        <p:spPr>
          <a:xfrm>
            <a:off x="4119975" y="1194400"/>
            <a:ext cx="5056200" cy="106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WebConsole to easy define/(re)compute statistics and charts based on timeseries data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172100" y="4513875"/>
            <a:ext cx="7300199" cy="50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arenR" startAt="3"/>
            </a:pPr>
            <a:r>
              <a:rPr lang="en" sz="1800">
                <a:solidFill>
                  <a:schemeClr val="dk2"/>
                </a:solidFill>
              </a:rPr>
              <a:t>Ingest and publish new data uploading via ftp a tiff or a shp file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50189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</a:rPr>
              <a:t>Supported countries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74" y="1338675"/>
            <a:ext cx="5135098" cy="28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111675" y="4410575"/>
            <a:ext cx="4326599" cy="4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See more at http://nfms4redd.org/nfms-overview/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708550" y="1465354"/>
            <a:ext cx="3513000" cy="29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Democratic Republic of congo </a:t>
            </a:r>
          </a:p>
          <a:p>
            <a:pPr marL="914400" lvl="1" indent="-292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000">
                <a:solidFill>
                  <a:schemeClr val="dk2"/>
                </a:solidFill>
              </a:rPr>
              <a:t>http://www.rdc-snsf.org/</a:t>
            </a:r>
          </a:p>
          <a:p>
            <a:pPr marL="457200" lvl="0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Paraguay</a:t>
            </a:r>
          </a:p>
          <a:p>
            <a:pPr marL="914400" lvl="1" indent="-292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000">
                <a:solidFill>
                  <a:schemeClr val="dk2"/>
                </a:solidFill>
              </a:rPr>
              <a:t>http://84.33.1.31/</a:t>
            </a:r>
          </a:p>
          <a:p>
            <a:pPr marL="457200" lvl="0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Ecuador</a:t>
            </a:r>
          </a:p>
          <a:p>
            <a:pPr marL="914400" lvl="1" indent="-292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000">
                <a:solidFill>
                  <a:schemeClr val="dk2"/>
                </a:solidFill>
              </a:rPr>
              <a:t>http://geoportal.ambiente.gob.ec/portal/</a:t>
            </a:r>
          </a:p>
          <a:p>
            <a:pPr marL="457200" lvl="0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Papua New Guinea</a:t>
            </a:r>
          </a:p>
          <a:p>
            <a:pPr marL="914400" lvl="1" indent="-292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000">
                <a:solidFill>
                  <a:schemeClr val="dk2"/>
                </a:solidFill>
              </a:rPr>
              <a:t>http://png-nfms.org/</a:t>
            </a:r>
          </a:p>
          <a:p>
            <a:pPr marL="457200" lvl="0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Zambia</a:t>
            </a:r>
          </a:p>
          <a:p>
            <a:pPr marL="914400" lvl="1" indent="-292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000">
                <a:solidFill>
                  <a:schemeClr val="dk2"/>
                </a:solidFill>
              </a:rPr>
              <a:t>coming soon</a:t>
            </a:r>
          </a:p>
          <a:p>
            <a:pPr marL="457200" lvl="0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Argentina</a:t>
            </a:r>
          </a:p>
          <a:p>
            <a:pPr marL="457200" lvl="0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Bolivia</a:t>
            </a:r>
          </a:p>
          <a:p>
            <a:pPr marL="457200" lvl="0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Perù</a:t>
            </a:r>
          </a:p>
          <a:p>
            <a:pPr marL="457200" lvl="0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Congo</a:t>
            </a:r>
          </a:p>
          <a:p>
            <a:pPr marL="457200" lvl="0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Cambodia</a:t>
            </a:r>
          </a:p>
          <a:p>
            <a:pPr marL="457200" lvl="0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Pacific Islands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</a:rPr>
              <a:t>Core Technologies / Protocols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4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WEB protocols 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</a:rPr>
              <a:t>HTTP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</a:rPr>
              <a:t>OGC Web Services: WMS and WFS protocols</a:t>
            </a:r>
          </a:p>
          <a:p>
            <a:pPr marL="914400" lvl="1" indent="-3048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200">
                <a:solidFill>
                  <a:schemeClr val="dk2"/>
                </a:solidFill>
              </a:rPr>
              <a:t>http://www.opengeospatial.org/standards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442350" y="2653950"/>
            <a:ext cx="8259299" cy="206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Technologies and programming languages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</a:rPr>
              <a:t>Linux(Ubuntu LTS, CentOS6.x)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</a:rPr>
              <a:t>Java7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</a:rPr>
              <a:t>Tomcat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</a:rPr>
              <a:t>javascript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</a:rPr>
              <a:t>Chef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</a:rPr>
              <a:t>VMware virtualization systems</a:t>
            </a:r>
          </a:p>
          <a:p>
            <a:pPr marL="914400" lvl="1" indent="-304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chemeClr val="dk2"/>
                </a:solidFill>
              </a:rPr>
              <a:t>although any other virtualization system can be used</a:t>
            </a:r>
          </a:p>
        </p:txBody>
      </p:sp>
      <p:grpSp>
        <p:nvGrpSpPr>
          <p:cNvPr id="113" name="Shape 113"/>
          <p:cNvGrpSpPr/>
          <p:nvPr/>
        </p:nvGrpSpPr>
        <p:grpSpPr>
          <a:xfrm>
            <a:off x="5100169" y="3034625"/>
            <a:ext cx="3182180" cy="1453800"/>
            <a:chOff x="4628769" y="2882000"/>
            <a:chExt cx="3182180" cy="1453800"/>
          </a:xfrm>
        </p:grpSpPr>
        <p:pic>
          <p:nvPicPr>
            <p:cNvPr id="114" name="Shape 1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63923" y="2940810"/>
              <a:ext cx="845451" cy="548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Shape 1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73110" y="2882000"/>
              <a:ext cx="610979" cy="60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Shape 1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65289" y="3736567"/>
              <a:ext cx="548485" cy="548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Shape 1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99578" y="3640448"/>
              <a:ext cx="820706" cy="6446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Shape 1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990251" y="3747116"/>
              <a:ext cx="820698" cy="588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Shape 1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28769" y="2940810"/>
              <a:ext cx="1021520" cy="6072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</a:rPr>
              <a:t>Geospatial data management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68075" y="1063375"/>
            <a:ext cx="7103399" cy="50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 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42225" y="1131775"/>
            <a:ext cx="7342200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All the geospatial processing is performed with the following </a:t>
            </a:r>
            <a:r>
              <a:rPr lang="en" b="1">
                <a:solidFill>
                  <a:schemeClr val="dk2"/>
                </a:solidFill>
              </a:rPr>
              <a:t>Open Source</a:t>
            </a:r>
            <a:r>
              <a:rPr lang="en">
                <a:solidFill>
                  <a:schemeClr val="dk2"/>
                </a:solidFill>
              </a:rPr>
              <a:t> softwares: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733450" y="1653625"/>
            <a:ext cx="4410599" cy="96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The client application (what the end-user see) has been developed internally by the FAO Forestry Department.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It is built on top of: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075" y="4161700"/>
            <a:ext cx="662050" cy="6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075" y="1622275"/>
            <a:ext cx="1643773" cy="38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872" y="3361422"/>
            <a:ext cx="1513249" cy="396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Shape 132"/>
          <p:cNvGrpSpPr/>
          <p:nvPr/>
        </p:nvGrpSpPr>
        <p:grpSpPr>
          <a:xfrm>
            <a:off x="387424" y="2531887"/>
            <a:ext cx="1616679" cy="396100"/>
            <a:chOff x="6167021" y="2707587"/>
            <a:chExt cx="1616679" cy="396100"/>
          </a:xfrm>
        </p:grpSpPr>
        <p:pic>
          <p:nvPicPr>
            <p:cNvPr id="133" name="Shape 1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567525" y="2792974"/>
              <a:ext cx="1216175" cy="22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Shape 13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67021" y="2707587"/>
              <a:ext cx="360804" cy="396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5" name="Shape 1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9000" y="2707675"/>
            <a:ext cx="1435550" cy="3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26600" y="3392283"/>
            <a:ext cx="1643775" cy="31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624925" y="1816350"/>
            <a:ext cx="3584100" cy="75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dk2"/>
                </a:solidFill>
              </a:rPr>
              <a:t>GeoServer</a:t>
            </a:r>
            <a:r>
              <a:rPr lang="en" sz="1000">
                <a:solidFill>
                  <a:schemeClr val="dk2"/>
                </a:solidFill>
              </a:rPr>
              <a:t> is an Open Source server for sharing geospatial data. Designed for interoperability, it publishes data from any major spatial data source using open standards.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28984" y="3552198"/>
            <a:ext cx="30000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dk2"/>
                </a:solidFill>
              </a:rPr>
              <a:t>GeoTools</a:t>
            </a:r>
            <a:r>
              <a:rPr lang="en" sz="1000">
                <a:solidFill>
                  <a:schemeClr val="dk2"/>
                </a:solidFill>
              </a:rPr>
              <a:t> is an open source Java library that provides tools for geospatial data.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600603" y="2802637"/>
            <a:ext cx="3000000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480"/>
              </a:spcBef>
              <a:buNone/>
            </a:pPr>
            <a:r>
              <a:rPr lang="en" sz="1000" b="1">
                <a:solidFill>
                  <a:schemeClr val="dk2"/>
                </a:solidFill>
              </a:rPr>
              <a:t>GeoBatch</a:t>
            </a:r>
            <a:r>
              <a:rPr lang="en" sz="1000">
                <a:solidFill>
                  <a:schemeClr val="dk2"/>
                </a:solidFill>
              </a:rPr>
              <a:t> is an Open Source Java enterprise application for the collection, processing and publication of geospatial data.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091325" y="4057987"/>
            <a:ext cx="3000000" cy="8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dk2"/>
                </a:solidFill>
              </a:rPr>
              <a:t>PostGIS</a:t>
            </a:r>
            <a:r>
              <a:rPr lang="en" sz="1000">
                <a:solidFill>
                  <a:schemeClr val="dk2"/>
                </a:solidFill>
              </a:rPr>
              <a:t> is a spatial database extender for PostgreSQL object-relational database. It adds support for geographic objects allowing location queries to be run in SQL.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280875" y="3645150"/>
            <a:ext cx="3584100" cy="75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dk2"/>
                </a:solidFill>
              </a:rPr>
              <a:t>OpenLayers</a:t>
            </a:r>
            <a:r>
              <a:rPr lang="en" sz="1000">
                <a:solidFill>
                  <a:schemeClr val="dk2"/>
                </a:solidFill>
              </a:rPr>
              <a:t> is an open source JavaScript library for displaying map data in web browsers. It provides an API for building rich web-based geographic applications similar to Google Maps and Bing Maps. </a:t>
            </a:r>
          </a:p>
        </p:txBody>
      </p:sp>
      <p:cxnSp>
        <p:nvCxnSpPr>
          <p:cNvPr id="142" name="Shape 142"/>
          <p:cNvCxnSpPr/>
          <p:nvPr/>
        </p:nvCxnSpPr>
        <p:spPr>
          <a:xfrm>
            <a:off x="4365343" y="1756475"/>
            <a:ext cx="0" cy="3151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</a:rPr>
              <a:t>Automatized Deployment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315725" y="1343400"/>
            <a:ext cx="3564599" cy="329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b="1" dirty="0" smtClean="0">
                <a:solidFill>
                  <a:schemeClr val="dk2"/>
                </a:solidFill>
              </a:rPr>
              <a:t>NFMS </a:t>
            </a:r>
            <a:r>
              <a:rPr lang="en" b="1" dirty="0">
                <a:solidFill>
                  <a:schemeClr val="dk2"/>
                </a:solidFill>
              </a:rPr>
              <a:t>architecture is modular</a:t>
            </a:r>
            <a:r>
              <a:rPr lang="en" dirty="0">
                <a:solidFill>
                  <a:schemeClr val="dk2"/>
                </a:solidFill>
              </a:rPr>
              <a:t> and made of several software </a:t>
            </a:r>
            <a:r>
              <a:rPr lang="en" dirty="0" smtClean="0">
                <a:solidFill>
                  <a:schemeClr val="dk2"/>
                </a:solidFill>
              </a:rPr>
              <a:t>components, which implies that </a:t>
            </a:r>
            <a:r>
              <a:rPr lang="en" dirty="0">
                <a:solidFill>
                  <a:schemeClr val="dk2"/>
                </a:solidFill>
              </a:rPr>
              <a:t>it require lot of time to be deployed on a new server.</a:t>
            </a:r>
          </a:p>
          <a:p>
            <a:pPr lvl="0" rtl="0">
              <a:spcBef>
                <a:spcPts val="600"/>
              </a:spcBef>
              <a:buNone/>
            </a:pPr>
            <a:endParaRPr dirty="0">
              <a:solidFill>
                <a:schemeClr val="dk2"/>
              </a:solidFill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" dirty="0">
                <a:solidFill>
                  <a:schemeClr val="dk2"/>
                </a:solidFill>
              </a:rPr>
              <a:t>Each country needs </a:t>
            </a:r>
            <a:r>
              <a:rPr lang="en" dirty="0" smtClean="0">
                <a:solidFill>
                  <a:schemeClr val="dk2"/>
                </a:solidFill>
              </a:rPr>
              <a:t>autonomous environment </a:t>
            </a:r>
            <a:r>
              <a:rPr lang="en" dirty="0">
                <a:solidFill>
                  <a:schemeClr val="dk2"/>
                </a:solidFill>
              </a:rPr>
              <a:t>so an automatized deployment system has been developed using the </a:t>
            </a:r>
            <a:r>
              <a:rPr lang="en" b="1" dirty="0">
                <a:solidFill>
                  <a:schemeClr val="dk2"/>
                </a:solidFill>
              </a:rPr>
              <a:t>chef</a:t>
            </a:r>
            <a:r>
              <a:rPr lang="en" dirty="0">
                <a:solidFill>
                  <a:schemeClr val="dk2"/>
                </a:solidFill>
              </a:rPr>
              <a:t> technology.</a:t>
            </a:r>
          </a:p>
          <a:p>
            <a:pPr lvl="0" rtl="0">
              <a:spcBef>
                <a:spcPts val="600"/>
              </a:spcBef>
              <a:buNone/>
            </a:pPr>
            <a:endParaRPr dirty="0">
              <a:solidFill>
                <a:schemeClr val="dk2"/>
              </a:solidFill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dirty="0">
                <a:solidFill>
                  <a:schemeClr val="dk2"/>
                </a:solidFill>
              </a:rPr>
              <a:t>Manual configuration and further tuning are required only for </a:t>
            </a:r>
            <a:r>
              <a:rPr lang="en" b="1" dirty="0" smtClean="0">
                <a:solidFill>
                  <a:schemeClr val="dk2"/>
                </a:solidFill>
              </a:rPr>
              <a:t>high-traffic</a:t>
            </a:r>
            <a:r>
              <a:rPr lang="en" dirty="0" smtClean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</a:rPr>
              <a:t>needs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4875" y="1271771"/>
            <a:ext cx="4101900" cy="254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4233325" y="3815450"/>
            <a:ext cx="4101900" cy="111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000" b="1">
                <a:solidFill>
                  <a:schemeClr val="dk2"/>
                </a:solidFill>
              </a:rPr>
              <a:t>Deplyment of NFMS in 3 quick steps:</a:t>
            </a:r>
          </a:p>
          <a:p>
            <a:pPr rtl="0">
              <a:spcBef>
                <a:spcPts val="0"/>
              </a:spcBef>
              <a:buNone/>
            </a:pPr>
            <a:endParaRPr sz="1000" b="1">
              <a:solidFill>
                <a:schemeClr val="dk2"/>
              </a:solidFill>
            </a:endParaRPr>
          </a:p>
          <a:p>
            <a:pPr marL="457200" lvl="0" indent="-292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1000" b="1">
                <a:solidFill>
                  <a:schemeClr val="dk2"/>
                </a:solidFill>
              </a:rPr>
              <a:t>Copy a directory from github to the server</a:t>
            </a:r>
          </a:p>
          <a:p>
            <a:pPr marL="457200" lvl="0" indent="-292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1000" b="1">
                <a:solidFill>
                  <a:schemeClr val="dk2"/>
                </a:solidFill>
              </a:rPr>
              <a:t>Review the files solo.rb dna.json changing default passwords</a:t>
            </a:r>
          </a:p>
          <a:p>
            <a:pPr marL="457200" lvl="0" indent="-292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1000" b="1">
                <a:solidFill>
                  <a:schemeClr val="dk2"/>
                </a:solidFill>
              </a:rPr>
              <a:t>Run the chef-solo command and drink a coffee while chef is working for you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5390900" y="1610800"/>
            <a:ext cx="351600" cy="0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3" name="Shape 153"/>
          <p:cNvCxnSpPr/>
          <p:nvPr/>
        </p:nvCxnSpPr>
        <p:spPr>
          <a:xfrm>
            <a:off x="5849325" y="1610800"/>
            <a:ext cx="351600" cy="0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4" name="Shape 154"/>
          <p:cNvSpPr/>
          <p:nvPr/>
        </p:nvSpPr>
        <p:spPr>
          <a:xfrm>
            <a:off x="5384400" y="1803475"/>
            <a:ext cx="2109599" cy="37770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</a:rPr>
              <a:t>Skills required to get involved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1432600"/>
            <a:ext cx="7139400" cy="331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 b="1">
                <a:solidFill>
                  <a:schemeClr val="dk2"/>
                </a:solidFill>
              </a:rPr>
              <a:t>System Administrator</a:t>
            </a:r>
            <a:r>
              <a:rPr lang="en" sz="1400">
                <a:solidFill>
                  <a:schemeClr val="dk2"/>
                </a:solidFill>
              </a:rPr>
              <a:t>(GIS/RS expert, junior GIS software engineer)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2"/>
                </a:solidFill>
              </a:rPr>
              <a:t>Basic knowledge of geospatial data format: shapefiles, postgis, geotiff 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2"/>
                </a:solidFill>
              </a:rPr>
              <a:t>Basic knowledge of linux shell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400"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 b="1">
                <a:solidFill>
                  <a:schemeClr val="dk2"/>
                </a:solidFill>
              </a:rPr>
              <a:t>Stats/Charts developer</a:t>
            </a:r>
            <a:r>
              <a:rPr lang="en" sz="1400">
                <a:solidFill>
                  <a:schemeClr val="dk2"/>
                </a:solidFill>
              </a:rPr>
              <a:t>(GIS/RS expert, junior GIS software engineer)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2"/>
                </a:solidFill>
              </a:rPr>
              <a:t>Basic knowledge of geospatial data format: shapefiles, postgis, geotiff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2"/>
                </a:solidFill>
              </a:rPr>
              <a:t>Knowledge of XML and an interpreted language as python or groovy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400"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 b="1">
                <a:solidFill>
                  <a:schemeClr val="dk2"/>
                </a:solidFill>
              </a:rPr>
              <a:t>System Engineer</a:t>
            </a:r>
            <a:r>
              <a:rPr lang="en" sz="1400">
                <a:solidFill>
                  <a:schemeClr val="dk2"/>
                </a:solidFill>
              </a:rPr>
              <a:t>(GIS software engineer)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2"/>
                </a:solidFill>
              </a:rPr>
              <a:t>Deep knowledge of javaEE and spring framework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2"/>
                </a:solidFill>
              </a:rPr>
              <a:t>Deep knowledge of the javascript language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2"/>
                </a:solidFill>
              </a:rPr>
              <a:t>Knowledge of HTTP, WMS and WFS protocols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2"/>
                </a:solidFill>
              </a:rPr>
              <a:t>Deep knowledge of Linux OS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  <a:buNone/>
            </a:pPr>
            <a:endParaRPr sz="1400">
              <a:solidFill>
                <a:schemeClr val="dk2"/>
              </a:solidFill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457200" y="1090550"/>
            <a:ext cx="5807699" cy="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In order to get involved as...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851104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222222"/>
                </a:solidFill>
              </a:rPr>
              <a:t>NFMS </a:t>
            </a:r>
            <a:r>
              <a:rPr lang="en" dirty="0" smtClean="0">
                <a:solidFill>
                  <a:srgbClr val="222222"/>
                </a:solidFill>
              </a:rPr>
              <a:t>web portal Summary</a:t>
            </a:r>
            <a:endParaRPr lang="en" dirty="0">
              <a:solidFill>
                <a:srgbClr val="222222"/>
              </a:solidFill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45125" y="1009175"/>
            <a:ext cx="7139400" cy="431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chemeClr val="dk2"/>
                </a:solidFill>
              </a:rPr>
              <a:t>Open data Web portal useful both for expert and generic users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 smtClean="0">
                <a:solidFill>
                  <a:schemeClr val="dk2"/>
                </a:solidFill>
              </a:rPr>
              <a:t>Handle </a:t>
            </a:r>
            <a:r>
              <a:rPr lang="en" sz="1800" dirty="0">
                <a:solidFill>
                  <a:schemeClr val="dk2"/>
                </a:solidFill>
              </a:rPr>
              <a:t>the most common raster and vector data formats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chemeClr val="dk2"/>
                </a:solidFill>
              </a:rPr>
              <a:t>Handle </a:t>
            </a:r>
            <a:r>
              <a:rPr lang="en" sz="1800" dirty="0" smtClean="0">
                <a:solidFill>
                  <a:schemeClr val="dk2"/>
                </a:solidFill>
              </a:rPr>
              <a:t>time series </a:t>
            </a:r>
            <a:r>
              <a:rPr lang="en" sz="1800" dirty="0">
                <a:solidFill>
                  <a:schemeClr val="dk2"/>
                </a:solidFill>
              </a:rPr>
              <a:t>datasets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chemeClr val="dk2"/>
                </a:solidFill>
              </a:rPr>
              <a:t>Compute statistics and generate charts using an XML document as statistic definition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chemeClr val="dk2"/>
                </a:solidFill>
              </a:rPr>
              <a:t>Provide a system administration back-end to update data and define statistics through a web GUI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chemeClr val="dk2"/>
                </a:solidFill>
              </a:rPr>
              <a:t>Built on top of widely used OpenSource software components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chemeClr val="dk2"/>
                </a:solidFill>
              </a:rPr>
              <a:t>Easy production-deploymemnt of the platform using a chef-cookbook</a:t>
            </a: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chemeClr val="dk2"/>
              </a:solidFill>
            </a:endParaRPr>
          </a:p>
          <a:p>
            <a:pPr lvl="0" algn="r" rtl="0">
              <a:spcBef>
                <a:spcPts val="0"/>
              </a:spcBef>
              <a:buNone/>
            </a:pPr>
            <a:endParaRPr sz="1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840" y="195486"/>
            <a:ext cx="238125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subTitle" idx="1"/>
          </p:nvPr>
        </p:nvSpPr>
        <p:spPr>
          <a:xfrm>
            <a:off x="611560" y="2067694"/>
            <a:ext cx="7772400" cy="161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dirty="0"/>
              <a:t>Thank </a:t>
            </a:r>
            <a:r>
              <a:rPr lang="en" b="1" dirty="0" smtClean="0"/>
              <a:t>you!</a:t>
            </a:r>
          </a:p>
          <a:p>
            <a:pPr rtl="0">
              <a:spcBef>
                <a:spcPts val="0"/>
              </a:spcBef>
              <a:buNone/>
            </a:pPr>
            <a:endParaRPr lang="en" b="1" dirty="0" smtClean="0"/>
          </a:p>
          <a:p>
            <a:pPr rtl="0">
              <a:spcBef>
                <a:spcPts val="0"/>
              </a:spcBef>
              <a:buNone/>
            </a:pPr>
            <a:r>
              <a:rPr lang="en" b="1" dirty="0" smtClean="0">
                <a:hlinkClick r:id="rId4"/>
              </a:rPr>
              <a:t>www.nfms4redd.org</a:t>
            </a:r>
            <a:endParaRPr lang="en" b="1" dirty="0" smtClean="0"/>
          </a:p>
          <a:p>
            <a:pPr rtl="0">
              <a:spcBef>
                <a:spcPts val="0"/>
              </a:spcBef>
              <a:buNone/>
            </a:pPr>
            <a:r>
              <a:rPr lang="en" b="1" dirty="0" smtClean="0"/>
              <a:t> </a:t>
            </a:r>
          </a:p>
          <a:p>
            <a:pPr rtl="0">
              <a:spcBef>
                <a:spcPts val="0"/>
              </a:spcBef>
              <a:buNone/>
            </a:pPr>
            <a:endParaRPr lang="en" b="1" dirty="0" smtClean="0"/>
          </a:p>
          <a:p>
            <a:pPr rtl="0">
              <a:spcBef>
                <a:spcPts val="0"/>
              </a:spcBef>
              <a:buNone/>
            </a:pPr>
            <a:r>
              <a:rPr lang="en-US" sz="1400" b="1" dirty="0" smtClean="0"/>
              <a:t>C</a:t>
            </a:r>
            <a:r>
              <a:rPr lang="en" sz="1400" b="1" dirty="0" smtClean="0"/>
              <a:t>ontact: inge.jonckheere@fao.org</a:t>
            </a:r>
            <a:endParaRPr lang="en" sz="1400" b="1" dirty="0"/>
          </a:p>
          <a:p>
            <a:pPr lvl="0" rtl="0">
              <a:spcBef>
                <a:spcPts val="0"/>
              </a:spcBef>
              <a:buNone/>
            </a:pPr>
            <a:endParaRPr b="1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7682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</a:rPr>
              <a:t>NFMS is an Open data portal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83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 dirty="0" smtClean="0">
                <a:solidFill>
                  <a:schemeClr val="dk2"/>
                </a:solidFill>
              </a:rPr>
              <a:t>End-users</a:t>
            </a:r>
            <a:r>
              <a:rPr lang="en" sz="2400" dirty="0" smtClean="0">
                <a:solidFill>
                  <a:schemeClr val="dk2"/>
                </a:solidFill>
              </a:rPr>
              <a:t> </a:t>
            </a:r>
            <a:r>
              <a:rPr lang="en" sz="2400" dirty="0">
                <a:solidFill>
                  <a:schemeClr val="dk2"/>
                </a:solidFill>
              </a:rPr>
              <a:t>browse national maps, display charts, read papers related to forest assessment and redd+ initiatives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425" y="2289675"/>
            <a:ext cx="3917125" cy="21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874" y="2657024"/>
            <a:ext cx="3438874" cy="190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1563" y="3085586"/>
            <a:ext cx="3428663" cy="19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en-US" dirty="0" smtClean="0"/>
              <a:t>Data generation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15566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/>
              <a:t>In country mapping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b="1" dirty="0" smtClean="0"/>
              <a:t>Existing </a:t>
            </a:r>
            <a:r>
              <a:rPr lang="en-US" b="1" dirty="0" smtClean="0"/>
              <a:t>national products </a:t>
            </a:r>
            <a:r>
              <a:rPr lang="en-US" dirty="0" smtClean="0"/>
              <a:t>(historical maps &amp; products)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dirty="0" smtClean="0"/>
              <a:t>Space Data Management System (SDMS</a:t>
            </a:r>
            <a:r>
              <a:rPr lang="en-US" dirty="0" smtClean="0"/>
              <a:t>): cloud based approach of all open source modules for the processing of data up to the </a:t>
            </a:r>
            <a:r>
              <a:rPr lang="en-US" dirty="0" smtClean="0"/>
              <a:t>desired processing </a:t>
            </a:r>
            <a:r>
              <a:rPr lang="en-US" dirty="0" smtClean="0"/>
              <a:t>level of the country</a:t>
            </a:r>
          </a:p>
          <a:p>
            <a:pPr lvl="5"/>
            <a:r>
              <a:rPr lang="en-US" i="1" dirty="0" smtClean="0"/>
              <a:t>(pilot </a:t>
            </a:r>
            <a:r>
              <a:rPr lang="en-US" i="1" dirty="0" err="1" smtClean="0"/>
              <a:t>finalised</a:t>
            </a:r>
            <a:r>
              <a:rPr lang="en-US" i="1" dirty="0" smtClean="0"/>
              <a:t>, actually </a:t>
            </a:r>
            <a:r>
              <a:rPr lang="en-US" i="1" dirty="0" smtClean="0"/>
              <a:t>under review for funding)</a:t>
            </a:r>
          </a:p>
          <a:p>
            <a:pPr lvl="5"/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b="1" dirty="0" smtClean="0"/>
              <a:t>Global products being applied op national scale</a:t>
            </a:r>
          </a:p>
          <a:p>
            <a:endParaRPr lang="en-US" dirty="0" smtClean="0"/>
          </a:p>
          <a:p>
            <a:pPr lvl="3"/>
            <a:r>
              <a:rPr lang="en-US" dirty="0" smtClean="0"/>
              <a:t>	Disseminate </a:t>
            </a:r>
            <a:r>
              <a:rPr lang="en-US" dirty="0" smtClean="0"/>
              <a:t>good practices at national levels</a:t>
            </a:r>
          </a:p>
          <a:p>
            <a:pPr lvl="3"/>
            <a:r>
              <a:rPr lang="en-US" dirty="0" smtClean="0"/>
              <a:t>	Introduce </a:t>
            </a:r>
            <a:r>
              <a:rPr lang="en-US" dirty="0" smtClean="0"/>
              <a:t>easy-to-use assessment tools</a:t>
            </a:r>
          </a:p>
          <a:p>
            <a:pPr lvl="3"/>
            <a:r>
              <a:rPr lang="en-US" dirty="0" smtClean="0"/>
              <a:t>	Enhance </a:t>
            </a:r>
            <a:r>
              <a:rPr lang="en-US" dirty="0" smtClean="0"/>
              <a:t>capacity within national ministries</a:t>
            </a:r>
          </a:p>
          <a:p>
            <a:pPr lvl="3"/>
            <a:r>
              <a:rPr lang="en-US" dirty="0" smtClean="0"/>
              <a:t>	Assess </a:t>
            </a:r>
            <a:r>
              <a:rPr lang="en-US" dirty="0" smtClean="0"/>
              <a:t>utility of historic maps</a:t>
            </a:r>
          </a:p>
          <a:p>
            <a:pPr lvl="3"/>
            <a:r>
              <a:rPr lang="en-US" dirty="0" smtClean="0"/>
              <a:t>	Assess </a:t>
            </a:r>
            <a:r>
              <a:rPr lang="en-US" dirty="0" smtClean="0"/>
              <a:t>utility of global tree cover (UMD) product</a:t>
            </a:r>
          </a:p>
          <a:p>
            <a:pPr lvl="3"/>
            <a:r>
              <a:rPr lang="en-US" dirty="0" smtClean="0"/>
              <a:t>	Build </a:t>
            </a:r>
            <a:r>
              <a:rPr lang="en-US" dirty="0" smtClean="0"/>
              <a:t>realistic reference levels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Shape 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4-10-23 08.54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0"/>
            <a:ext cx="6660232" cy="388788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5616" y="3723878"/>
            <a:ext cx="6624736" cy="112514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Tools for national forest inventory and forest statistics: collection, calculation and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1561" y="897565"/>
            <a:ext cx="7560839" cy="3751064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Cloud computing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27560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(SDMS)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771550"/>
            <a:ext cx="7992888" cy="41494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800" b="1" dirty="0" smtClean="0"/>
              <a:t>User menu </a:t>
            </a:r>
            <a:r>
              <a:rPr lang="en-US" sz="1800" dirty="0" smtClean="0"/>
              <a:t>will allow to access data &amp; tools available on the portal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b="1" dirty="0" smtClean="0"/>
              <a:t>Optical</a:t>
            </a:r>
            <a:r>
              <a:rPr lang="en-US" sz="1800" dirty="0" smtClean="0"/>
              <a:t> and </a:t>
            </a:r>
            <a:r>
              <a:rPr lang="en-US" sz="1800" b="1" dirty="0" smtClean="0"/>
              <a:t>radar</a:t>
            </a:r>
            <a:r>
              <a:rPr lang="en-US" sz="1800" dirty="0" smtClean="0"/>
              <a:t>, public and private satellite data will be made available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Relevant algorithms for the respective data sets, modular approach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Process </a:t>
            </a:r>
            <a:r>
              <a:rPr lang="en-US" sz="1800" b="1" dirty="0" err="1" smtClean="0"/>
              <a:t>automatization</a:t>
            </a:r>
            <a:r>
              <a:rPr lang="en-US" sz="1800" dirty="0" smtClean="0"/>
              <a:t> (started already), more in the future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Tools to </a:t>
            </a:r>
            <a:r>
              <a:rPr lang="en-US" sz="1800" b="1" dirty="0" smtClean="0"/>
              <a:t>select</a:t>
            </a:r>
            <a:r>
              <a:rPr lang="en-US" sz="1800" dirty="0" smtClean="0"/>
              <a:t> and </a:t>
            </a:r>
            <a:r>
              <a:rPr lang="en-US" sz="1800" b="1" dirty="0" smtClean="0"/>
              <a:t>upload</a:t>
            </a:r>
            <a:r>
              <a:rPr lang="en-US" sz="1800" dirty="0" smtClean="0"/>
              <a:t> the relevant satellite data sources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Following "products" to be made available during the project period</a:t>
            </a:r>
            <a:br>
              <a:rPr lang="en-US" sz="1800" dirty="0" smtClean="0"/>
            </a:br>
            <a:r>
              <a:rPr lang="en-US" sz="1800" dirty="0" smtClean="0"/>
              <a:t>	Tree/non-tree cover (Forest/non-forest cover in GFOI MDG)</a:t>
            </a:r>
            <a:br>
              <a:rPr lang="en-US" sz="1800" dirty="0" smtClean="0"/>
            </a:br>
            <a:r>
              <a:rPr lang="en-US" sz="1800" dirty="0" smtClean="0"/>
              <a:t>	Tree cover change (Forest cover change in MDG)</a:t>
            </a:r>
            <a:br>
              <a:rPr lang="en-US" sz="1800" dirty="0" smtClean="0"/>
            </a:br>
            <a:r>
              <a:rPr lang="en-US" sz="1800" dirty="0" smtClean="0"/>
              <a:t>	Land use/land cover</a:t>
            </a:r>
            <a:br>
              <a:rPr lang="en-US" sz="1800" dirty="0" smtClean="0"/>
            </a:br>
            <a:r>
              <a:rPr lang="en-US" sz="1800" dirty="0" smtClean="0"/>
              <a:t>	Land conversion category (activity data)</a:t>
            </a:r>
            <a:br>
              <a:rPr lang="en-US" sz="1800" dirty="0" smtClean="0"/>
            </a:br>
            <a:r>
              <a:rPr lang="en-US" sz="1800" dirty="0" smtClean="0"/>
              <a:t>	Near real-time change indicators (early warning system)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Countries can download the final product ( or raw data 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All methods / tools developed will be made available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908720" y="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/>
              <a:t>SDMS 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0637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2"/>
                </a:solidFill>
              </a:rPr>
              <a:t>NFMS </a:t>
            </a:r>
            <a:r>
              <a:rPr lang="en" sz="1800" dirty="0" smtClean="0">
                <a:solidFill>
                  <a:schemeClr val="dk2"/>
                </a:solidFill>
              </a:rPr>
              <a:t>web portal is </a:t>
            </a:r>
            <a:r>
              <a:rPr lang="en" sz="1800" dirty="0">
                <a:solidFill>
                  <a:schemeClr val="dk2"/>
                </a:solidFill>
              </a:rPr>
              <a:t>focused on Geospatial data, both Raster and Vector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2"/>
                </a:solidFill>
              </a:rPr>
              <a:t>- </a:t>
            </a:r>
            <a:r>
              <a:rPr lang="en" sz="1800" b="1" dirty="0">
                <a:solidFill>
                  <a:schemeClr val="dk2"/>
                </a:solidFill>
              </a:rPr>
              <a:t>it is not </a:t>
            </a:r>
            <a:r>
              <a:rPr lang="en" sz="1800" dirty="0">
                <a:solidFill>
                  <a:schemeClr val="dk2"/>
                </a:solidFill>
              </a:rPr>
              <a:t>a</a:t>
            </a:r>
            <a:r>
              <a:rPr lang="en" sz="1800" b="1" dirty="0">
                <a:solidFill>
                  <a:schemeClr val="dk2"/>
                </a:solidFill>
              </a:rPr>
              <a:t> wiki</a:t>
            </a:r>
            <a:r>
              <a:rPr lang="en" sz="1800" dirty="0">
                <a:solidFill>
                  <a:schemeClr val="dk2"/>
                </a:solidFill>
              </a:rPr>
              <a:t> or a </a:t>
            </a:r>
            <a:r>
              <a:rPr lang="en" sz="1800" b="1" dirty="0">
                <a:solidFill>
                  <a:schemeClr val="dk2"/>
                </a:solidFill>
              </a:rPr>
              <a:t>document management system</a:t>
            </a:r>
            <a:r>
              <a:rPr lang="en" sz="1800" dirty="0">
                <a:solidFill>
                  <a:schemeClr val="dk2"/>
                </a:solidFill>
              </a:rPr>
              <a:t>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  <a:buNone/>
            </a:pP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131024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>
                <a:solidFill>
                  <a:srgbClr val="222222"/>
                </a:solidFill>
              </a:rPr>
              <a:t>Management of  </a:t>
            </a:r>
            <a:r>
              <a:rPr lang="en" dirty="0">
                <a:solidFill>
                  <a:srgbClr val="222222"/>
                </a:solidFill>
              </a:rPr>
              <a:t>Data (1/3) 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235775" y="1779662"/>
            <a:ext cx="5334900" cy="3285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b="1" dirty="0">
                <a:solidFill>
                  <a:schemeClr val="dk2"/>
                </a:solidFill>
              </a:rPr>
              <a:t>Time series dataset </a:t>
            </a:r>
            <a:r>
              <a:rPr lang="en" dirty="0">
                <a:solidFill>
                  <a:schemeClr val="dk2"/>
                </a:solidFill>
              </a:rPr>
              <a:t>(data available on several </a:t>
            </a:r>
            <a:r>
              <a:rPr lang="en" dirty="0" smtClean="0">
                <a:solidFill>
                  <a:schemeClr val="dk2"/>
                </a:solidFill>
              </a:rPr>
              <a:t>points in time</a:t>
            </a:r>
            <a:r>
              <a:rPr lang="en" dirty="0">
                <a:solidFill>
                  <a:schemeClr val="dk2"/>
                </a:solidFill>
              </a:rPr>
              <a:t>)</a:t>
            </a:r>
          </a:p>
          <a:p>
            <a:pPr marL="457200" lvl="0" indent="-317500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dk2"/>
                </a:solidFill>
              </a:rPr>
              <a:t>landcover, land </a:t>
            </a:r>
            <a:r>
              <a:rPr lang="en" dirty="0" smtClean="0">
                <a:solidFill>
                  <a:schemeClr val="dk2"/>
                </a:solidFill>
              </a:rPr>
              <a:t>use</a:t>
            </a:r>
            <a:endParaRPr lang="en" dirty="0"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dk2"/>
                </a:solidFill>
              </a:rPr>
              <a:t>forests masks</a:t>
            </a:r>
          </a:p>
          <a:p>
            <a:pPr lvl="0">
              <a:spcBef>
                <a:spcPts val="600"/>
              </a:spcBef>
            </a:pPr>
            <a:r>
              <a:rPr lang="en" b="1" dirty="0">
                <a:solidFill>
                  <a:schemeClr val="dk2"/>
                </a:solidFill>
              </a:rPr>
              <a:t>A</a:t>
            </a:r>
            <a:r>
              <a:rPr lang="en" b="1" dirty="0" smtClean="0">
                <a:solidFill>
                  <a:schemeClr val="dk2"/>
                </a:solidFill>
              </a:rPr>
              <a:t>uxiliary data</a:t>
            </a:r>
            <a:r>
              <a:rPr lang="en" dirty="0" smtClean="0">
                <a:solidFill>
                  <a:schemeClr val="dk2"/>
                </a:solidFill>
              </a:rPr>
              <a:t>:</a:t>
            </a:r>
            <a:r>
              <a:rPr lang="en" b="1" dirty="0" smtClean="0">
                <a:solidFill>
                  <a:schemeClr val="dk2"/>
                </a:solidFill>
              </a:rPr>
              <a:t> </a:t>
            </a:r>
            <a:r>
              <a:rPr lang="en" dirty="0" smtClean="0">
                <a:solidFill>
                  <a:schemeClr val="dk2"/>
                </a:solidFill>
              </a:rPr>
              <a:t>feature info(1</a:t>
            </a:r>
            <a:r>
              <a:rPr lang="en" dirty="0">
                <a:solidFill>
                  <a:schemeClr val="dk2"/>
                </a:solidFill>
              </a:rPr>
              <a:t>), documents(2</a:t>
            </a:r>
            <a:r>
              <a:rPr lang="en" dirty="0" smtClean="0">
                <a:solidFill>
                  <a:schemeClr val="dk2"/>
                </a:solidFill>
              </a:rPr>
              <a:t>), Charts(3)</a:t>
            </a:r>
            <a:endParaRPr lang="en" dirty="0">
              <a:solidFill>
                <a:schemeClr val="dk2"/>
              </a:solidFill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 dirty="0" smtClean="0">
                <a:solidFill>
                  <a:schemeClr val="dk2"/>
                </a:solidFill>
              </a:rPr>
              <a:t>Static </a:t>
            </a:r>
            <a:r>
              <a:rPr lang="en" b="1" dirty="0">
                <a:solidFill>
                  <a:schemeClr val="dk2"/>
                </a:solidFill>
              </a:rPr>
              <a:t>dataset </a:t>
            </a:r>
          </a:p>
          <a:p>
            <a:pPr marL="457200" lvl="0" indent="-317500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dk2"/>
                </a:solidFill>
              </a:rPr>
              <a:t>admin boundaries &amp; cities (mandatory)</a:t>
            </a:r>
          </a:p>
          <a:p>
            <a:pPr marL="457200" lvl="0" indent="-317500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dk2"/>
                </a:solidFill>
              </a:rPr>
              <a:t>Infrastructure roads, powerlines </a:t>
            </a:r>
          </a:p>
          <a:p>
            <a:pPr marL="457200" lvl="0" indent="-317500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dk2"/>
                </a:solidFill>
              </a:rPr>
              <a:t>natural parks and protected areas </a:t>
            </a:r>
          </a:p>
          <a:p>
            <a:pPr marL="457200" lvl="0" indent="-317500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dk2"/>
                </a:solidFill>
              </a:rPr>
              <a:t>biophysical maps (Vegetation, Soils, Geology)</a:t>
            </a:r>
          </a:p>
          <a:p>
            <a:pPr marL="457200" lvl="0" indent="-317500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dk2"/>
                </a:solidFill>
              </a:rPr>
              <a:t>redd+ </a:t>
            </a:r>
            <a:r>
              <a:rPr lang="en" dirty="0" smtClean="0">
                <a:solidFill>
                  <a:schemeClr val="dk2"/>
                </a:solidFill>
              </a:rPr>
              <a:t>initiatives/projects</a:t>
            </a:r>
            <a:endParaRPr lang="en" dirty="0">
              <a:solidFill>
                <a:schemeClr val="dk2"/>
              </a:solidFill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 dirty="0">
                <a:solidFill>
                  <a:schemeClr val="dk2"/>
                </a:solidFill>
              </a:rPr>
              <a:t>A</a:t>
            </a:r>
            <a:r>
              <a:rPr lang="en" b="1" dirty="0" smtClean="0">
                <a:solidFill>
                  <a:schemeClr val="dk2"/>
                </a:solidFill>
              </a:rPr>
              <a:t>uxiliary </a:t>
            </a:r>
            <a:r>
              <a:rPr lang="en" b="1" dirty="0">
                <a:solidFill>
                  <a:schemeClr val="dk2"/>
                </a:solidFill>
              </a:rPr>
              <a:t>data</a:t>
            </a:r>
            <a:r>
              <a:rPr lang="en" dirty="0">
                <a:solidFill>
                  <a:schemeClr val="dk2"/>
                </a:solidFill>
              </a:rPr>
              <a:t>: </a:t>
            </a:r>
            <a:r>
              <a:rPr lang="en" dirty="0" smtClean="0">
                <a:solidFill>
                  <a:schemeClr val="dk2"/>
                </a:solidFill>
              </a:rPr>
              <a:t>feature info(1</a:t>
            </a:r>
            <a:r>
              <a:rPr lang="en" dirty="0">
                <a:solidFill>
                  <a:schemeClr val="dk2"/>
                </a:solidFill>
              </a:rPr>
              <a:t>), documents(2), photos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775" y="2066487"/>
            <a:ext cx="2282749" cy="12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5806" y="3369612"/>
            <a:ext cx="1674292" cy="13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3828" y="3369587"/>
            <a:ext cx="2079382" cy="132518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/>
        </p:nvSpPr>
        <p:spPr>
          <a:xfrm>
            <a:off x="6951500" y="3511550"/>
            <a:ext cx="3152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5185800" y="3579275"/>
            <a:ext cx="3152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6019875" y="2016325"/>
            <a:ext cx="3152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5445825" y="4632150"/>
            <a:ext cx="3156599" cy="43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 b="1" i="1" dirty="0">
                <a:solidFill>
                  <a:schemeClr val="dk2"/>
                </a:solidFill>
              </a:rPr>
              <a:t>F</a:t>
            </a:r>
            <a:r>
              <a:rPr lang="en" sz="1200" b="1" i="1" dirty="0" smtClean="0">
                <a:solidFill>
                  <a:schemeClr val="dk2"/>
                </a:solidFill>
              </a:rPr>
              <a:t>ig.1</a:t>
            </a:r>
            <a:r>
              <a:rPr lang="en" sz="1200" b="1" i="1" dirty="0">
                <a:solidFill>
                  <a:schemeClr val="dk2"/>
                </a:solidFill>
              </a:rPr>
              <a:t>, 2, 3 - </a:t>
            </a:r>
            <a:r>
              <a:rPr lang="en" sz="1200" b="1" i="1" dirty="0" smtClean="0">
                <a:solidFill>
                  <a:schemeClr val="dk2"/>
                </a:solidFill>
              </a:rPr>
              <a:t>Examples </a:t>
            </a:r>
            <a:r>
              <a:rPr lang="en" sz="1200" b="1" i="1" dirty="0">
                <a:solidFill>
                  <a:schemeClr val="dk2"/>
                </a:solidFill>
              </a:rPr>
              <a:t>of auxiliary data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0" y="339502"/>
            <a:ext cx="8424936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>
                <a:solidFill>
                  <a:srgbClr val="222222"/>
                </a:solidFill>
              </a:rPr>
              <a:t>Management of  </a:t>
            </a:r>
            <a:r>
              <a:rPr lang="en" dirty="0">
                <a:solidFill>
                  <a:srgbClr val="222222"/>
                </a:solidFill>
              </a:rPr>
              <a:t>Data (2/3) </a:t>
            </a:r>
            <a:r>
              <a:rPr lang="en" dirty="0" smtClean="0">
                <a:solidFill>
                  <a:srgbClr val="222222"/>
                </a:solidFill>
              </a:rPr>
              <a:t/>
            </a:r>
            <a:br>
              <a:rPr lang="en" dirty="0" smtClean="0">
                <a:solidFill>
                  <a:srgbClr val="222222"/>
                </a:solidFill>
              </a:rPr>
            </a:br>
            <a:r>
              <a:rPr lang="en" dirty="0" smtClean="0">
                <a:solidFill>
                  <a:srgbClr val="222222"/>
                </a:solidFill>
              </a:rPr>
              <a:t>examples</a:t>
            </a:r>
            <a:endParaRPr lang="en" dirty="0">
              <a:solidFill>
                <a:srgbClr val="222222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9275" y="1487719"/>
            <a:ext cx="2316974" cy="194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7200" y="2121017"/>
            <a:ext cx="2316963" cy="19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8047" y="1452622"/>
            <a:ext cx="1785500" cy="102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7349" y="3051075"/>
            <a:ext cx="1289425" cy="105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374" y="2227033"/>
            <a:ext cx="1289424" cy="105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5750" y="1438800"/>
            <a:ext cx="1250548" cy="10542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204525" y="4174950"/>
            <a:ext cx="3575387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 b="1" i="1" dirty="0">
                <a:solidFill>
                  <a:schemeClr val="dk2"/>
                </a:solidFill>
              </a:rPr>
              <a:t>STATIC DATASET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b="1" i="1" dirty="0">
                <a:solidFill>
                  <a:schemeClr val="dk2"/>
                </a:solidFill>
              </a:rPr>
              <a:t>Biophysical Maps: </a:t>
            </a:r>
          </a:p>
          <a:p>
            <a:pPr>
              <a:spcBef>
                <a:spcPts val="0"/>
              </a:spcBef>
              <a:buNone/>
            </a:pPr>
            <a:r>
              <a:rPr lang="en" sz="1200" b="1" i="1" dirty="0">
                <a:solidFill>
                  <a:schemeClr val="dk2"/>
                </a:solidFill>
              </a:rPr>
              <a:t>Zambia Vegetation, Soil and </a:t>
            </a:r>
            <a:r>
              <a:rPr lang="en" sz="1200" b="1" i="1" dirty="0" smtClean="0">
                <a:solidFill>
                  <a:schemeClr val="dk2"/>
                </a:solidFill>
              </a:rPr>
              <a:t>Geology layers</a:t>
            </a:r>
            <a:endParaRPr lang="en" sz="1200" b="1" i="1" dirty="0">
              <a:solidFill>
                <a:schemeClr val="dk2"/>
              </a:solidFill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3215468" y="2402987"/>
            <a:ext cx="1485000" cy="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 b="1" i="1">
                <a:solidFill>
                  <a:schemeClr val="dk2"/>
                </a:solidFill>
              </a:rPr>
              <a:t>STATIC DATASET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 i="1">
                <a:solidFill>
                  <a:schemeClr val="dk2"/>
                </a:solidFill>
              </a:rPr>
              <a:t>REDD+ initiatives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5005125" y="4174950"/>
            <a:ext cx="4066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i="1" dirty="0" smtClean="0">
                <a:solidFill>
                  <a:schemeClr val="dk2"/>
                </a:solidFill>
              </a:rPr>
              <a:t>TIME SERIES </a:t>
            </a:r>
            <a:r>
              <a:rPr lang="en" sz="1200" b="1" i="1" dirty="0">
                <a:solidFill>
                  <a:schemeClr val="dk2"/>
                </a:solidFill>
              </a:rPr>
              <a:t>DATA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b="1" i="1" dirty="0">
                <a:solidFill>
                  <a:schemeClr val="dk2"/>
                </a:solidFill>
              </a:rPr>
              <a:t>Forest cover loss 2000 - 2005 - 2010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 i="1" dirty="0">
                <a:solidFill>
                  <a:schemeClr val="dk2"/>
                </a:solidFill>
              </a:rPr>
              <a:t>(Time can changed with the slider on the top menu) </a:t>
            </a:r>
          </a:p>
        </p:txBody>
      </p:sp>
      <p:sp>
        <p:nvSpPr>
          <p:cNvPr id="66" name="Shape 66"/>
          <p:cNvSpPr/>
          <p:nvPr/>
        </p:nvSpPr>
        <p:spPr>
          <a:xfrm>
            <a:off x="5973300" y="2345112"/>
            <a:ext cx="736199" cy="23250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6908800" y="1735512"/>
            <a:ext cx="736199" cy="23250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23528" y="339502"/>
            <a:ext cx="86124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222222"/>
                </a:solidFill>
              </a:rPr>
              <a:t>Management of </a:t>
            </a:r>
            <a:r>
              <a:rPr lang="en" dirty="0">
                <a:solidFill>
                  <a:srgbClr val="222222"/>
                </a:solidFill>
              </a:rPr>
              <a:t>Data (3/3) </a:t>
            </a:r>
            <a:r>
              <a:rPr lang="en" dirty="0" smtClean="0">
                <a:solidFill>
                  <a:srgbClr val="222222"/>
                </a:solidFill>
              </a:rPr>
              <a:t/>
            </a:r>
            <a:br>
              <a:rPr lang="en" dirty="0" smtClean="0">
                <a:solidFill>
                  <a:srgbClr val="222222"/>
                </a:solidFill>
              </a:rPr>
            </a:br>
            <a:r>
              <a:rPr lang="en" dirty="0" smtClean="0">
                <a:solidFill>
                  <a:srgbClr val="222222"/>
                </a:solidFill>
              </a:rPr>
              <a:t>Stats/Charts</a:t>
            </a:r>
            <a:endParaRPr lang="en" dirty="0">
              <a:solidFill>
                <a:srgbClr val="222222"/>
              </a:solidFill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00" y="230500"/>
            <a:ext cx="1289424" cy="9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546925" y="1133350"/>
            <a:ext cx="7982100" cy="182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In order to a have a better understanding of the </a:t>
            </a:r>
            <a:r>
              <a:rPr lang="en" sz="1800" b="1" dirty="0" smtClean="0">
                <a:solidFill>
                  <a:schemeClr val="dk2"/>
                </a:solidFill>
              </a:rPr>
              <a:t>time series</a:t>
            </a:r>
            <a:r>
              <a:rPr lang="en" sz="1800" dirty="0" smtClean="0">
                <a:solidFill>
                  <a:schemeClr val="dk2"/>
                </a:solidFill>
              </a:rPr>
              <a:t> database, </a:t>
            </a:r>
            <a:r>
              <a:rPr lang="en" sz="1800" dirty="0">
                <a:solidFill>
                  <a:schemeClr val="dk2"/>
                </a:solidFill>
              </a:rPr>
              <a:t>the portal can be configured with user-defined statistics to perform Raster Algebra computations.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The results of the computation are available in a raw CSV format and are displayed on the </a:t>
            </a:r>
            <a:r>
              <a:rPr lang="en" sz="1800" b="1" dirty="0">
                <a:solidFill>
                  <a:schemeClr val="dk2"/>
                </a:solidFill>
              </a:rPr>
              <a:t>website as charts</a:t>
            </a:r>
            <a:r>
              <a:rPr lang="en" sz="1800" dirty="0">
                <a:solidFill>
                  <a:schemeClr val="dk2"/>
                </a:solidFill>
              </a:rPr>
              <a:t>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25" y="2953517"/>
            <a:ext cx="3554874" cy="197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0250" y="2956451"/>
            <a:ext cx="3554875" cy="196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1043</Words>
  <Application>Microsoft Office PowerPoint</Application>
  <PresentationFormat>On-screen Show (16:9)</PresentationFormat>
  <Paragraphs>166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simple-light</vt:lpstr>
      <vt:lpstr>NFMS  Focus on monitoring functions</vt:lpstr>
      <vt:lpstr>NFMS is an Open data portal</vt:lpstr>
      <vt:lpstr>Data generation</vt:lpstr>
      <vt:lpstr>Slide 3</vt:lpstr>
      <vt:lpstr>Cloud computing structure</vt:lpstr>
      <vt:lpstr>Slide 5</vt:lpstr>
      <vt:lpstr>Management of  Data (1/3) </vt:lpstr>
      <vt:lpstr>Management of  Data (2/3)  examples</vt:lpstr>
      <vt:lpstr>Management of Data (3/3)  Stats/Charts</vt:lpstr>
      <vt:lpstr>Audience</vt:lpstr>
      <vt:lpstr>System administration</vt:lpstr>
      <vt:lpstr>Supported countries</vt:lpstr>
      <vt:lpstr>Core Technologies / Protocols</vt:lpstr>
      <vt:lpstr>Geospatial data management</vt:lpstr>
      <vt:lpstr>Automatized Deployment</vt:lpstr>
      <vt:lpstr>Skills required to get involved</vt:lpstr>
      <vt:lpstr>NFMS web portal Summary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NFMS web platform</dc:title>
  <dc:creator>Jonckheere, Inge (FOM)</dc:creator>
  <cp:lastModifiedBy>Inge Jonckheere (FOM)</cp:lastModifiedBy>
  <cp:revision>7</cp:revision>
  <dcterms:modified xsi:type="dcterms:W3CDTF">2014-10-23T09:49:49Z</dcterms:modified>
</cp:coreProperties>
</file>