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7" r:id="rId2"/>
    <p:sldId id="408" r:id="rId3"/>
    <p:sldId id="409" r:id="rId4"/>
    <p:sldId id="410" r:id="rId5"/>
    <p:sldId id="420" r:id="rId6"/>
    <p:sldId id="411" r:id="rId7"/>
    <p:sldId id="416" r:id="rId8"/>
    <p:sldId id="417" r:id="rId9"/>
    <p:sldId id="419" r:id="rId10"/>
    <p:sldId id="418" r:id="rId11"/>
    <p:sldId id="413" r:id="rId12"/>
    <p:sldId id="414" r:id="rId1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cea" initials="H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3654" autoAdjust="0"/>
  </p:normalViewPr>
  <p:slideViewPr>
    <p:cSldViewPr snapToGrid="0" snapToObjects="1">
      <p:cViewPr>
        <p:scale>
          <a:sx n="60" d="100"/>
          <a:sy n="60" d="100"/>
        </p:scale>
        <p:origin x="-152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1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val>
            <c:numRef>
              <c:f>Plan1!$J$3:$J$7</c:f>
              <c:numCache>
                <c:formatCode>General</c:formatCode>
                <c:ptCount val="5"/>
                <c:pt idx="0">
                  <c:v>30</c:v>
                </c:pt>
                <c:pt idx="1">
                  <c:v>53</c:v>
                </c:pt>
                <c:pt idx="2">
                  <c:v>86</c:v>
                </c:pt>
                <c:pt idx="3">
                  <c:v>76</c:v>
                </c:pt>
                <c:pt idx="4">
                  <c:v>85</c:v>
                </c:pt>
              </c:numCache>
            </c:numRef>
          </c:val>
        </c:ser>
        <c:axId val="59682176"/>
        <c:axId val="59774080"/>
      </c:barChart>
      <c:dateAx>
        <c:axId val="59682176"/>
        <c:scaling>
          <c:orientation val="minMax"/>
        </c:scaling>
        <c:delete val="1"/>
        <c:axPos val="b"/>
        <c:numFmt formatCode="General" sourceLinked="0"/>
        <c:tickLblPos val="none"/>
        <c:crossAx val="59774080"/>
        <c:crosses val="autoZero"/>
        <c:lblOffset val="1"/>
        <c:baseTimeUnit val="days"/>
        <c:majorUnit val="1"/>
        <c:minorUnit val="1"/>
      </c:dateAx>
      <c:valAx>
        <c:axId val="59774080"/>
        <c:scaling>
          <c:orientation val="minMax"/>
        </c:scaling>
        <c:axPos val="l"/>
        <c:majorGridlines/>
        <c:numFmt formatCode="General" sourceLinked="1"/>
        <c:tickLblPos val="nextTo"/>
        <c:crossAx val="59682176"/>
        <c:crossesAt val="1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738FA8B-81BE-F44F-A4A4-CFA09C38C2C9}" type="datetime1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15A4AA1-F8E8-694F-9E82-2ED77E6037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971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8CB6CAE-BF08-FF4C-8798-91AD00DCEF12}" type="datetime1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648309B-C3B5-DD45-86D4-5D4D10BB1B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386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37" r="69392" b="16719"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3263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175000" y="6246813"/>
            <a:ext cx="279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SDCG-6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Oslo, Norway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October 22-24, 2014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xmlns="" val="127523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37" r="69392" b="16719"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175000" y="6246813"/>
            <a:ext cx="279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SDCG-6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Oslo, Norway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October 22-24, 2014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xmlns="" val="408526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58D9382-AAA2-3946-9A99-8A4C799EA5C1}" type="datetime1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F103C3-03F0-1145-A234-6A49423D95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936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685800" y="1185863"/>
            <a:ext cx="7772400" cy="2868612"/>
          </a:xfrm>
        </p:spPr>
        <p:txBody>
          <a:bodyPr/>
          <a:lstStyle/>
          <a:p>
            <a:pPr>
              <a:defRPr/>
            </a:pPr>
            <a:r>
              <a:rPr lang="en-AU" sz="3600" dirty="0" smtClean="0"/>
              <a:t>CBERS-4 Status and more...</a:t>
            </a:r>
            <a:br>
              <a:rPr lang="en-AU" sz="3600" dirty="0" smtClean="0"/>
            </a:br>
            <a:r>
              <a:rPr lang="en-AU" sz="2400" i="1" dirty="0" smtClean="0"/>
              <a:t>SDCG-6 Session 4, Item 35</a:t>
            </a:r>
            <a:endParaRPr lang="en-US" sz="2400" i="1" dirty="0">
              <a:solidFill>
                <a:srgbClr val="558ED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390650" y="4424363"/>
            <a:ext cx="6400800" cy="1752600"/>
          </a:xfrm>
        </p:spPr>
        <p:txBody>
          <a:bodyPr/>
          <a:lstStyle/>
          <a:p>
            <a:r>
              <a:rPr lang="en-US" sz="2400" i="1" dirty="0" err="1" smtClean="0">
                <a:solidFill>
                  <a:srgbClr val="8EB4E3"/>
                </a:solidFill>
                <a:latin typeface="Calibri" charset="0"/>
                <a:ea typeface="ＭＳ Ｐゴシック" charset="0"/>
                <a:cs typeface="ＭＳ Ｐゴシック" charset="0"/>
              </a:rPr>
              <a:t>Hilcéa</a:t>
            </a:r>
            <a:r>
              <a:rPr lang="en-US" sz="2400" i="1" dirty="0" smtClean="0">
                <a:solidFill>
                  <a:srgbClr val="8EB4E3"/>
                </a:solidFill>
                <a:latin typeface="Calibri" charset="0"/>
                <a:ea typeface="ＭＳ Ｐゴシック" charset="0"/>
                <a:cs typeface="ＭＳ Ｐゴシック" charset="0"/>
              </a:rPr>
              <a:t> Ferreira</a:t>
            </a:r>
            <a:endParaRPr lang="en-US" sz="2400" i="1" dirty="0">
              <a:solidFill>
                <a:srgbClr val="8EB4E3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i="1" dirty="0" smtClean="0">
                <a:solidFill>
                  <a:srgbClr val="8EB4E3"/>
                </a:solidFill>
                <a:latin typeface="Calibri" charset="0"/>
                <a:ea typeface="ＭＳ Ｐゴシック" charset="0"/>
                <a:cs typeface="ＭＳ Ｐゴシック" charset="0"/>
              </a:rPr>
              <a:t>INPE - Brazil</a:t>
            </a:r>
            <a:endParaRPr lang="en-US" sz="2400" i="1" dirty="0">
              <a:solidFill>
                <a:srgbClr val="8EB4E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Building Initiatives – CRA/INPE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COUNTRIES TRAINED – 2010 – 2014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000" b="1" dirty="0" smtClean="0"/>
              <a:t>SOUTH AMERICA</a:t>
            </a:r>
            <a:r>
              <a:rPr lang="en-US" sz="2000" dirty="0" smtClean="0"/>
              <a:t>: Bolivia, Colombia, Venezuela, French Guyana, Suriname, Peru, Ecuador and Paraguay</a:t>
            </a:r>
          </a:p>
          <a:p>
            <a:r>
              <a:rPr lang="en-US" sz="2000" b="1" dirty="0" smtClean="0"/>
              <a:t>CENTRAL AMERICA</a:t>
            </a:r>
            <a:r>
              <a:rPr lang="en-US" sz="2000" dirty="0" smtClean="0"/>
              <a:t>: Belize, Guatemala, Jamaica, El Salvador, Panama, Mexico, Nicaragua, Costa Rica and Barbados</a:t>
            </a:r>
          </a:p>
          <a:p>
            <a:r>
              <a:rPr lang="en-US" sz="2000" b="1" dirty="0" smtClean="0"/>
              <a:t>AFRICA:</a:t>
            </a:r>
            <a:r>
              <a:rPr lang="en-US" sz="2000" dirty="0" smtClean="0"/>
              <a:t> Angola, Mozambique, Congo Democratic Republic,  Zambia, Cameroon, Senegal, Burkina Faso, Burundi, Chad, Congo e Saint Tome and Principe </a:t>
            </a:r>
          </a:p>
          <a:p>
            <a:r>
              <a:rPr lang="en-US" sz="2000" b="1" dirty="0" smtClean="0"/>
              <a:t>ASIA:</a:t>
            </a:r>
            <a:r>
              <a:rPr lang="en-US" sz="2000" dirty="0" smtClean="0"/>
              <a:t> Malaysia, Indonesia, Bangladesh, Thailand, Cambodia, Vietnam, Papua New Guinea, Myanmar, Sri Lanka, Bhutan, Pakistan and Philippines</a:t>
            </a:r>
          </a:p>
        </p:txBody>
      </p:sp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GFOI and Silva Carbon 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12th Regional GEO GFOI Workshop on Monitoring Forest will be held from January 19 to 23, 2015 at INPE´s headquarters in Sao Jose dos Campos, SP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err="1" smtClean="0"/>
          </a:p>
          <a:p>
            <a:endParaRPr lang="en-US" dirty="0" err="1" smtClean="0"/>
          </a:p>
          <a:p>
            <a:pPr algn="ctr">
              <a:buNone/>
            </a:pPr>
            <a:r>
              <a:rPr lang="en-US" dirty="0" smtClean="0"/>
              <a:t>Thank you!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hilcea@dpi.inpe.br</a:t>
            </a:r>
          </a:p>
        </p:txBody>
      </p:sp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CBERS-4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179325" cy="4793976"/>
          </a:xfrm>
        </p:spPr>
        <p:txBody>
          <a:bodyPr/>
          <a:lstStyle/>
          <a:p>
            <a:r>
              <a:rPr lang="en-US" sz="2400" b="1" dirty="0" smtClean="0"/>
              <a:t>7th of December 2014</a:t>
            </a:r>
            <a:r>
              <a:rPr lang="en-US" sz="2400" dirty="0" smtClean="0"/>
              <a:t>​ is the date planned for CBERS-4 launching, using a Long March rocket.</a:t>
            </a:r>
          </a:p>
          <a:p>
            <a:r>
              <a:rPr lang="en-US" sz="2400" dirty="0" smtClean="0"/>
              <a:t>Up to now everything is fine:</a:t>
            </a:r>
          </a:p>
          <a:p>
            <a:pPr lvl="1"/>
            <a:r>
              <a:rPr lang="en-US" sz="2400" dirty="0" smtClean="0"/>
              <a:t>CBERS-4 has already been subjected to electrical and environmental tests and has an estimated life of three years.</a:t>
            </a:r>
          </a:p>
          <a:p>
            <a:pPr lvl="1"/>
            <a:r>
              <a:rPr lang="en-US" sz="2400" dirty="0" smtClean="0"/>
              <a:t>The 100 hours test was done, and the satellite </a:t>
            </a:r>
            <a:r>
              <a:rPr lang="en-US" sz="2400" dirty="0" smtClean="0"/>
              <a:t>was sent </a:t>
            </a:r>
            <a:r>
              <a:rPr lang="en-US" sz="2400" dirty="0" smtClean="0"/>
              <a:t>to the launching base in </a:t>
            </a:r>
            <a:r>
              <a:rPr lang="en-US" sz="2400" dirty="0" smtClean="0"/>
              <a:t>Taiwan, China, on October 17. </a:t>
            </a:r>
            <a:endParaRPr lang="en-US" sz="2400" dirty="0" smtClean="0"/>
          </a:p>
        </p:txBody>
      </p:sp>
      <p:pic>
        <p:nvPicPr>
          <p:cNvPr id="5122" name="Picture 2" descr="http://www.inpe.br/noticias/arquivos/imagens/cbers102014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5528" y="1625369"/>
            <a:ext cx="2601272" cy="1735930"/>
          </a:xfrm>
          <a:prstGeom prst="rect">
            <a:avLst/>
          </a:prstGeom>
          <a:noFill/>
        </p:spPr>
      </p:pic>
      <p:pic>
        <p:nvPicPr>
          <p:cNvPr id="5124" name="Picture 4" descr="http://www.inpe.br/noticias/arquivos/imagens/cbers102014_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8197" y="3566019"/>
            <a:ext cx="1621158" cy="2426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183672"/>
          </a:xfrm>
        </p:spPr>
        <p:txBody>
          <a:bodyPr/>
          <a:lstStyle/>
          <a:p>
            <a:r>
              <a:rPr lang="en-US" sz="2000" dirty="0" smtClean="0"/>
              <a:t>INPE and CAST are working on a proposal of a sixth satellite, CBERS-4A, to be released within three years. </a:t>
            </a:r>
          </a:p>
          <a:p>
            <a:r>
              <a:rPr lang="en-US" sz="2000" dirty="0" smtClean="0"/>
              <a:t>Governments will define a proposal for CBERS-4A in January 2015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Group 1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10566489"/>
              </p:ext>
            </p:extLst>
          </p:nvPr>
        </p:nvGraphicFramePr>
        <p:xfrm>
          <a:off x="1256623" y="2822020"/>
          <a:ext cx="7038119" cy="3282633"/>
        </p:xfrm>
        <a:graphic>
          <a:graphicData uri="http://schemas.openxmlformats.org/drawingml/2006/table">
            <a:tbl>
              <a:tblPr/>
              <a:tblGrid>
                <a:gridCol w="1219834"/>
                <a:gridCol w="1489207"/>
                <a:gridCol w="1379948"/>
                <a:gridCol w="1633824"/>
                <a:gridCol w="1315306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Sensors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Resolution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Swath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Revisit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MUX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16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B, G, R, NIR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94.9 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31 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HRC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, NIR, MIR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94.9 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31 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WFI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55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B, G, R, NIR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683.9 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APD </a:t>
                      </a: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Polarized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Detector </a:t>
                      </a:r>
                      <a:r>
                        <a:rPr kumimoji="0" lang="en-US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Aerosol)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&lt; 2.9  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0.76-2.05 (4 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bands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833  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400" dirty="0" smtClean="0"/>
              <a:t>August 2014, the </a:t>
            </a:r>
            <a:r>
              <a:rPr lang="en-US" sz="2400" b="1" dirty="0" smtClean="0"/>
              <a:t>Indian Space Research Organization (ISRO) </a:t>
            </a:r>
            <a:r>
              <a:rPr lang="en-US" sz="2400" dirty="0" smtClean="0"/>
              <a:t>and the Brazilian Space Agency (AEB) signed a Cooperative Program for the direct reception and distribution of </a:t>
            </a:r>
            <a:r>
              <a:rPr lang="en-US" sz="2400" b="1" dirty="0" smtClean="0"/>
              <a:t>Resourcesat-2 data.  </a:t>
            </a:r>
          </a:p>
          <a:p>
            <a:endParaRPr lang="en-US" sz="2400" dirty="0" smtClean="0"/>
          </a:p>
          <a:p>
            <a:r>
              <a:rPr lang="en-US" sz="2400" dirty="0" smtClean="0"/>
              <a:t>INPE and </a:t>
            </a:r>
            <a:r>
              <a:rPr lang="en-US" sz="2400" b="1" dirty="0" smtClean="0"/>
              <a:t>USGS</a:t>
            </a:r>
            <a:r>
              <a:rPr lang="en-US" sz="2400" dirty="0" smtClean="0"/>
              <a:t> signed a Cooperative Program for the direct downlink of Landsat-7 and </a:t>
            </a:r>
            <a:r>
              <a:rPr lang="en-US" sz="2400" b="1" dirty="0" smtClean="0"/>
              <a:t>Landsat-8 data</a:t>
            </a:r>
            <a:r>
              <a:rPr lang="en-US" sz="2400" dirty="0" smtClean="0"/>
              <a:t>. We will start receiving Landsat-8 in November, 2014. INPE shall, in cooperation with USGS, receive, process, archive, distribute and exchange such data, in accordance to its free data policy.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Remote Sensing Data Center at INPE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3946"/>
            <a:ext cx="8466083" cy="4736480"/>
          </a:xfrm>
        </p:spPr>
        <p:txBody>
          <a:bodyPr/>
          <a:lstStyle/>
          <a:p>
            <a:r>
              <a:rPr lang="en-US" sz="1800" b="1" dirty="0" smtClean="0"/>
              <a:t>More than 800 TB </a:t>
            </a:r>
            <a:r>
              <a:rPr lang="en-US" sz="1800" dirty="0" smtClean="0"/>
              <a:t>of satellite data: CBERS,  LANDSAT,  AQUA, TERRA,  GOES METEOSAT, NOAA,  ENVISAT, RADARSAT, UK-DMC-2, S-NPP,  </a:t>
            </a:r>
            <a:r>
              <a:rPr lang="en-US" sz="1800" dirty="0" err="1" smtClean="0"/>
              <a:t>MetOp</a:t>
            </a:r>
            <a:r>
              <a:rPr lang="en-US" sz="1800" dirty="0" smtClean="0"/>
              <a:t>-B  and RESOURCESAT.</a:t>
            </a:r>
          </a:p>
          <a:p>
            <a:endParaRPr lang="en-US" sz="1800" dirty="0" smtClean="0"/>
          </a:p>
          <a:p>
            <a:r>
              <a:rPr lang="en-US" sz="2000" dirty="0" smtClean="0"/>
              <a:t>Currently, we receive:</a:t>
            </a:r>
          </a:p>
          <a:p>
            <a:pPr lvl="1"/>
            <a:r>
              <a:rPr lang="en-US" sz="1600" dirty="0" smtClean="0"/>
              <a:t>AQUA,    TERRA, GOES-13,  LANDSAT-7, NOAA-15,  NOAA-16,   NOAA-18,  NOAA-19,   </a:t>
            </a:r>
            <a:r>
              <a:rPr lang="en-US" sz="1600" dirty="0" err="1" smtClean="0"/>
              <a:t>MetOp</a:t>
            </a:r>
            <a:r>
              <a:rPr lang="en-US" sz="1600" dirty="0" smtClean="0"/>
              <a:t>-B and S-NPP</a:t>
            </a:r>
          </a:p>
          <a:p>
            <a:pPr lvl="1"/>
            <a:r>
              <a:rPr lang="en-US" sz="1600" dirty="0" smtClean="0"/>
              <a:t>RESOURCESAT-2 (LISS-3 and </a:t>
            </a:r>
            <a:r>
              <a:rPr lang="en-US" sz="1600" dirty="0" err="1" smtClean="0"/>
              <a:t>AWiFS</a:t>
            </a:r>
            <a:r>
              <a:rPr lang="en-US" sz="1600" dirty="0" smtClean="0"/>
              <a:t>)  and images will be available at INPE’s catalogue in October, 2014</a:t>
            </a:r>
          </a:p>
          <a:p>
            <a:endParaRPr lang="en-US" sz="1800" dirty="0" smtClean="0"/>
          </a:p>
          <a:p>
            <a:r>
              <a:rPr lang="en-US" sz="1800" dirty="0" smtClean="0"/>
              <a:t>Ready to receive LANDSAT-8,   FY-3, and GOES-R, FORMOSAT-7/COSMIC-2, CBERS-4   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Data is freely distributed from INPE’s data catalogue:</a:t>
            </a:r>
          </a:p>
          <a:p>
            <a:endParaRPr lang="en-US" sz="1800" b="1" dirty="0" smtClean="0"/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http://www.dgi.inpe.br/CDSR/</a:t>
            </a:r>
          </a:p>
        </p:txBody>
      </p:sp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Building Initiatives – CRA/INPE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630606"/>
          </a:xfrm>
        </p:spPr>
        <p:txBody>
          <a:bodyPr/>
          <a:lstStyle/>
          <a:p>
            <a:r>
              <a:rPr lang="en-US" sz="2400" dirty="0" smtClean="0"/>
              <a:t>The activities of INPE´s Amazon Regional Center involve research and scientific development to becoming a world reference center in the monitoring of tropical forests:</a:t>
            </a:r>
            <a:endParaRPr lang="en-US" sz="2800" dirty="0" smtClean="0"/>
          </a:p>
          <a:p>
            <a:pPr lvl="1"/>
            <a:r>
              <a:rPr lang="en-US" sz="1800" dirty="0" smtClean="0"/>
              <a:t>Spreading </a:t>
            </a:r>
            <a:r>
              <a:rPr lang="en-US" sz="1800" dirty="0" err="1" smtClean="0"/>
              <a:t>Geotechnology</a:t>
            </a:r>
            <a:r>
              <a:rPr lang="en-US" sz="1800" dirty="0" smtClean="0"/>
              <a:t> in the region;</a:t>
            </a:r>
          </a:p>
          <a:p>
            <a:pPr lvl="1"/>
            <a:r>
              <a:rPr lang="en-US" sz="1800" b="1" dirty="0" smtClean="0"/>
              <a:t>Being an international center for the dissemination of technology in order   to monitor characteristics of tropical forests</a:t>
            </a:r>
          </a:p>
          <a:p>
            <a:pPr lvl="1" algn="ctr">
              <a:buNone/>
            </a:pPr>
            <a:r>
              <a:rPr lang="en-US" sz="1800" b="1" dirty="0" smtClean="0"/>
              <a:t>http://www.inpe.br/cra/ingles/</a:t>
            </a:r>
          </a:p>
        </p:txBody>
      </p:sp>
      <p:pic>
        <p:nvPicPr>
          <p:cNvPr id="4" name="Picture 4" descr="http://www.inpe.br/cra/ingles/imagens/instalacoe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02967"/>
            <a:ext cx="2819400" cy="1924241"/>
          </a:xfrm>
          <a:prstGeom prst="rect">
            <a:avLst/>
          </a:prstGeom>
          <a:noFill/>
        </p:spPr>
      </p:pic>
      <p:pic>
        <p:nvPicPr>
          <p:cNvPr id="5" name="Picture 6" descr="http://www.inpe.br/cra/ingles/imagens/instalacoes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1586"/>
            <a:ext cx="2895600" cy="1411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Building Initiatives – CRA/INPE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Capacity Building Initiatives involve:</a:t>
            </a:r>
          </a:p>
          <a:p>
            <a:pPr lvl="1"/>
            <a:r>
              <a:rPr lang="en-US" sz="1900" dirty="0" err="1" smtClean="0"/>
              <a:t>TerraAmazon</a:t>
            </a:r>
            <a:r>
              <a:rPr lang="en-US" sz="1900" dirty="0" smtClean="0"/>
              <a:t> System</a:t>
            </a:r>
          </a:p>
          <a:p>
            <a:pPr lvl="1"/>
            <a:r>
              <a:rPr lang="en-US" sz="1900" dirty="0" smtClean="0"/>
              <a:t>Basic concepts on remote sensing, digital image processing and </a:t>
            </a:r>
            <a:r>
              <a:rPr lang="en-US" sz="1900" dirty="0" err="1" smtClean="0"/>
              <a:t>geoprocessing</a:t>
            </a:r>
            <a:endParaRPr lang="en-US" sz="1900" dirty="0" smtClean="0"/>
          </a:p>
          <a:p>
            <a:pPr lvl="1"/>
            <a:r>
              <a:rPr lang="en-US" sz="1900" dirty="0" smtClean="0"/>
              <a:t>Tutorials and Instructors (Portuguese, English, French and Spanish)</a:t>
            </a:r>
          </a:p>
          <a:p>
            <a:pPr lvl="1"/>
            <a:r>
              <a:rPr lang="en-US" sz="1900" dirty="0" smtClean="0"/>
              <a:t>Presentations and hands-on activities</a:t>
            </a:r>
          </a:p>
          <a:p>
            <a:pPr lvl="1"/>
            <a:r>
              <a:rPr lang="en-US" sz="1900" dirty="0" smtClean="0"/>
              <a:t>Video-classes (being developed)</a:t>
            </a:r>
          </a:p>
          <a:p>
            <a:pPr lvl="1"/>
            <a:r>
              <a:rPr lang="en-US" sz="1900" dirty="0" smtClean="0"/>
              <a:t>Pre and pos students assessment</a:t>
            </a:r>
          </a:p>
          <a:p>
            <a:pPr lvl="1"/>
            <a:r>
              <a:rPr lang="en-US" sz="1900" dirty="0" smtClean="0"/>
              <a:t>Online support after course</a:t>
            </a:r>
          </a:p>
          <a:p>
            <a:pPr lvl="1"/>
            <a:r>
              <a:rPr lang="en-US" sz="1900" dirty="0" smtClean="0"/>
              <a:t>Forum of discussions</a:t>
            </a:r>
          </a:p>
          <a:p>
            <a:pPr lvl="1"/>
            <a:r>
              <a:rPr lang="en-US" sz="1900" dirty="0" smtClean="0"/>
              <a:t>Publications</a:t>
            </a:r>
          </a:p>
          <a:p>
            <a:pPr lvl="1">
              <a:buNone/>
            </a:pPr>
            <a:r>
              <a:rPr lang="pt-BR" sz="1800" b="1" dirty="0" smtClean="0"/>
              <a:t>http://www.inpe.br/cra/projetos_pesquisas/capacitacao_internacional.</a:t>
            </a:r>
            <a:r>
              <a:rPr lang="pt-BR" sz="1800" b="1" dirty="0" err="1" smtClean="0"/>
              <a:t>php</a:t>
            </a:r>
            <a:endParaRPr lang="en-US" sz="18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01" y="3634229"/>
            <a:ext cx="2283199" cy="15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Building Initiatives – CRA/INPE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FAO Project</a:t>
            </a:r>
          </a:p>
          <a:p>
            <a:pPr lvl="1"/>
            <a:r>
              <a:rPr lang="en-US" sz="2000" dirty="0" smtClean="0"/>
              <a:t>African and German Funds</a:t>
            </a:r>
          </a:p>
          <a:p>
            <a:pPr lvl="1"/>
            <a:r>
              <a:rPr lang="en-US" sz="2000" dirty="0" smtClean="0"/>
              <a:t>43 countries</a:t>
            </a:r>
          </a:p>
          <a:p>
            <a:pPr lvl="1"/>
            <a:r>
              <a:rPr lang="en-US" sz="2000" dirty="0" smtClean="0"/>
              <a:t>3 years/project (2013-2016)</a:t>
            </a:r>
          </a:p>
          <a:p>
            <a:pPr lvl="1"/>
            <a:r>
              <a:rPr lang="en-US" sz="2000" dirty="0" smtClean="0"/>
              <a:t>Capacity building, system development and countries assistance</a:t>
            </a:r>
          </a:p>
          <a:p>
            <a:r>
              <a:rPr lang="en-US" sz="2800" dirty="0" smtClean="0"/>
              <a:t>ACTO (Amazon Cooperation Treaty Organization)</a:t>
            </a:r>
          </a:p>
          <a:p>
            <a:pPr lvl="1"/>
            <a:r>
              <a:rPr lang="en-US" sz="2000" dirty="0" smtClean="0"/>
              <a:t>BNDES (Amazon Fund)</a:t>
            </a:r>
          </a:p>
          <a:p>
            <a:pPr lvl="1"/>
            <a:r>
              <a:rPr lang="en-US" sz="2000" dirty="0" smtClean="0"/>
              <a:t>8 countries from Amazonian Basin</a:t>
            </a:r>
          </a:p>
          <a:p>
            <a:pPr lvl="1"/>
            <a:r>
              <a:rPr lang="en-US" sz="2000" dirty="0" smtClean="0"/>
              <a:t>3 years project (2014-2017)</a:t>
            </a:r>
          </a:p>
          <a:p>
            <a:pPr lvl="1"/>
            <a:r>
              <a:rPr lang="en-US" sz="2000" dirty="0" smtClean="0"/>
              <a:t>Capacity building, support to the countries, Observation Rooms assistance, contact with researchers from countries and regional data dissemination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Building Initiatives – CRA/INPE</a:t>
            </a:r>
            <a:endParaRPr lang="en-US" sz="3600" dirty="0"/>
          </a:p>
        </p:txBody>
      </p:sp>
      <p:grpSp>
        <p:nvGrpSpPr>
          <p:cNvPr id="4" name="Grupo 3"/>
          <p:cNvGrpSpPr/>
          <p:nvPr/>
        </p:nvGrpSpPr>
        <p:grpSpPr>
          <a:xfrm>
            <a:off x="1380120" y="1484784"/>
            <a:ext cx="6508286" cy="3868846"/>
            <a:chOff x="1441748" y="1412776"/>
            <a:chExt cx="6624736" cy="4269938"/>
          </a:xfrm>
        </p:grpSpPr>
        <p:graphicFrame>
          <p:nvGraphicFramePr>
            <p:cNvPr id="5" name="Gráfico 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233857825"/>
                </p:ext>
              </p:extLst>
            </p:nvPr>
          </p:nvGraphicFramePr>
          <p:xfrm>
            <a:off x="1441748" y="1412776"/>
            <a:ext cx="6624736" cy="4032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CaixaDeTexto 5"/>
            <p:cNvSpPr txBox="1"/>
            <p:nvPr/>
          </p:nvSpPr>
          <p:spPr>
            <a:xfrm>
              <a:off x="2123728" y="530120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/>
                <a:t>2010</a:t>
              </a:r>
              <a:endParaRPr lang="pt-BR" sz="18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347864" y="530120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/>
                <a:t>2011</a:t>
              </a:r>
              <a:endParaRPr lang="pt-BR" sz="1800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572000" y="530120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/>
                <a:t>2012</a:t>
              </a:r>
              <a:endParaRPr lang="pt-BR" sz="1800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724128" y="531338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/>
                <a:t>2013</a:t>
              </a:r>
              <a:endParaRPr lang="pt-BR" sz="18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948264" y="528162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/>
                <a:t>2014</a:t>
              </a:r>
              <a:endParaRPr lang="pt-BR" sz="18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680012" y="1772816"/>
              <a:ext cx="3960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86</a:t>
              </a:r>
              <a:endParaRPr lang="pt-BR" sz="12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267744" y="3872081"/>
              <a:ext cx="3960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30</a:t>
              </a:r>
              <a:endParaRPr lang="pt-BR" sz="12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491880" y="2996952"/>
              <a:ext cx="3960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53</a:t>
              </a:r>
              <a:endParaRPr lang="pt-BR" sz="1200" b="1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904148" y="2132856"/>
              <a:ext cx="3960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7</a:t>
              </a:r>
              <a:r>
                <a:rPr lang="pt-BR" sz="1200" b="1" dirty="0" smtClean="0"/>
                <a:t>6</a:t>
              </a:r>
              <a:endParaRPr lang="pt-BR" sz="1200" b="1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128284" y="1772816"/>
              <a:ext cx="3960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85</a:t>
              </a:r>
              <a:endParaRPr lang="pt-BR" sz="1200" b="1" dirty="0"/>
            </a:p>
          </p:txBody>
        </p:sp>
      </p:grpSp>
      <p:sp>
        <p:nvSpPr>
          <p:cNvPr id="16" name="Título 1"/>
          <p:cNvSpPr txBox="1">
            <a:spLocks/>
          </p:cNvSpPr>
          <p:nvPr/>
        </p:nvSpPr>
        <p:spPr bwMode="auto">
          <a:xfrm>
            <a:off x="835968" y="5353630"/>
            <a:ext cx="81410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r>
              <a:rPr lang="en-US" sz="2400" dirty="0" smtClean="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rPr>
              <a:t>Number of Participants per year</a:t>
            </a:r>
            <a:endParaRPr lang="pt-BR" sz="2400" dirty="0">
              <a:solidFill>
                <a:srgbClr val="1F497D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97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31967</TotalTime>
  <Words>737</Words>
  <Application>Microsoft Office PowerPoint</Application>
  <PresentationFormat>Apresentação na tela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Office Theme</vt:lpstr>
      <vt:lpstr>CBERS-4 Status and more... SDCG-6 Session 4, Item 35</vt:lpstr>
      <vt:lpstr>Plans for CBERS-4</vt:lpstr>
      <vt:lpstr>Other Missions</vt:lpstr>
      <vt:lpstr>Data access plans</vt:lpstr>
      <vt:lpstr>Remote Sensing Data Center at INPE </vt:lpstr>
      <vt:lpstr>Capacity Building Initiatives – CRA/INPE</vt:lpstr>
      <vt:lpstr>Capacity Building Initiatives – CRA/INPE</vt:lpstr>
      <vt:lpstr>Capacity Building Initiatives – CRA/INPE</vt:lpstr>
      <vt:lpstr>Capacity Building Initiatives – CRA/INPE</vt:lpstr>
      <vt:lpstr>Capacity Building Initiatives – CRA/INPE</vt:lpstr>
      <vt:lpstr>GFOI and Silva Carbon CB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Hilcea</cp:lastModifiedBy>
  <cp:revision>550</cp:revision>
  <dcterms:created xsi:type="dcterms:W3CDTF">2013-01-29T13:10:08Z</dcterms:created>
  <dcterms:modified xsi:type="dcterms:W3CDTF">2014-10-23T14:50:14Z</dcterms:modified>
</cp:coreProperties>
</file>