
<file path=[Content_Types].xml><?xml version="1.0" encoding="utf-8"?>
<Types xmlns="http://schemas.openxmlformats.org/package/2006/content-types">
  <Default Extension="xml" ContentType="application/xml"/>
  <Default Extension="bin" ContentType="application/vnd.openxmlformats-officedocument.presentationml.printerSettings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8"/>
  </p:notesMasterIdLst>
  <p:sldIdLst>
    <p:sldId id="260" r:id="rId2"/>
    <p:sldId id="266" r:id="rId3"/>
    <p:sldId id="270" r:id="rId4"/>
    <p:sldId id="261" r:id="rId5"/>
    <p:sldId id="265" r:id="rId6"/>
    <p:sldId id="262" r:id="rId7"/>
    <p:sldId id="263" r:id="rId8"/>
    <p:sldId id="264" r:id="rId9"/>
    <p:sldId id="278" r:id="rId10"/>
    <p:sldId id="273" r:id="rId11"/>
    <p:sldId id="267" r:id="rId12"/>
    <p:sldId id="274" r:id="rId13"/>
    <p:sldId id="277" r:id="rId14"/>
    <p:sldId id="275" r:id="rId15"/>
    <p:sldId id="276" r:id="rId16"/>
    <p:sldId id="269" r:id="rId17"/>
  </p:sldIdLst>
  <p:sldSz cx="9144000" cy="6858000" type="screen4x3"/>
  <p:notesSz cx="6858000" cy="9144000"/>
  <p:defaultTextStyle>
    <a:defPPr>
      <a:defRPr lang="en-US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-106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49" autoAdjust="0"/>
    <p:restoredTop sz="95833" autoAdjust="0"/>
  </p:normalViewPr>
  <p:slideViewPr>
    <p:cSldViewPr snapToGrid="0" snapToObjects="1">
      <p:cViewPr varScale="1">
        <p:scale>
          <a:sx n="123" d="100"/>
          <a:sy n="123" d="100"/>
        </p:scale>
        <p:origin x="-792" y="-96"/>
      </p:cViewPr>
      <p:guideLst>
        <p:guide orient="horz" pos="4277"/>
        <p:guide pos="289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114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presProps" Target="presProps.xml"/><Relationship Id="rId21" Type="http://schemas.openxmlformats.org/officeDocument/2006/relationships/viewProps" Target="viewProps.xml"/><Relationship Id="rId22" Type="http://schemas.openxmlformats.org/officeDocument/2006/relationships/theme" Target="theme/theme1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notesMaster" Target="notesMasters/notesMaster1.xml"/><Relationship Id="rId19" Type="http://schemas.openxmlformats.org/officeDocument/2006/relationships/printerSettings" Target="printerSettings/printerSettings1.bin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-106" charset="0"/>
              </a:defRPr>
            </a:lvl1pPr>
          </a:lstStyle>
          <a:p>
            <a:pPr>
              <a:defRPr/>
            </a:pPr>
            <a:fld id="{70C43DB1-6AE4-42F4-A030-67A0368BA2C1}" type="datetime1">
              <a:rPr lang="en-US"/>
              <a:pPr>
                <a:defRPr/>
              </a:pPr>
              <a:t>9/9/12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-106" charset="0"/>
              </a:defRPr>
            </a:lvl1pPr>
          </a:lstStyle>
          <a:p>
            <a:pPr>
              <a:defRPr/>
            </a:pPr>
            <a:fld id="{3D31D474-A30B-46C7-A7CB-BF5BB52F9B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070270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ＭＳ Ｐゴシック" pitchFamily="-106" charset="-128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098A87-5171-4B75-93C2-5524BB9D1112}" type="slidenum">
              <a:rPr lang="de-DE" smtClean="0">
                <a:latin typeface="Times New Roman" pitchFamily="-106" charset="0"/>
              </a:rPr>
              <a:pPr/>
              <a:t>1</a:t>
            </a:fld>
            <a:endParaRPr lang="de-DE" smtClean="0">
              <a:latin typeface="Times New Roman" pitchFamily="-106" charset="0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smtClean="0">
              <a:latin typeface="Times New Roman" pitchFamily="-106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10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11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12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13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14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15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16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2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3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4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5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6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7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8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>
              <a:latin typeface="Times New Roman" pitchFamily="-106" charset="0"/>
            </a:endParaRPr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47D10890-62FC-4A72-AC60-97757228D65B}" type="slidenum">
              <a:rPr lang="en-US" smtClean="0">
                <a:solidFill>
                  <a:srgbClr val="000000"/>
                </a:solidFill>
              </a:rPr>
              <a:pPr/>
              <a:t>9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5125" name="Header Placeholder 4"/>
          <p:cNvSpPr>
            <a:spLocks noGrp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309197" y="6523039"/>
            <a:ext cx="461665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de-DE" sz="900">
                <a:solidFill>
                  <a:srgbClr val="5F758D"/>
                </a:solidFill>
                <a:latin typeface="Century Gothic" pitchFamily="34" charset="0"/>
              </a:rPr>
              <a:t>Slide: </a:t>
            </a:r>
            <a:fld id="{00674DB5-EA4F-4207-BB2F-8F03D6107A33}" type="slidenum">
              <a:rPr lang="de-DE" sz="900">
                <a:solidFill>
                  <a:srgbClr val="5F758D"/>
                </a:solidFill>
                <a:latin typeface="Century Gothic" pitchFamily="34" charset="0"/>
              </a:rPr>
              <a:pPr algn="l">
                <a:defRPr/>
              </a:pPr>
              <a:t>‹#›</a:t>
            </a:fld>
            <a:endParaRPr lang="de-DE" sz="900">
              <a:solidFill>
                <a:srgbClr val="5F758D"/>
              </a:solidFill>
              <a:latin typeface="Century Gothic" pitchFamily="34" charset="0"/>
            </a:endParaRPr>
          </a:p>
        </p:txBody>
      </p:sp>
      <p:sp>
        <p:nvSpPr>
          <p:cNvPr id="5" name="AutoShape 5"/>
          <p:cNvSpPr>
            <a:spLocks noChangeAspect="1" noChangeArrowheads="1" noTextEdit="1"/>
          </p:cNvSpPr>
          <p:nvPr/>
        </p:nvSpPr>
        <p:spPr bwMode="auto">
          <a:xfrm>
            <a:off x="0" y="3244851"/>
            <a:ext cx="9144000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Tahoma" pitchFamily="34" charset="0"/>
            </a:endParaRPr>
          </a:p>
        </p:txBody>
      </p:sp>
      <p:sp>
        <p:nvSpPr>
          <p:cNvPr id="6" name="Rectangle 36"/>
          <p:cNvSpPr>
            <a:spLocks noChangeArrowheads="1"/>
          </p:cNvSpPr>
          <p:nvPr userDrawn="1"/>
        </p:nvSpPr>
        <p:spPr bwMode="auto">
          <a:xfrm>
            <a:off x="962758" y="6523039"/>
            <a:ext cx="4267494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de-DE" sz="1000" dirty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CEOS </a:t>
            </a:r>
            <a:r>
              <a:rPr lang="de-DE" sz="1000" dirty="0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SDCG-2 </a:t>
            </a:r>
            <a:r>
              <a:rPr lang="de-DE" sz="1000" dirty="0" err="1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Meeting|Reston</a:t>
            </a:r>
            <a:r>
              <a:rPr lang="de-DE" sz="1000" dirty="0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, Virginia, USA| 13-14</a:t>
            </a:r>
            <a:r>
              <a:rPr lang="de-DE" sz="1000" baseline="0" dirty="0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 </a:t>
            </a:r>
            <a:r>
              <a:rPr lang="de-DE" sz="1000" dirty="0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 </a:t>
            </a:r>
            <a:r>
              <a:rPr lang="de-DE" sz="1000" dirty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September </a:t>
            </a:r>
            <a:r>
              <a:rPr lang="de-DE" sz="1000" dirty="0" smtClean="0">
                <a:solidFill>
                  <a:schemeClr val="tx2">
                    <a:lumMod val="50000"/>
                  </a:schemeClr>
                </a:solidFill>
                <a:latin typeface="Century Gothic" pitchFamily="34" charset="0"/>
              </a:rPr>
              <a:t>2012</a:t>
            </a:r>
            <a:endParaRPr lang="de-DE" sz="1000" dirty="0">
              <a:solidFill>
                <a:schemeClr val="tx2">
                  <a:lumMod val="50000"/>
                </a:schemeClr>
              </a:solidFill>
              <a:latin typeface="Century Gothic" pitchFamily="34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7712320" y="4881563"/>
            <a:ext cx="1431680" cy="933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sp>
        <p:nvSpPr>
          <p:cNvPr id="32870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4089889" y="666750"/>
            <a:ext cx="4810857" cy="187483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2870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4081097" y="2722564"/>
            <a:ext cx="4826977" cy="1093787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Century Gothic" pitchFamily="34" charset="0"/>
              </a:defRPr>
            </a:lvl1pPr>
          </a:lstStyle>
          <a:p>
            <a:r>
              <a:rPr lang="en-GB" dirty="0"/>
              <a:t>Click to edit Master subtitle style</a:t>
            </a:r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7239000" y="6546850"/>
            <a:ext cx="1905000" cy="3111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F8D2B0-EFB6-4DAA-9B0B-6F6B3A5808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 spd="slow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4" Type="http://schemas.openxmlformats.org/officeDocument/2006/relationships/image" Target="../media/image1.pn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 bwMode="auto">
          <a:xfrm>
            <a:off x="0" y="1347788"/>
            <a:ext cx="9144000" cy="551021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r" defTabSz="914400" eaLnBrk="0" hangingPunct="0">
              <a:defRPr/>
            </a:pPr>
            <a:endParaRPr lang="en-US" sz="1500" dirty="0">
              <a:solidFill>
                <a:srgbClr val="000000"/>
              </a:solidFill>
              <a:latin typeface="Tahoma" pitchFamily="34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1638" y="188913"/>
            <a:ext cx="7396162" cy="50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8" name="Rectangle 58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6863" y="1457325"/>
            <a:ext cx="8445500" cy="486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</p:txBody>
      </p:sp>
      <p:sp>
        <p:nvSpPr>
          <p:cNvPr id="4" name="TextBox 3"/>
          <p:cNvSpPr txBox="1"/>
          <p:nvPr userDrawn="1"/>
        </p:nvSpPr>
        <p:spPr>
          <a:xfrm>
            <a:off x="19050" y="559374"/>
            <a:ext cx="1441420" cy="5539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914400" eaLnBrk="0" hangingPunct="0">
              <a:spcBef>
                <a:spcPts val="0"/>
              </a:spcBef>
              <a:defRPr/>
            </a:pPr>
            <a:r>
              <a:rPr lang="en-US" sz="1000" b="1" dirty="0" smtClean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  <a:t>SDCG-2 Meeting</a:t>
            </a:r>
            <a:endParaRPr lang="en-US" sz="1000" b="1" dirty="0">
              <a:solidFill>
                <a:srgbClr val="FFFFFF"/>
              </a:solidFill>
              <a:latin typeface="Arial Unicode MS" pitchFamily="-111" charset="0"/>
              <a:ea typeface="ＭＳ Ｐゴシック" pitchFamily="-105" charset="-128"/>
              <a:cs typeface="ＭＳ Ｐゴシック" pitchFamily="-105" charset="-128"/>
            </a:endParaRPr>
          </a:p>
          <a:p>
            <a:pPr defTabSz="914400" eaLnBrk="0" hangingPunct="0">
              <a:spcBef>
                <a:spcPts val="0"/>
              </a:spcBef>
              <a:defRPr/>
            </a:pPr>
            <a:r>
              <a:rPr lang="en-US" sz="1000" b="1" dirty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  <a:t>Reston, Virginia, USA</a:t>
            </a:r>
            <a:br>
              <a:rPr lang="en-US" sz="1000" b="1" dirty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</a:br>
            <a:r>
              <a:rPr lang="en-US" sz="1000" b="1" dirty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  <a:t>Sept </a:t>
            </a:r>
            <a:r>
              <a:rPr lang="en-US" sz="1000" b="1" dirty="0" smtClean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  <a:t>13-14, </a:t>
            </a:r>
            <a:r>
              <a:rPr lang="en-US" sz="1000" b="1" dirty="0">
                <a:solidFill>
                  <a:srgbClr val="FFFFFF"/>
                </a:solidFill>
                <a:latin typeface="Arial Unicode MS" pitchFamily="-111" charset="0"/>
                <a:ea typeface="ＭＳ Ｐゴシック" pitchFamily="-105" charset="-128"/>
                <a:cs typeface="ＭＳ Ｐゴシック" pitchFamily="-105" charset="-128"/>
              </a:rPr>
              <a:t>2012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sldNum" sz="quarter" idx="4"/>
          </p:nvPr>
        </p:nvSpPr>
        <p:spPr>
          <a:xfrm>
            <a:off x="7239000" y="6600825"/>
            <a:ext cx="1905000" cy="25717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50000"/>
              </a:spcBef>
              <a:defRPr sz="1000">
                <a:solidFill>
                  <a:srgbClr val="002569"/>
                </a:solidFill>
                <a:latin typeface="Calibri" pitchFamily="-106" charset="0"/>
                <a:cs typeface="Calibri" pitchFamily="-106" charset="0"/>
              </a:defRPr>
            </a:lvl1pPr>
          </a:lstStyle>
          <a:p>
            <a:pPr>
              <a:defRPr/>
            </a:pPr>
            <a:fld id="{980EA4A0-E513-42EA-B292-B21C1B51B6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0" name="Picture 34"/>
          <p:cNvPicPr>
            <a:picLocks noChangeAspect="1" noChangeArrowheads="1"/>
          </p:cNvPicPr>
          <p:nvPr userDrawn="1"/>
        </p:nvPicPr>
        <p:blipFill>
          <a:blip r:embed="rId5" cstate="print"/>
          <a:srcRect t="16208"/>
          <a:stretch>
            <a:fillRect/>
          </a:stretch>
        </p:blipFill>
        <p:spPr bwMode="auto">
          <a:xfrm>
            <a:off x="1" y="0"/>
            <a:ext cx="1375442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1" r:id="rId2"/>
  </p:sldLayoutIdLst>
  <p:transition xmlns:p14="http://schemas.microsoft.com/office/powerpoint/2010/main" spd="slow"/>
  <p:txStyles>
    <p:titleStyle>
      <a:lvl1pPr algn="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Century Gothic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Century Gothic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Century Gothic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Century Gothic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b="1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200" b="1">
          <a:solidFill>
            <a:schemeClr val="tx2"/>
          </a:solidFill>
          <a:latin typeface="Arial" charset="0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Courier New" pitchFamily="-106" charset="0"/>
        <a:buChar char="o"/>
        <a:defRPr sz="2000" b="1">
          <a:solidFill>
            <a:schemeClr val="tx2"/>
          </a:solidFill>
          <a:latin typeface="Arial" charset="0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Wingdings" pitchFamily="-106" charset="2"/>
        <a:buChar char="§"/>
        <a:defRPr b="1">
          <a:solidFill>
            <a:schemeClr val="tx2"/>
          </a:solidFill>
          <a:latin typeface="Arial" charset="0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600" b="1">
          <a:solidFill>
            <a:schemeClr val="tx2"/>
          </a:solidFill>
          <a:latin typeface="Arial" charset="0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defRPr sz="2400">
          <a:solidFill>
            <a:schemeClr val="tx2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defRPr sz="2400">
          <a:solidFill>
            <a:schemeClr val="tx2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defRPr sz="2400">
          <a:solidFill>
            <a:schemeClr val="tx2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defRPr sz="24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43"/>
          <p:cNvSpPr>
            <a:spLocks noGrp="1" noChangeArrowheads="1"/>
          </p:cNvSpPr>
          <p:nvPr>
            <p:ph type="subTitle" idx="1"/>
          </p:nvPr>
        </p:nvSpPr>
        <p:spPr>
          <a:xfrm>
            <a:off x="4081097" y="2363676"/>
            <a:ext cx="4826977" cy="1344843"/>
          </a:xfrm>
        </p:spPr>
        <p:txBody>
          <a:bodyPr/>
          <a:lstStyle/>
          <a:p>
            <a:pPr eaLnBrk="1" hangingPunct="1"/>
            <a:r>
              <a:rPr lang="en-GB" altLang="ja-JP" dirty="0" smtClean="0">
                <a:latin typeface="Calibri" pitchFamily="34" charset="0"/>
                <a:ea typeface="ＭＳ Ｐゴシック" pitchFamily="50" charset="-128"/>
              </a:rPr>
              <a:t>Space Data Coordination Group (SDCG)</a:t>
            </a:r>
          </a:p>
          <a:p>
            <a:pPr eaLnBrk="1" hangingPunct="1"/>
            <a:r>
              <a:rPr lang="en-GB" altLang="ja-JP" dirty="0" smtClean="0">
                <a:latin typeface="Calibri" pitchFamily="34" charset="0"/>
                <a:ea typeface="ＭＳ Ｐゴシック" pitchFamily="50" charset="-128"/>
              </a:rPr>
              <a:t>John Faundeen, USGS</a:t>
            </a:r>
          </a:p>
          <a:p>
            <a:pPr eaLnBrk="1" hangingPunct="1"/>
            <a:r>
              <a:rPr lang="en-GB" altLang="ja-JP" dirty="0" err="1" smtClean="0">
                <a:latin typeface="Calibri" pitchFamily="34" charset="0"/>
                <a:ea typeface="ＭＳ Ｐゴシック" pitchFamily="50" charset="-128"/>
              </a:rPr>
              <a:t>Ake</a:t>
            </a:r>
            <a:r>
              <a:rPr lang="en-GB" altLang="ja-JP" dirty="0" smtClean="0">
                <a:latin typeface="Calibri" pitchFamily="34" charset="0"/>
                <a:ea typeface="ＭＳ Ｐゴシック" pitchFamily="50" charset="-128"/>
              </a:rPr>
              <a:t> </a:t>
            </a:r>
            <a:r>
              <a:rPr lang="en-GB" altLang="ja-JP" dirty="0" err="1" smtClean="0">
                <a:latin typeface="Calibri" pitchFamily="34" charset="0"/>
                <a:ea typeface="ＭＳ Ｐゴシック" pitchFamily="50" charset="-128"/>
              </a:rPr>
              <a:t>Rosenqvist</a:t>
            </a:r>
            <a:r>
              <a:rPr lang="en-GB" altLang="ja-JP" dirty="0" smtClean="0">
                <a:latin typeface="Calibri" pitchFamily="34" charset="0"/>
                <a:ea typeface="ＭＳ Ｐゴシック" pitchFamily="50" charset="-128"/>
              </a:rPr>
              <a:t>, for NSC</a:t>
            </a:r>
          </a:p>
          <a:p>
            <a:pPr eaLnBrk="1" hangingPunct="1"/>
            <a:r>
              <a:rPr lang="en-GB" altLang="ja-JP" dirty="0" smtClean="0">
                <a:latin typeface="Calibri" pitchFamily="34" charset="0"/>
                <a:ea typeface="ＭＳ Ｐゴシック" pitchFamily="50" charset="-128"/>
              </a:rPr>
              <a:t>Frank-Martin Seifert, ESA</a:t>
            </a:r>
          </a:p>
        </p:txBody>
      </p:sp>
      <p:sp>
        <p:nvSpPr>
          <p:cNvPr id="13315" name="Rectangle 44"/>
          <p:cNvSpPr>
            <a:spLocks noGrp="1" noChangeArrowheads="1"/>
          </p:cNvSpPr>
          <p:nvPr>
            <p:ph type="ctrTitle"/>
          </p:nvPr>
        </p:nvSpPr>
        <p:spPr>
          <a:xfrm>
            <a:off x="3976483" y="166221"/>
            <a:ext cx="5206574" cy="1874838"/>
          </a:xfrm>
        </p:spPr>
        <p:txBody>
          <a:bodyPr/>
          <a:lstStyle/>
          <a:p>
            <a:pPr algn="l"/>
            <a:r>
              <a:rPr lang="en-US" sz="2400" dirty="0" smtClean="0"/>
              <a:t>GFOI Space Data Acquisition Plan </a:t>
            </a:r>
            <a:r>
              <a:rPr lang="en-US" sz="2400" dirty="0" smtClean="0">
                <a:solidFill>
                  <a:srgbClr val="FFFF00"/>
                </a:solidFill>
              </a:rPr>
              <a:t>Mission </a:t>
            </a:r>
            <a:r>
              <a:rPr lang="en-US" sz="2400" dirty="0" smtClean="0">
                <a:solidFill>
                  <a:srgbClr val="FFFF00"/>
                </a:solidFill>
              </a:rPr>
              <a:t>planning tables</a:t>
            </a:r>
            <a:endParaRPr lang="en-US" sz="2400" dirty="0" smtClean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10</a:t>
            </a:fld>
            <a:endParaRPr 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2015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ECU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073072" y="2591552"/>
            <a:ext cx="7062958" cy="3914918"/>
          </a:xfrm>
          <a:prstGeom prst="rect">
            <a:avLst/>
          </a:prstGeom>
          <a:solidFill>
            <a:schemeClr val="lt1">
              <a:alpha val="8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1">
              <a:lnSpc>
                <a:spcPct val="130000"/>
              </a:lnSpc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Suggest to </a:t>
            </a:r>
            <a:r>
              <a:rPr lang="en-US" sz="2400" dirty="0" smtClean="0">
                <a:solidFill>
                  <a:srgbClr val="FF0000"/>
                </a:solidFill>
                <a:latin typeface="Arial"/>
                <a:cs typeface="Arial"/>
              </a:rPr>
              <a:t>modify table</a:t>
            </a:r>
            <a:endParaRPr lang="en-US" sz="2400" dirty="0">
              <a:solidFill>
                <a:srgbClr val="FF0000"/>
              </a:solidFill>
              <a:latin typeface="Arial"/>
              <a:cs typeface="Arial"/>
            </a:endParaRP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Include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temporal </a:t>
            </a: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observation frequency information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by </a:t>
            </a: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use of </a:t>
            </a:r>
            <a:r>
              <a:rPr lang="en-US" sz="2400" dirty="0" err="1">
                <a:solidFill>
                  <a:srgbClr val="002569"/>
                </a:solidFill>
                <a:latin typeface="Arial"/>
                <a:cs typeface="Arial"/>
              </a:rPr>
              <a:t>colour</a:t>
            </a: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 codes</a:t>
            </a: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Information can be easily ingested to e.g. COVE for graphical </a:t>
            </a:r>
            <a:r>
              <a:rPr lang="en-US" sz="2400" dirty="0" err="1">
                <a:solidFill>
                  <a:srgbClr val="002569"/>
                </a:solidFill>
                <a:latin typeface="Arial"/>
                <a:cs typeface="Arial"/>
              </a:rPr>
              <a:t>visualisation</a:t>
            </a: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 of annual coverage by mission and by country/region (by CEOS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Plenary)</a:t>
            </a: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Reduce coverage to pan-tropical zone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3417552577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11</a:t>
            </a:fld>
            <a:endParaRPr lang="en-US" smtClean="0"/>
          </a:p>
        </p:txBody>
      </p:sp>
      <p:sp>
        <p:nvSpPr>
          <p:cNvPr id="8" name="TextBox 7"/>
          <p:cNvSpPr txBox="1"/>
          <p:nvPr/>
        </p:nvSpPr>
        <p:spPr>
          <a:xfrm>
            <a:off x="2137231" y="1621692"/>
            <a:ext cx="4894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sz="2800" dirty="0" smtClean="0"/>
              <a:t>Table type 2: Mission Specific</a:t>
            </a:r>
            <a:endParaRPr lang="en-US" sz="2800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6010876"/>
              </p:ext>
            </p:extLst>
          </p:nvPr>
        </p:nvGraphicFramePr>
        <p:xfrm>
          <a:off x="296864" y="2584076"/>
          <a:ext cx="8445498" cy="3793675"/>
        </p:xfrm>
        <a:graphic>
          <a:graphicData uri="http://schemas.openxmlformats.org/drawingml/2006/table">
            <a:tbl>
              <a:tblPr/>
              <a:tblGrid>
                <a:gridCol w="735697"/>
                <a:gridCol w="397877"/>
                <a:gridCol w="690654"/>
                <a:gridCol w="360341"/>
                <a:gridCol w="360341"/>
                <a:gridCol w="360341"/>
                <a:gridCol w="360341"/>
                <a:gridCol w="360341"/>
                <a:gridCol w="360341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  <a:gridCol w="67564"/>
              </a:tblGrid>
              <a:tr h="13371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 dirty="0">
                          <a:effectLst/>
                          <a:latin typeface="Arial"/>
                        </a:rPr>
                        <a:t>GEO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REDD+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REDD+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UN-REDD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UN-REDD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UNFCCC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66"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Month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15014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FCT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Candidate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 dirty="0">
                          <a:effectLst/>
                          <a:latin typeface="Arial"/>
                        </a:rPr>
                        <a:t>Observer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 dirty="0">
                          <a:effectLst/>
                          <a:latin typeface="Arial"/>
                        </a:rPr>
                        <a:t>Annex-1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1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2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3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4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5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6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7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8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effectLst/>
                          <a:latin typeface="Arial"/>
                        </a:rPr>
                        <a:t>9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115610">
                <a:tc rowSpan="15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effectLst/>
                          <a:latin typeface="Arial"/>
                        </a:rPr>
                        <a:t>Canada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Mexico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Belize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Guatemala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El Salvador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Honduras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Nicaragua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Costa Rica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Panama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 err="1">
                          <a:effectLst/>
                          <a:latin typeface="Arial"/>
                        </a:rPr>
                        <a:t>Carib</a:t>
                      </a:r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.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Cuba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Haiti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Dominican Rep.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Jamaica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600" b="0" i="0" u="none" strike="noStrike">
                          <a:effectLst/>
                          <a:latin typeface="Arial"/>
                        </a:rPr>
                        <a:t>Other Carib. island countries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rowSpan="13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French Guyana (France)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Surinam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Guyana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Venezuela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Colombia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Ecuador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Peru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Brazil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Bolivia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561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Paraguay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20114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Argentina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27621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Uruguay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35128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effectLst/>
                          <a:latin typeface="Arial"/>
                        </a:rPr>
                        <a:t>Chile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X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07" marR="7507" marT="750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275034" y="2581310"/>
            <a:ext cx="18727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rgbClr val="FF0000"/>
                </a:solidFill>
              </a:rPr>
              <a:t>2012   Radarsat-2</a:t>
            </a:r>
            <a:endParaRPr lang="en-US" sz="1600" b="1" dirty="0">
              <a:solidFill>
                <a:srgbClr val="FF0000"/>
              </a:solidFill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2: Mission Specific Info</a:t>
            </a:r>
          </a:p>
        </p:txBody>
      </p:sp>
    </p:spTree>
    <p:extLst>
      <p:ext uri="{BB962C8B-B14F-4D97-AF65-F5344CB8AC3E}">
        <p14:creationId xmlns:p14="http://schemas.microsoft.com/office/powerpoint/2010/main" val="3502107492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12</a:t>
            </a:fld>
            <a:endParaRPr lang="en-US" smtClean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1093" y="1724924"/>
            <a:ext cx="4866923" cy="4957567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2: Mission Specific Info</a:t>
            </a:r>
          </a:p>
        </p:txBody>
      </p:sp>
    </p:spTree>
    <p:extLst>
      <p:ext uri="{BB962C8B-B14F-4D97-AF65-F5344CB8AC3E}">
        <p14:creationId xmlns:p14="http://schemas.microsoft.com/office/powerpoint/2010/main" val="2865792292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13</a:t>
            </a:fld>
            <a:endParaRPr lang="en-US" smtClean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1093" y="1724924"/>
            <a:ext cx="4866923" cy="4957567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2: Mission Specific Info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93716" y="2551504"/>
            <a:ext cx="7021669" cy="3994940"/>
          </a:xfrm>
          <a:prstGeom prst="rect">
            <a:avLst/>
          </a:prstGeom>
          <a:solidFill>
            <a:schemeClr val="lt1">
              <a:alpha val="74000"/>
            </a:schemeClr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45720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>
                <a:latin typeface="Arial"/>
                <a:cs typeface="Arial"/>
              </a:rPr>
              <a:t>Requested for core missions only</a:t>
            </a:r>
          </a:p>
          <a:p>
            <a:pPr marL="457200" indent="-457200">
              <a:buFont typeface="Arial"/>
              <a:buChar char="•"/>
            </a:pPr>
            <a:r>
              <a:rPr lang="en-US" sz="2400" dirty="0" smtClean="0">
                <a:latin typeface="Arial"/>
                <a:cs typeface="Arial"/>
              </a:rPr>
              <a:t>Detailed mission specific data:</a:t>
            </a:r>
          </a:p>
          <a:p>
            <a:pPr marL="914400" lvl="1" indent="-457200">
              <a:buFont typeface="Arial"/>
              <a:buChar char="•"/>
            </a:pPr>
            <a:r>
              <a:rPr lang="en-US" sz="2400" dirty="0" smtClean="0">
                <a:latin typeface="Arial"/>
                <a:cs typeface="Arial"/>
              </a:rPr>
              <a:t>intra-annual information for each country/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region (i.e. seasonal time windows, observation frequency)</a:t>
            </a:r>
          </a:p>
          <a:p>
            <a:pPr marL="914400" lvl="1" indent="-457200"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Observation modes (specifically for SAR)</a:t>
            </a:r>
          </a:p>
          <a:p>
            <a:pPr marL="914400" lvl="1" indent="-457200"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Desired for full understanding of how mitigation plans can be </a:t>
            </a:r>
            <a:r>
              <a:rPr lang="en-US" sz="2400" dirty="0" err="1" smtClean="0">
                <a:solidFill>
                  <a:srgbClr val="002569"/>
                </a:solidFill>
                <a:latin typeface="Arial"/>
                <a:cs typeface="Arial"/>
              </a:rPr>
              <a:t>optimised</a:t>
            </a:r>
            <a:endParaRPr lang="en-US" sz="2400" dirty="0" smtClean="0">
              <a:solidFill>
                <a:srgbClr val="002569"/>
              </a:solidFill>
              <a:latin typeface="Arial"/>
              <a:cs typeface="Arial"/>
            </a:endParaRPr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FF0000"/>
                </a:solidFill>
                <a:latin typeface="Arial"/>
                <a:cs typeface="Arial"/>
              </a:rPr>
              <a:t> However – Few agencies able to provide this level of detail</a:t>
            </a:r>
          </a:p>
        </p:txBody>
      </p:sp>
    </p:spTree>
    <p:extLst>
      <p:ext uri="{BB962C8B-B14F-4D97-AF65-F5344CB8AC3E}">
        <p14:creationId xmlns:p14="http://schemas.microsoft.com/office/powerpoint/2010/main" val="342274912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14</a:t>
            </a:fld>
            <a:endParaRPr lang="en-US" smtClean="0"/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2: Mission Specific Info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1092" y="1735667"/>
            <a:ext cx="4866923" cy="4946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985591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15</a:t>
            </a:fld>
            <a:endParaRPr lang="en-US" smtClean="0"/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2: Mission Specific Info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1092" y="1735667"/>
            <a:ext cx="4866923" cy="494682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81803" y="2314043"/>
            <a:ext cx="7021669" cy="4031873"/>
          </a:xfrm>
          <a:prstGeom prst="rect">
            <a:avLst/>
          </a:prstGeom>
          <a:solidFill>
            <a:schemeClr val="lt1">
              <a:alpha val="74000"/>
            </a:schemeClr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457200" lvl="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T</a:t>
            </a:r>
            <a:r>
              <a:rPr lang="en-US" sz="2400" dirty="0" smtClean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ables suitable </a:t>
            </a:r>
            <a:r>
              <a:rPr lang="en-US" sz="2400" dirty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format for mitigation plans </a:t>
            </a:r>
            <a:r>
              <a:rPr lang="en-US" sz="2400" u="sng" dirty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to</a:t>
            </a:r>
            <a:r>
              <a:rPr lang="en-US" sz="2400" dirty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 agencies, but too detailed as input from </a:t>
            </a:r>
            <a:r>
              <a:rPr lang="en-US" sz="2400" dirty="0" smtClean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agencies – at least at this stage.</a:t>
            </a:r>
          </a:p>
          <a:p>
            <a:pPr marL="457200" lvl="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Suggestion: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Agencies provide info if/when available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 charset="0"/>
                <a:ea typeface="ＭＳ Ｐゴシック" pitchFamily="-106" charset="-128"/>
              </a:rPr>
              <a:t>Collapse temporal detail (2 weeks </a:t>
            </a:r>
            <a:r>
              <a:rPr lang="en-US" sz="2200" dirty="0" smtClean="0">
                <a:solidFill>
                  <a:srgbClr val="002569"/>
                </a:solidFill>
                <a:latin typeface="Arial" charset="0"/>
                <a:ea typeface="ＭＳ Ｐゴシック" pitchFamily="-106" charset="-128"/>
                <a:sym typeface="Wingdings"/>
              </a:rPr>
              <a:t> 4 quarters (seasonal)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>
                <a:solidFill>
                  <a:srgbClr val="002569"/>
                </a:solidFill>
                <a:latin typeface="Arial"/>
                <a:cs typeface="Arial"/>
              </a:rPr>
              <a:t>Reduce coverage to pan-tropical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zone</a:t>
            </a:r>
          </a:p>
          <a:p>
            <a:pPr lvl="1">
              <a:lnSpc>
                <a:spcPct val="120000"/>
              </a:lnSpc>
            </a:pPr>
            <a:endParaRPr lang="en-US" sz="2400" dirty="0">
              <a:solidFill>
                <a:srgbClr val="002569"/>
              </a:solidFill>
              <a:latin typeface="Arial" charset="0"/>
              <a:ea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14572779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16</a:t>
            </a:fld>
            <a:endParaRPr lang="en-US" smtClean="0"/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1379539" y="212030"/>
            <a:ext cx="585946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Suggested Actions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3024" y="2155867"/>
            <a:ext cx="8077952" cy="3034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/>
              <a:buChar char="•"/>
            </a:pPr>
            <a:r>
              <a:rPr lang="en-US" sz="2400" dirty="0" smtClean="0"/>
              <a:t>Revision of mission tables as outlined</a:t>
            </a:r>
          </a:p>
          <a:p>
            <a:pPr marL="457200" indent="-457200">
              <a:buFont typeface="Arial"/>
              <a:buChar char="•"/>
            </a:pPr>
            <a:endParaRPr lang="en-US" sz="2400" dirty="0" smtClean="0"/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All agencies to review current tables (during SDCG-2) and provide additional information (# </a:t>
            </a:r>
            <a:r>
              <a:rPr lang="en-US" sz="2400" dirty="0" err="1" smtClean="0"/>
              <a:t>obs</a:t>
            </a:r>
            <a:r>
              <a:rPr lang="en-US" sz="2400" dirty="0" smtClean="0"/>
              <a:t>/region/year) required for possible demo at CEOS Plenary</a:t>
            </a:r>
            <a:endParaRPr lang="en-US" sz="2400" dirty="0"/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endParaRPr lang="en-US" sz="2400" dirty="0" smtClean="0"/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550542474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2</a:t>
            </a:fld>
            <a:endParaRPr lang="en-US" smtClean="0"/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1379539" y="212030"/>
            <a:ext cx="585946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Mission planning </a:t>
            </a: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tables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44149" y="1441045"/>
            <a:ext cx="51948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tables – a planning tool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362418" y="2121341"/>
            <a:ext cx="8434400" cy="4512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Effort to compile complex and diverse mission information in a uniform format</a:t>
            </a:r>
            <a:endParaRPr lang="en-US" sz="800" dirty="0" smtClean="0"/>
          </a:p>
          <a:p>
            <a:pPr>
              <a:lnSpc>
                <a:spcPct val="120000"/>
              </a:lnSpc>
            </a:pPr>
            <a:r>
              <a:rPr lang="en-US" sz="800" dirty="0" smtClean="0"/>
              <a:t> </a:t>
            </a:r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Synoptic overview of national/regional mission availability year-by-year</a:t>
            </a:r>
            <a:endParaRPr lang="en-US" sz="800" dirty="0" smtClean="0"/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endParaRPr lang="en-US" sz="800" dirty="0" smtClean="0"/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r>
              <a:rPr lang="en-US" sz="2400" dirty="0" err="1" smtClean="0"/>
              <a:t>Visualisation</a:t>
            </a:r>
            <a:r>
              <a:rPr lang="en-US" sz="2400" dirty="0" smtClean="0"/>
              <a:t> of the “business-as-usual” observation plans and dedicated campaigns for each mission (note: only regional-scale wall-to</a:t>
            </a:r>
            <a:r>
              <a:rPr lang="en-US" sz="2400" dirty="0"/>
              <a:t>-</a:t>
            </a:r>
            <a:r>
              <a:rPr lang="en-US" sz="2400" dirty="0" smtClean="0"/>
              <a:t>wall observations included)</a:t>
            </a:r>
            <a:endParaRPr lang="en-US" sz="800" dirty="0" smtClean="0"/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endParaRPr lang="en-US" sz="800" dirty="0" smtClean="0"/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Key tool for gap analysis and development of mitigation plans</a:t>
            </a:r>
          </a:p>
        </p:txBody>
      </p:sp>
    </p:spTree>
    <p:extLst>
      <p:ext uri="{BB962C8B-B14F-4D97-AF65-F5344CB8AC3E}">
        <p14:creationId xmlns:p14="http://schemas.microsoft.com/office/powerpoint/2010/main" val="3804269582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3</a:t>
            </a:fld>
            <a:endParaRPr lang="en-US" smtClean="0"/>
          </a:p>
        </p:txBody>
      </p:sp>
      <p:sp>
        <p:nvSpPr>
          <p:cNvPr id="8" name="TextBox 7"/>
          <p:cNvSpPr txBox="1"/>
          <p:nvPr/>
        </p:nvSpPr>
        <p:spPr>
          <a:xfrm>
            <a:off x="2465765" y="1482335"/>
            <a:ext cx="38974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Geographical coverage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445017" y="2121331"/>
            <a:ext cx="8434400" cy="436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 Tables currently cover all countries (</a:t>
            </a:r>
            <a:r>
              <a:rPr lang="en-US" sz="2400" dirty="0" smtClean="0">
                <a:solidFill>
                  <a:srgbClr val="FF0000"/>
                </a:solidFill>
              </a:rPr>
              <a:t>G</a:t>
            </a:r>
            <a:r>
              <a:rPr lang="en-US" sz="2400" dirty="0" smtClean="0"/>
              <a:t>FOI)</a:t>
            </a:r>
            <a:endParaRPr lang="en-US" sz="800" dirty="0" smtClean="0"/>
          </a:p>
          <a:p>
            <a:pPr marL="342900" indent="-342900">
              <a:lnSpc>
                <a:spcPct val="120000"/>
              </a:lnSpc>
              <a:buFont typeface="Arial"/>
              <a:buChar char="•"/>
            </a:pPr>
            <a:endParaRPr lang="en-US" sz="800" dirty="0" smtClean="0"/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Sorted into geographical groups which correspond to (coarse) ecosystem regions</a:t>
            </a:r>
            <a:endParaRPr lang="en-US" sz="800" dirty="0" smtClean="0"/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endParaRPr lang="en-US" sz="800" dirty="0" smtClean="0"/>
          </a:p>
          <a:p>
            <a:pPr marL="457200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/>
              <a:t>L</a:t>
            </a:r>
            <a:r>
              <a:rPr lang="en-US" sz="2400" dirty="0" smtClean="0"/>
              <a:t>abeled in accordance with GFOI expansion plans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GEO FCT National Demonstrators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REDD+ and UN-REDD participating countries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REDD+ and UN-REDD candidate/observer countries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r>
              <a:rPr lang="en-US" sz="2400" dirty="0" smtClean="0"/>
              <a:t>Others (Annex-1 countries and others)</a:t>
            </a:r>
          </a:p>
          <a:p>
            <a:pPr marL="914400" lvl="1" indent="-457200">
              <a:lnSpc>
                <a:spcPct val="120000"/>
              </a:lnSpc>
              <a:buFont typeface="Arial"/>
              <a:buChar char="•"/>
            </a:pPr>
            <a:endParaRPr lang="en-US" sz="2400" dirty="0"/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1379539" y="212030"/>
            <a:ext cx="585946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Mission planning </a:t>
            </a: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tables</a:t>
            </a:r>
          </a:p>
        </p:txBody>
      </p:sp>
    </p:spTree>
    <p:extLst>
      <p:ext uri="{BB962C8B-B14F-4D97-AF65-F5344CB8AC3E}">
        <p14:creationId xmlns:p14="http://schemas.microsoft.com/office/powerpoint/2010/main" val="2019774011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4</a:t>
            </a:fld>
            <a:endParaRPr lang="en-US" smtClean="0"/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96176"/>
              </p:ext>
            </p:extLst>
          </p:nvPr>
        </p:nvGraphicFramePr>
        <p:xfrm>
          <a:off x="249231" y="1674165"/>
          <a:ext cx="5789112" cy="4864100"/>
        </p:xfrm>
        <a:graphic>
          <a:graphicData uri="http://schemas.openxmlformats.org/drawingml/2006/table">
            <a:tbl>
              <a:tblPr/>
              <a:tblGrid>
                <a:gridCol w="1164058"/>
                <a:gridCol w="1164058"/>
                <a:gridCol w="1434286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  <a:gridCol w="135114"/>
              </a:tblGrid>
              <a:tr h="197474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66294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2219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 smtClean="0">
                          <a:effectLst/>
                          <a:latin typeface="Arial"/>
                        </a:rPr>
                        <a:t>OLI</a:t>
                      </a:r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166294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97474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66294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2219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10393" marR="10393" marT="10393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5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500" b="0" i="0" u="none" strike="noStrike">
                        <a:effectLst/>
                        <a:latin typeface="Arial"/>
                      </a:endParaRPr>
                    </a:p>
                  </a:txBody>
                  <a:tcPr marL="10393" marR="10393" marT="10393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6629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6629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6629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 err="1">
                          <a:effectLst/>
                          <a:latin typeface="Arial"/>
                        </a:rPr>
                        <a:t>TanDEM</a:t>
                      </a:r>
                      <a:r>
                        <a:rPr lang="en-US" sz="900" b="1" i="0" u="none" strike="noStrike" dirty="0">
                          <a:effectLst/>
                          <a:latin typeface="Arial"/>
                        </a:rPr>
                        <a:t>-X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0393" marR="10393" marT="1039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346909"/>
              </p:ext>
            </p:extLst>
          </p:nvPr>
        </p:nvGraphicFramePr>
        <p:xfrm>
          <a:off x="6284913" y="3966193"/>
          <a:ext cx="2803844" cy="2766743"/>
        </p:xfrm>
        <a:graphic>
          <a:graphicData uri="http://schemas.openxmlformats.org/drawingml/2006/table">
            <a:tbl>
              <a:tblPr/>
              <a:tblGrid>
                <a:gridCol w="139170"/>
                <a:gridCol w="254000"/>
                <a:gridCol w="897100"/>
                <a:gridCol w="430090"/>
                <a:gridCol w="430090"/>
                <a:gridCol w="88900"/>
                <a:gridCol w="80642"/>
                <a:gridCol w="80642"/>
                <a:gridCol w="80642"/>
                <a:gridCol w="80642"/>
                <a:gridCol w="80642"/>
                <a:gridCol w="80642"/>
                <a:gridCol w="80642"/>
              </a:tblGrid>
              <a:tr h="27772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Verify </a:t>
                      </a:r>
                      <a:r>
                        <a:rPr lang="en-US" sz="1000" b="0" i="0" u="none" strike="noStrike" dirty="0" smtClean="0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coverage (agency action)</a:t>
                      </a:r>
                      <a:endParaRPr lang="en-US" sz="1000" b="0" i="0" u="none" strike="noStrike" dirty="0">
                        <a:solidFill>
                          <a:srgbClr val="DD0806"/>
                        </a:solidFill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12700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176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Coverage confirmed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11684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22951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Partial coverage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176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76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>
                        <a:effectLst/>
                        <a:latin typeface="Arial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28647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XXX</a:t>
                      </a:r>
                    </a:p>
                  </a:txBody>
                  <a:tcPr marL="12700" marR="12700" marT="12700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REDD+ and/or UN-REDD country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176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28647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YYY</a:t>
                      </a:r>
                    </a:p>
                  </a:txBody>
                  <a:tcPr marL="12700" marR="12700" marT="12700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REDD+ and/or UN-REDD candidate/observer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76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28647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ZZZ</a:t>
                      </a:r>
                    </a:p>
                  </a:txBody>
                  <a:tcPr marL="12700" marR="12700" marT="12700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GEO-FCT National Demonstrator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12700" marR="12700" marT="1270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6191250" y="1888480"/>
            <a:ext cx="2889249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en-US" dirty="0" smtClean="0"/>
              <a:t>“Sensor vs. country”</a:t>
            </a:r>
          </a:p>
          <a:p>
            <a:pPr marL="285750" indent="-285750">
              <a:buFont typeface="Arial"/>
              <a:buChar char="•"/>
            </a:pPr>
            <a:r>
              <a:rPr lang="en-US" dirty="0" smtClean="0"/>
              <a:t>No intra-annual information (seasonal time windows, observation frequency etc.)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835160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5</a:t>
            </a:fld>
            <a:endParaRPr lang="en-US" smtClean="0"/>
          </a:p>
        </p:txBody>
      </p:sp>
      <p:sp>
        <p:nvSpPr>
          <p:cNvPr id="8" name="TextBox 7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9849151"/>
              </p:ext>
            </p:extLst>
          </p:nvPr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 dirty="0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2012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770762674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6</a:t>
            </a:fld>
            <a:endParaRPr lang="en-US" smtClean="0"/>
          </a:p>
        </p:txBody>
      </p:sp>
      <p:sp>
        <p:nvSpPr>
          <p:cNvPr id="7" name="TextBox 6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2013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ECU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</a:tbl>
          </a:graphicData>
        </a:graphic>
      </p:graphicFrame>
      <p:sp>
        <p:nvSpPr>
          <p:cNvPr id="12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2501391140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7</a:t>
            </a:fld>
            <a:endParaRPr lang="en-US" smtClean="0"/>
          </a:p>
        </p:txBody>
      </p:sp>
      <p:sp>
        <p:nvSpPr>
          <p:cNvPr id="7" name="TextBox 6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2014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ECU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pct10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2630280323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8</a:t>
            </a:fld>
            <a:endParaRPr 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2015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ECU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438223259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5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0"/>
              </a:spcBef>
            </a:pPr>
            <a:fld id="{685D9731-F711-4403-8BC4-60A829C86C9C}" type="slidenum">
              <a:rPr lang="en-US" smtClean="0"/>
              <a:pPr eaLnBrk="1" hangingPunct="1">
                <a:spcBef>
                  <a:spcPct val="0"/>
                </a:spcBef>
              </a:pPr>
              <a:t>9</a:t>
            </a:fld>
            <a:endParaRPr 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868270" y="2006979"/>
            <a:ext cx="9834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2015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24617" y="1621692"/>
            <a:ext cx="4494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Mission Capacity Overview</a:t>
            </a:r>
            <a:endParaRPr lang="en-US" sz="28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296863" y="2530199"/>
          <a:ext cx="8445501" cy="2718351"/>
        </p:xfrm>
        <a:graphic>
          <a:graphicData uri="http://schemas.openxmlformats.org/drawingml/2006/table">
            <a:tbl>
              <a:tblPr/>
              <a:tblGrid>
                <a:gridCol w="650547"/>
                <a:gridCol w="650547"/>
                <a:gridCol w="801567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  <a:gridCol w="75510"/>
              </a:tblGrid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Core Missions  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ECU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USGS/NASA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Landsat 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ETM+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LDCM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INPE/CRESDA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CBERS-3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MUXCAM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PANMUX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IRS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INPE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AMAZONIA-1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AWFI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ESA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Sentinel-1A/1B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 IWS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CONAE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SAOCOM-1A/1B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00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RCM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ltUpDiag">
                      <a:fgClr>
                        <a:srgbClr val="000000"/>
                      </a:fgClr>
                      <a:bgClr>
                        <a:srgbClr val="FFFFFF"/>
                      </a:bgClr>
                    </a:patt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10361">
                <a:tc rowSpan="3" grid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Other Contributing Missions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 &amp; Central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 America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Africa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92935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Carib.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North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4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West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Central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East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South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Islands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80062"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CAN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USA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MEX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BLZ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ELS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HDR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CUB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HAI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JAM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OTH</a:t>
                      </a:r>
                      <a:r>
                        <a:rPr lang="en-US" sz="300" b="0" i="0" u="none" strike="noStrike" baseline="30000">
                          <a:effectLst/>
                          <a:latin typeface="Arial"/>
                        </a:rPr>
                        <a:t>1</a:t>
                      </a:r>
                      <a:endParaRPr lang="en-US" sz="300" b="0" i="0" u="none" strike="noStrike">
                        <a:effectLst/>
                        <a:latin typeface="Arial"/>
                      </a:endParaRP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FGY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GUY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VNZ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PER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BRA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PAR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ARG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URG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MOR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ALG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TUN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EGP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WSH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MAL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NGR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CHD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SUD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CPV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GBS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GUI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SLE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LIB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CIV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BFS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GHA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TOG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NIG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STP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CAM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CAR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EQG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GAB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DRC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SSU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ANG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ZMB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ETH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ERI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DJI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UGA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KEN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solidFill>
                            <a:srgbClr val="DD0806"/>
                          </a:solidFill>
                          <a:effectLst/>
                          <a:latin typeface="Arial"/>
                        </a:rPr>
                        <a:t>TNZ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RWD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BUR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NAM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BOT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ZBW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MOZ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SAF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LES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SWA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MAD</a:t>
                      </a:r>
                    </a:p>
                  </a:txBody>
                  <a:tcPr marL="5808" marR="5808" marT="5808" marB="0" vert="wordArtVert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B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MRT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COM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SEY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300" b="0" i="0" u="none" strike="noStrike">
                          <a:effectLst/>
                          <a:latin typeface="Arial"/>
                        </a:rPr>
                        <a:t>MLD</a:t>
                      </a:r>
                    </a:p>
                  </a:txBody>
                  <a:tcPr marL="5808" marR="5808" marT="5808" marB="0" vert="wordArtVert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CNES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4/5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SPOT 6/7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Pleiades-1/2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RapidEye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CSA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RADARSAT-2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(C-band)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JAXA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ALOS-2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FB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(L-band) ScanSAR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P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FB71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9293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DLR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TerraSAR-X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SAR (X-band)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9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1" i="0" u="none" strike="noStrike">
                          <a:effectLst/>
                          <a:latin typeface="Arial"/>
                        </a:rPr>
                        <a:t>TanDEM-X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DEM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5808" marR="5808" marT="58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372493" y="2230803"/>
            <a:ext cx="6546713" cy="4395049"/>
          </a:xfrm>
          <a:prstGeom prst="rect">
            <a:avLst/>
          </a:prstGeom>
          <a:solidFill>
            <a:schemeClr val="lt1">
              <a:alpha val="8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Feed-back obtained from all agencies </a:t>
            </a: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Verification of table content still required for a few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missions</a:t>
            </a: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Lack 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of intra-annual information (especially </a:t>
            </a:r>
            <a:r>
              <a:rPr lang="en-US" sz="2400" dirty="0" err="1" smtClean="0">
                <a:solidFill>
                  <a:srgbClr val="002569"/>
                </a:solidFill>
                <a:latin typeface="Arial"/>
                <a:cs typeface="Arial"/>
              </a:rPr>
              <a:t>obs</a:t>
            </a:r>
            <a:r>
              <a:rPr lang="en-US" sz="2400" dirty="0" smtClean="0">
                <a:solidFill>
                  <a:srgbClr val="002569"/>
                </a:solidFill>
                <a:latin typeface="Arial"/>
                <a:cs typeface="Arial"/>
              </a:rPr>
              <a:t> frequency) falsely leads to an overly positive impression of the situation – </a:t>
            </a:r>
            <a:r>
              <a:rPr lang="en-US" sz="2400" i="1" dirty="0" smtClean="0">
                <a:solidFill>
                  <a:srgbClr val="002569"/>
                </a:solidFill>
                <a:latin typeface="Arial"/>
                <a:cs typeface="Arial"/>
              </a:rPr>
              <a:t>everything is green</a:t>
            </a:r>
            <a:r>
              <a:rPr lang="en-US" sz="2400" i="1" dirty="0" smtClean="0">
                <a:solidFill>
                  <a:srgbClr val="002569"/>
                </a:solidFill>
                <a:latin typeface="Arial"/>
                <a:cs typeface="Arial"/>
              </a:rPr>
              <a:t>!</a:t>
            </a:r>
          </a:p>
          <a:p>
            <a:pPr marL="914400" lvl="1" indent="-457200">
              <a:lnSpc>
                <a:spcPct val="130000"/>
              </a:lnSpc>
              <a:buFont typeface="Arial"/>
              <a:buChar char="•"/>
            </a:pPr>
            <a:r>
              <a:rPr lang="en-US" sz="2400">
                <a:solidFill>
                  <a:srgbClr val="002569"/>
                </a:solidFill>
                <a:latin typeface="Arial"/>
                <a:cs typeface="Arial"/>
              </a:rPr>
              <a:t>All-country display cumbersome (current focus on GFOI countries</a:t>
            </a:r>
            <a:r>
              <a:rPr lang="en-US" sz="2400">
                <a:solidFill>
                  <a:srgbClr val="002569"/>
                </a:solidFill>
                <a:latin typeface="Arial"/>
                <a:cs typeface="Arial"/>
              </a:rPr>
              <a:t>) </a:t>
            </a:r>
            <a:endParaRPr lang="en-US" sz="2400">
              <a:solidFill>
                <a:srgbClr val="002569"/>
              </a:solidFill>
              <a:latin typeface="Arial"/>
              <a:cs typeface="Arial"/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1379539" y="181058"/>
            <a:ext cx="7345011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 pitchFamily="-106" charset="0"/>
                <a:ea typeface="ＭＳ Ｐゴシック" pitchFamily="-106" charset="-128"/>
                <a:cs typeface="Tahoma" pitchFamily="-106" charset="0"/>
              </a:rPr>
              <a:t>Type 1: Mission Capacity Overview</a:t>
            </a:r>
          </a:p>
        </p:txBody>
      </p:sp>
    </p:spTree>
    <p:extLst>
      <p:ext uri="{BB962C8B-B14F-4D97-AF65-F5344CB8AC3E}">
        <p14:creationId xmlns:p14="http://schemas.microsoft.com/office/powerpoint/2010/main" val="1829033241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4_EUM_template_v03">
  <a:themeElements>
    <a:clrScheme name="1_EUM_template_v03 1">
      <a:dk1>
        <a:srgbClr val="002569"/>
      </a:dk1>
      <a:lt1>
        <a:srgbClr val="FFFFFF"/>
      </a:lt1>
      <a:dk2>
        <a:srgbClr val="002569"/>
      </a:dk2>
      <a:lt2>
        <a:srgbClr val="5F758D"/>
      </a:lt2>
      <a:accent1>
        <a:srgbClr val="FF9A00"/>
      </a:accent1>
      <a:accent2>
        <a:srgbClr val="9F2D20"/>
      </a:accent2>
      <a:accent3>
        <a:srgbClr val="FFFFFF"/>
      </a:accent3>
      <a:accent4>
        <a:srgbClr val="001E59"/>
      </a:accent4>
      <a:accent5>
        <a:srgbClr val="FFCAAA"/>
      </a:accent5>
      <a:accent6>
        <a:srgbClr val="90281C"/>
      </a:accent6>
      <a:hlink>
        <a:srgbClr val="7498C0"/>
      </a:hlink>
      <a:folHlink>
        <a:srgbClr val="929497"/>
      </a:folHlink>
    </a:clrScheme>
    <a:fontScheme name="4_EUM_template_v03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5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5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1_EUM_template_v03 1">
        <a:dk1>
          <a:srgbClr val="002569"/>
        </a:dk1>
        <a:lt1>
          <a:srgbClr val="FFFFFF"/>
        </a:lt1>
        <a:dk2>
          <a:srgbClr val="002569"/>
        </a:dk2>
        <a:lt2>
          <a:srgbClr val="5F758D"/>
        </a:lt2>
        <a:accent1>
          <a:srgbClr val="FF9A00"/>
        </a:accent1>
        <a:accent2>
          <a:srgbClr val="9F2D20"/>
        </a:accent2>
        <a:accent3>
          <a:srgbClr val="FFFFFF"/>
        </a:accent3>
        <a:accent4>
          <a:srgbClr val="001E59"/>
        </a:accent4>
        <a:accent5>
          <a:srgbClr val="FFCAAA"/>
        </a:accent5>
        <a:accent6>
          <a:srgbClr val="90281C"/>
        </a:accent6>
        <a:hlink>
          <a:srgbClr val="7498C0"/>
        </a:hlink>
        <a:folHlink>
          <a:srgbClr val="929497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UM_template_v03 2">
        <a:dk1>
          <a:srgbClr val="002569"/>
        </a:dk1>
        <a:lt1>
          <a:srgbClr val="FFFFFF"/>
        </a:lt1>
        <a:dk2>
          <a:srgbClr val="002569"/>
        </a:dk2>
        <a:lt2>
          <a:srgbClr val="5F758D"/>
        </a:lt2>
        <a:accent1>
          <a:srgbClr val="F6D0A9"/>
        </a:accent1>
        <a:accent2>
          <a:srgbClr val="EBCAE3"/>
        </a:accent2>
        <a:accent3>
          <a:srgbClr val="FFFFFF"/>
        </a:accent3>
        <a:accent4>
          <a:srgbClr val="001E59"/>
        </a:accent4>
        <a:accent5>
          <a:srgbClr val="FAE4D1"/>
        </a:accent5>
        <a:accent6>
          <a:srgbClr val="D5B7CE"/>
        </a:accent6>
        <a:hlink>
          <a:srgbClr val="4E2029"/>
        </a:hlink>
        <a:folHlink>
          <a:srgbClr val="423B6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UM_template_v03 3">
        <a:dk1>
          <a:srgbClr val="002569"/>
        </a:dk1>
        <a:lt1>
          <a:srgbClr val="FFFFFF"/>
        </a:lt1>
        <a:dk2>
          <a:srgbClr val="002569"/>
        </a:dk2>
        <a:lt2>
          <a:srgbClr val="5F758D"/>
        </a:lt2>
        <a:accent1>
          <a:srgbClr val="5B97B1"/>
        </a:accent1>
        <a:accent2>
          <a:srgbClr val="F39600"/>
        </a:accent2>
        <a:accent3>
          <a:srgbClr val="FFFFFF"/>
        </a:accent3>
        <a:accent4>
          <a:srgbClr val="001E59"/>
        </a:accent4>
        <a:accent5>
          <a:srgbClr val="B5C9D5"/>
        </a:accent5>
        <a:accent6>
          <a:srgbClr val="DC8700"/>
        </a:accent6>
        <a:hlink>
          <a:srgbClr val="FFE4AE"/>
        </a:hlink>
        <a:folHlink>
          <a:srgbClr val="002A3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UM_template_v03 4">
        <a:dk1>
          <a:srgbClr val="002569"/>
        </a:dk1>
        <a:lt1>
          <a:srgbClr val="FFFFFF"/>
        </a:lt1>
        <a:dk2>
          <a:srgbClr val="002569"/>
        </a:dk2>
        <a:lt2>
          <a:srgbClr val="5F758D"/>
        </a:lt2>
        <a:accent1>
          <a:srgbClr val="003F80"/>
        </a:accent1>
        <a:accent2>
          <a:srgbClr val="BDD7EE"/>
        </a:accent2>
        <a:accent3>
          <a:srgbClr val="FFFFFF"/>
        </a:accent3>
        <a:accent4>
          <a:srgbClr val="001E59"/>
        </a:accent4>
        <a:accent5>
          <a:srgbClr val="AAAFC0"/>
        </a:accent5>
        <a:accent6>
          <a:srgbClr val="ABC3D8"/>
        </a:accent6>
        <a:hlink>
          <a:srgbClr val="FFD350"/>
        </a:hlink>
        <a:folHlink>
          <a:srgbClr val="EB6F3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UM_template_v03 5">
        <a:dk1>
          <a:srgbClr val="002569"/>
        </a:dk1>
        <a:lt1>
          <a:srgbClr val="FFFFFF"/>
        </a:lt1>
        <a:dk2>
          <a:srgbClr val="002569"/>
        </a:dk2>
        <a:lt2>
          <a:srgbClr val="5F758D"/>
        </a:lt2>
        <a:accent1>
          <a:srgbClr val="C75B12"/>
        </a:accent1>
        <a:accent2>
          <a:srgbClr val="003359"/>
        </a:accent2>
        <a:accent3>
          <a:srgbClr val="FFFFFF"/>
        </a:accent3>
        <a:accent4>
          <a:srgbClr val="001E59"/>
        </a:accent4>
        <a:accent5>
          <a:srgbClr val="E0B5AA"/>
        </a:accent5>
        <a:accent6>
          <a:srgbClr val="002D50"/>
        </a:accent6>
        <a:hlink>
          <a:srgbClr val="92A2BD"/>
        </a:hlink>
        <a:folHlink>
          <a:srgbClr val="C7B37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2038</TotalTime>
  <Words>3111</Words>
  <Application>Microsoft Macintosh PowerPoint</Application>
  <PresentationFormat>On-screen Show (4:3)</PresentationFormat>
  <Paragraphs>14809</Paragraphs>
  <Slides>16</Slides>
  <Notes>16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17" baseType="lpstr">
      <vt:lpstr>4_EUM_template_v03</vt:lpstr>
      <vt:lpstr>GFOI Space Data Acquisition Plan Mission planning tables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</dc:title>
  <dc:creator>Brian Killough</dc:creator>
  <cp:lastModifiedBy>Ake Rosenqvist</cp:lastModifiedBy>
  <cp:revision>151</cp:revision>
  <dcterms:created xsi:type="dcterms:W3CDTF">2012-08-31T01:11:17Z</dcterms:created>
  <dcterms:modified xsi:type="dcterms:W3CDTF">2012-09-09T12:56:59Z</dcterms:modified>
</cp:coreProperties>
</file>