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6" r:id="rId3"/>
    <p:sldId id="268" r:id="rId4"/>
    <p:sldId id="267" r:id="rId5"/>
    <p:sldId id="292" r:id="rId6"/>
    <p:sldId id="269" r:id="rId7"/>
    <p:sldId id="285" r:id="rId8"/>
    <p:sldId id="286" r:id="rId9"/>
    <p:sldId id="288" r:id="rId10"/>
    <p:sldId id="290" r:id="rId11"/>
    <p:sldId id="289" r:id="rId12"/>
    <p:sldId id="287" r:id="rId13"/>
    <p:sldId id="293" r:id="rId14"/>
    <p:sldId id="283" r:id="rId15"/>
    <p:sldId id="284" r:id="rId16"/>
    <p:sldId id="295" r:id="rId17"/>
    <p:sldId id="296" r:id="rId18"/>
    <p:sldId id="291" r:id="rId19"/>
  </p:sldIdLst>
  <p:sldSz cx="9902825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Times New Roman" pitchFamily="1" charset="0"/>
        <a:ea typeface="ヒラギノ明朝 ProN W3" pitchFamily="1" charset="-128"/>
        <a:cs typeface="ヒラギノ明朝 ProN W3" pitchFamily="1" charset="-128"/>
        <a:sym typeface="Times New Roman" pitchFamily="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4000"/>
    <a:srgbClr val="66CCFF"/>
    <a:srgbClr val="66FF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 horzBarState="maximized">
    <p:restoredLeft sz="18696" autoAdjust="0"/>
    <p:restoredTop sz="94660"/>
  </p:normalViewPr>
  <p:slideViewPr>
    <p:cSldViewPr>
      <p:cViewPr>
        <p:scale>
          <a:sx n="100" d="100"/>
          <a:sy n="100" d="100"/>
        </p:scale>
        <p:origin x="-632" y="-528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9F6B8-086D-AC44-AC7C-E29D548B0C81}" type="datetimeFigureOut">
              <a:rPr lang="sv-SE"/>
              <a:pPr/>
              <a:t>9/5/12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4088" y="685800"/>
            <a:ext cx="494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A62EA-05BB-B14E-8365-EFE8FDEF127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20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>
              <a:latin typeface="Calibri" charset="0"/>
              <a:ea typeface="ＭＳ Ｐ明朝" charset="0"/>
              <a:cs typeface="ＭＳ Ｐ明朝" charset="0"/>
            </a:endParaRPr>
          </a:p>
        </p:txBody>
      </p:sp>
      <p:sp>
        <p:nvSpPr>
          <p:cNvPr id="122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0D2C3A05-9E43-E148-968B-7CDBA2EE3E10}" type="slidenum">
              <a:rPr lang="ja-JP" altLang="en-US" sz="1100">
                <a:solidFill>
                  <a:srgbClr val="000000"/>
                </a:solidFill>
                <a:latin typeface="Times New Roman" charset="0"/>
              </a:rPr>
              <a:pPr/>
              <a:t>2</a:t>
            </a:fld>
            <a:endParaRPr lang="ja-JP" altLang="en-US" sz="11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2095500" cy="6858000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3900" y="0"/>
            <a:ext cx="6134100" cy="6858000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2349500"/>
            <a:ext cx="4114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349500"/>
            <a:ext cx="4114800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2349500"/>
            <a:ext cx="8004175" cy="405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pitchFamily="1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1" charset="0"/>
              </a:rPr>
              <a:t>Second level</a:t>
            </a:r>
          </a:p>
          <a:p>
            <a:pPr lvl="2"/>
            <a:r>
              <a:rPr lang="en-US">
                <a:sym typeface="Arial" pitchFamily="1" charset="0"/>
              </a:rPr>
              <a:t>Third level</a:t>
            </a:r>
          </a:p>
          <a:p>
            <a:pPr lvl="3"/>
            <a:r>
              <a:rPr lang="en-US">
                <a:sym typeface="Arial" pitchFamily="1" charset="0"/>
              </a:rPr>
              <a:t>Fourth level</a:t>
            </a:r>
          </a:p>
          <a:p>
            <a:pPr lvl="4"/>
            <a:r>
              <a:rPr lang="en-US">
                <a:sym typeface="Arial" pitchFamily="1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041400"/>
            <a:ext cx="8153400" cy="78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pitchFamily="1" charset="0"/>
              </a:rPr>
              <a:t>Click to edit Master title style</a:t>
            </a:r>
          </a:p>
        </p:txBody>
      </p:sp>
      <p:sp>
        <p:nvSpPr>
          <p:cNvPr id="4" name="Line 2"/>
          <p:cNvSpPr>
            <a:spLocks noChangeShapeType="1"/>
          </p:cNvSpPr>
          <p:nvPr userDrawn="1"/>
        </p:nvSpPr>
        <p:spPr bwMode="auto">
          <a:xfrm>
            <a:off x="0" y="6858000"/>
            <a:ext cx="99028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sp>
        <p:nvSpPr>
          <p:cNvPr id="6" name="Line 4"/>
          <p:cNvSpPr>
            <a:spLocks noChangeShapeType="1"/>
          </p:cNvSpPr>
          <p:nvPr userDrawn="1"/>
        </p:nvSpPr>
        <p:spPr bwMode="auto">
          <a:xfrm>
            <a:off x="76200" y="76200"/>
            <a:ext cx="1588" cy="670560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 rot="10800000" flipH="1">
            <a:off x="9817100" y="76200"/>
            <a:ext cx="1588" cy="6705600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sp>
        <p:nvSpPr>
          <p:cNvPr id="8" name="Line 6"/>
          <p:cNvSpPr>
            <a:spLocks noChangeShapeType="1"/>
          </p:cNvSpPr>
          <p:nvPr userDrawn="1"/>
        </p:nvSpPr>
        <p:spPr bwMode="auto">
          <a:xfrm>
            <a:off x="74613" y="6781800"/>
            <a:ext cx="9747250" cy="1588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0" name="図 25" descr="jaxa_logo.gif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202612" y="152400"/>
            <a:ext cx="1549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80962" y="76200"/>
            <a:ext cx="9747250" cy="1588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2" name="図 8" descr="2Akarui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" y="152400"/>
            <a:ext cx="1443478" cy="94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74612" y="1065212"/>
            <a:ext cx="9747250" cy="1588"/>
          </a:xfrm>
          <a:prstGeom prst="line">
            <a:avLst/>
          </a:prstGeom>
          <a:noFill/>
          <a:ln w="254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1522412" y="152400"/>
            <a:ext cx="6705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ALOS-2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Basic Observation Scenario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+mj-lt"/>
          <a:ea typeface="+mj-ea"/>
          <a:cs typeface="+mj-cs"/>
          <a:sym typeface="Arial" pitchFamily="1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pitchFamily="1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pitchFamily="1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pitchFamily="1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pitchFamily="1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2400" b="1">
          <a:solidFill>
            <a:srgbClr val="008000"/>
          </a:solidFill>
          <a:latin typeface="Arial" charset="0"/>
          <a:ea typeface="ヒラギノ角ゴ ProN W6" charset="-128"/>
          <a:cs typeface="ヒラギノ角ゴ ProN W6" charset="-128"/>
          <a:sym typeface="Arial" charset="0"/>
        </a:defRPr>
      </a:lvl9pPr>
    </p:titleStyle>
    <p:bodyStyle>
      <a:lvl1pPr marL="325438" indent="-285750" algn="l" rtl="0" eaLnBrk="0" fontAlgn="base" hangingPunct="0">
        <a:lnSpc>
          <a:spcPct val="90000"/>
        </a:lnSpc>
        <a:spcBef>
          <a:spcPts val="700"/>
        </a:spcBef>
        <a:spcAft>
          <a:spcPct val="0"/>
        </a:spcAft>
        <a:buClr>
          <a:srgbClr val="00279F"/>
        </a:buClr>
        <a:buSzPct val="100000"/>
        <a:buFont typeface="Symbol" pitchFamily="1" charset="2"/>
        <a:buChar char="•"/>
        <a:defRPr sz="2000" b="1">
          <a:solidFill>
            <a:srgbClr val="008000"/>
          </a:solidFill>
          <a:latin typeface="+mn-lt"/>
          <a:ea typeface="+mn-ea"/>
          <a:cs typeface="+mn-cs"/>
          <a:sym typeface="Arial" pitchFamily="1" charset="0"/>
        </a:defRPr>
      </a:lvl1pPr>
      <a:lvl2pPr marL="674688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Clr>
          <a:srgbClr val="006B61"/>
        </a:buClr>
        <a:buSzPct val="100000"/>
        <a:buFont typeface="Monotype Sorts" pitchFamily="1" charset="2"/>
        <a:buChar char="ê"/>
        <a:defRPr b="1">
          <a:solidFill>
            <a:srgbClr val="008000"/>
          </a:solidFill>
          <a:latin typeface="+mn-lt"/>
          <a:ea typeface="+mn-ea"/>
          <a:cs typeface="+mn-cs"/>
          <a:sym typeface="Arial" pitchFamily="1" charset="0"/>
        </a:defRPr>
      </a:lvl2pPr>
      <a:lvl3pPr marL="1131888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676767"/>
        </a:buClr>
        <a:buSzPct val="100000"/>
        <a:buFont typeface="Arial" pitchFamily="1" charset="0"/>
        <a:buChar char="i"/>
        <a:defRPr sz="1400" b="1">
          <a:solidFill>
            <a:srgbClr val="008000"/>
          </a:solidFill>
          <a:latin typeface="+mn-lt"/>
          <a:ea typeface="+mn-ea"/>
          <a:cs typeface="+mn-cs"/>
          <a:sym typeface="Arial" pitchFamily="1" charset="0"/>
        </a:defRPr>
      </a:lvl3pPr>
      <a:lvl4pPr marL="1531938" indent="-17145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pitchFamily="1" charset="2"/>
        <a:buChar char="q"/>
        <a:defRPr sz="1400" b="1">
          <a:solidFill>
            <a:srgbClr val="008000"/>
          </a:solidFill>
          <a:latin typeface="+mn-lt"/>
          <a:ea typeface="+mn-ea"/>
          <a:cs typeface="+mn-cs"/>
          <a:sym typeface="Arial" pitchFamily="1" charset="0"/>
        </a:defRPr>
      </a:lvl4pPr>
      <a:lvl5pPr marL="1989138" indent="-17145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pitchFamily="1" charset="2"/>
        <a:buChar char="q"/>
        <a:defRPr sz="1400" b="1">
          <a:solidFill>
            <a:srgbClr val="008000"/>
          </a:solidFill>
          <a:latin typeface="+mn-lt"/>
          <a:ea typeface="ヒラギノ角ゴ ProN W3" charset="-128"/>
          <a:cs typeface="ヒラギノ角ゴ ProN W3" charset="-128"/>
          <a:sym typeface="Arial" pitchFamily="1" charset="0"/>
        </a:defRPr>
      </a:lvl5pPr>
      <a:lvl6pPr marL="2446338" indent="-171450" algn="l" rtl="0" fontAlgn="base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charset="2"/>
        <a:buChar char="q"/>
        <a:defRPr sz="1400" b="1">
          <a:solidFill>
            <a:srgbClr val="008000"/>
          </a:solidFill>
          <a:latin typeface="+mn-lt"/>
          <a:ea typeface="ヒラギノ角ゴ ProN W3" charset="-128"/>
          <a:cs typeface="ヒラギノ角ゴ ProN W3" charset="-128"/>
          <a:sym typeface="Arial" charset="0"/>
        </a:defRPr>
      </a:lvl6pPr>
      <a:lvl7pPr marL="2903538" indent="-171450" algn="l" rtl="0" fontAlgn="base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charset="2"/>
        <a:buChar char="q"/>
        <a:defRPr sz="1400" b="1">
          <a:solidFill>
            <a:srgbClr val="008000"/>
          </a:solidFill>
          <a:latin typeface="+mn-lt"/>
          <a:ea typeface="ヒラギノ角ゴ ProN W3" charset="-128"/>
          <a:cs typeface="ヒラギノ角ゴ ProN W3" charset="-128"/>
          <a:sym typeface="Arial" charset="0"/>
        </a:defRPr>
      </a:lvl7pPr>
      <a:lvl8pPr marL="3360738" indent="-171450" algn="l" rtl="0" fontAlgn="base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charset="2"/>
        <a:buChar char="q"/>
        <a:defRPr sz="1400" b="1">
          <a:solidFill>
            <a:srgbClr val="008000"/>
          </a:solidFill>
          <a:latin typeface="+mn-lt"/>
          <a:ea typeface="ヒラギノ角ゴ ProN W3" charset="-128"/>
          <a:cs typeface="ヒラギノ角ゴ ProN W3" charset="-128"/>
          <a:sym typeface="Arial" charset="0"/>
        </a:defRPr>
      </a:lvl8pPr>
      <a:lvl9pPr marL="3817938" indent="-171450" algn="l" rtl="0" fontAlgn="base">
        <a:lnSpc>
          <a:spcPct val="90000"/>
        </a:lnSpc>
        <a:spcBef>
          <a:spcPts val="500"/>
        </a:spcBef>
        <a:spcAft>
          <a:spcPct val="0"/>
        </a:spcAft>
        <a:buClr>
          <a:srgbClr val="919191"/>
        </a:buClr>
        <a:buSzPct val="100000"/>
        <a:buFont typeface="Monotype Sorts" charset="2"/>
        <a:buChar char="q"/>
        <a:defRPr sz="1400" b="1">
          <a:solidFill>
            <a:srgbClr val="008000"/>
          </a:solidFill>
          <a:latin typeface="+mn-lt"/>
          <a:ea typeface="ヒラギノ角ゴ ProN W3" charset="-128"/>
          <a:cs typeface="ヒラギノ角ゴ ProN W3" charset="-128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9"/>
          <p:cNvSpPr>
            <a:spLocks/>
          </p:cNvSpPr>
          <p:nvPr/>
        </p:nvSpPr>
        <p:spPr bwMode="auto">
          <a:xfrm>
            <a:off x="3321424" y="6154738"/>
            <a:ext cx="3447317" cy="4924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 algn="ctr"/>
            <a:r>
              <a:rPr lang="en-US" sz="1600">
                <a:solidFill>
                  <a:srgbClr val="0235AD"/>
                </a:solidFill>
                <a:latin typeface="Arial" pitchFamily="1" charset="0"/>
                <a:ea typeface="Arial" pitchFamily="1" charset="0"/>
                <a:cs typeface="Arial" pitchFamily="1" charset="0"/>
                <a:sym typeface="Arial" pitchFamily="1" charset="0"/>
              </a:rPr>
              <a:t>CEOS SDCG#2</a:t>
            </a:r>
          </a:p>
          <a:p>
            <a:pPr marL="39688" algn="ctr"/>
            <a:r>
              <a:rPr lang="en-US" sz="1600">
                <a:solidFill>
                  <a:srgbClr val="0235AD"/>
                </a:solidFill>
                <a:latin typeface="Arial" pitchFamily="1" charset="0"/>
                <a:ea typeface="Arial" pitchFamily="1" charset="0"/>
                <a:cs typeface="Arial" pitchFamily="1" charset="0"/>
                <a:sym typeface="Arial" pitchFamily="1" charset="0"/>
              </a:rPr>
              <a:t>USGS HQ, Va/USA, Sept 13-14 2012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812" y="152401"/>
            <a:ext cx="96012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200"/>
          </a:p>
          <a:p>
            <a:endParaRPr lang="en-US" sz="1200"/>
          </a:p>
          <a:p>
            <a:endParaRPr lang="en-US" sz="1200"/>
          </a:p>
          <a:p>
            <a:endParaRPr lang="en-US" sz="120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74612" y="1065212"/>
            <a:ext cx="9747250" cy="1588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6" name="図 25" descr="jaxa_log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0312" y="4648200"/>
            <a:ext cx="2324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図 8" descr="2Akaru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799" y="152400"/>
            <a:ext cx="29184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 txBox="1">
            <a:spLocks noChangeArrowheads="1"/>
          </p:cNvSpPr>
          <p:nvPr/>
        </p:nvSpPr>
        <p:spPr bwMode="auto">
          <a:xfrm>
            <a:off x="912812" y="1905000"/>
            <a:ext cx="8153400" cy="245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ctr" anchorCtr="0" compatLnSpc="1">
            <a:prstTxWarp prst="textNoShape">
              <a:avLst/>
            </a:prstTxWarp>
          </a:bodyPr>
          <a:lstStyle/>
          <a:p>
            <a:pPr marL="39688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ALOS-2 status and Acquisition Strategy Update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/>
            </a:r>
            <a:b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</a:b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/>
            </a:r>
            <a:b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</a:b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Osamu Ochiai (JAXA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SAPC</a:t>
            </a: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)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/>
            </a:r>
            <a:b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</a:br>
            <a:endParaRPr kumimoji="0" lang="en-US" sz="1100" b="0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  <a:sym typeface="Arial" pitchFamily="1" charset="0"/>
            </a:endParaRPr>
          </a:p>
          <a:p>
            <a:pPr marL="39688" lvl="0" algn="ctr"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on behalf of </a:t>
            </a:r>
            <a:b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</a:b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Masanobu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Shimada</a:t>
            </a:r>
            <a:r>
              <a:rPr lang="en-US" sz="2000" i="1" kern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1" charset="0"/>
              </a:rPr>
              <a:t>,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SDCG representative (JAXA EORC) </a:t>
            </a:r>
          </a:p>
          <a:p>
            <a:pPr marL="39688" lvl="0" algn="ctr"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and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the</a:t>
            </a:r>
            <a:r>
              <a:rPr kumimoji="0" lang="en-US" sz="2000" b="0" i="1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JAXA BOS-2 </a:t>
            </a:r>
            <a:r>
              <a:rPr lang="en-US" sz="2000" i="1" kern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1" charset="0"/>
              </a:rPr>
              <a:t>group</a:t>
            </a: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  <a:sym typeface="Arial" pitchFamily="1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3812" y="1143000"/>
            <a:ext cx="79248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Wetlands &amp;  Rapid deforestation monitoring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9 cov/year (42 days repeat)</a:t>
            </a:r>
            <a:endParaRPr lang="en-US" altLang="ja-JP" sz="2800" dirty="0" smtClean="0">
              <a:solidFill>
                <a:srgbClr val="804000"/>
              </a:solidFill>
              <a:latin typeface="Arial" charset="0"/>
              <a:cs typeface="Arial" charset="0"/>
            </a:endParaRP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WB-350</a:t>
            </a:r>
            <a:r>
              <a:rPr lang="en-US" sz="20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km</a:t>
            </a:r>
            <a:r>
              <a:rPr lang="en-US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 (HH+HV)</a:t>
            </a:r>
            <a:endParaRPr lang="en-US" sz="2800" dirty="0">
              <a:solidFill>
                <a:srgbClr val="804000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198" y="3742596"/>
            <a:ext cx="4343400" cy="281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5998" y="3733800"/>
            <a:ext cx="4332614" cy="278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90972" y="1143000"/>
            <a:ext cx="833812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Crustal Deformation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2-6 cov/year </a:t>
            </a:r>
            <a:r>
              <a:rPr lang="en-US" altLang="ja-JP" sz="2800" dirty="0" smtClean="0">
                <a:latin typeface="Arial" charset="0"/>
                <a:cs typeface="Arial" charset="0"/>
              </a:rPr>
              <a:t>&amp; </a:t>
            </a:r>
            <a:r>
              <a:rPr lang="en-US" altLang="ja-JP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9 cov/year (42 d)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10 m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</a:t>
            </a:r>
            <a:r>
              <a:rPr lang="en-US" altLang="ja-JP" sz="2800" dirty="0" smtClean="0">
                <a:latin typeface="Arial" charset="0"/>
                <a:cs typeface="Arial" charset="0"/>
              </a:rPr>
              <a:t>&amp;  </a:t>
            </a:r>
            <a:r>
              <a:rPr lang="en-US" altLang="ja-JP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100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Dual-pol (HH+HV) </a:t>
            </a:r>
            <a:r>
              <a:rPr lang="en-US" sz="2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&amp;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WB-350</a:t>
            </a:r>
            <a:r>
              <a:rPr lang="en-US" sz="20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km</a:t>
            </a:r>
            <a:r>
              <a:rPr lang="en-US" sz="2800" dirty="0" smtClean="0">
                <a:solidFill>
                  <a:srgbClr val="804000"/>
                </a:solidFill>
                <a:latin typeface="Arial" charset="0"/>
                <a:cs typeface="Arial" charset="0"/>
              </a:rPr>
              <a:t> (HH+HV)</a:t>
            </a:r>
            <a:endParaRPr lang="en-US" sz="2800" dirty="0">
              <a:solidFill>
                <a:srgbClr val="804000"/>
              </a:solidFill>
            </a:endParaRPr>
          </a:p>
        </p:txBody>
      </p:sp>
      <p:pic>
        <p:nvPicPr>
          <p:cNvPr id="4" name="Picture 3" descr="asc_20090728"/>
          <p:cNvPicPr>
            <a:picLocks noChangeAspect="1" noChangeArrowheads="1"/>
          </p:cNvPicPr>
          <p:nvPr/>
        </p:nvPicPr>
        <p:blipFill>
          <a:blip r:embed="rId2"/>
          <a:srcRect l="1640" t="5621" r="2238" b="6404"/>
          <a:stretch>
            <a:fillRect/>
          </a:stretch>
        </p:blipFill>
        <p:spPr bwMode="auto">
          <a:xfrm>
            <a:off x="4961876" y="3711171"/>
            <a:ext cx="4409136" cy="281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sc_20090612_fbd"/>
          <p:cNvPicPr>
            <a:picLocks noChangeAspect="1" noChangeArrowheads="1"/>
          </p:cNvPicPr>
          <p:nvPr/>
        </p:nvPicPr>
        <p:blipFill>
          <a:blip r:embed="rId3"/>
          <a:srcRect l="1900" t="7680" r="2785" b="6429"/>
          <a:stretch>
            <a:fillRect/>
          </a:stretch>
        </p:blipFill>
        <p:spPr bwMode="auto">
          <a:xfrm>
            <a:off x="455612" y="3782153"/>
            <a:ext cx="4343400" cy="27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79612" y="1143000"/>
            <a:ext cx="6172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Polar Ice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3 cov/year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WB (HH  or  HH+HV) </a:t>
            </a:r>
            <a:r>
              <a:rPr lang="en-US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(TBD) </a:t>
            </a:r>
            <a:endParaRPr lang="en-US">
              <a:solidFill>
                <a:srgbClr val="0000FF"/>
              </a:solidFill>
            </a:endParaRPr>
          </a:p>
        </p:txBody>
      </p:sp>
      <p:sp>
        <p:nvSpPr>
          <p:cNvPr id="7" name="正方形/長方形 26"/>
          <p:cNvSpPr/>
          <p:nvPr/>
        </p:nvSpPr>
        <p:spPr>
          <a:xfrm>
            <a:off x="7560640" y="6019800"/>
            <a:ext cx="210172" cy="193145"/>
          </a:xfrm>
          <a:prstGeom prst="rect">
            <a:avLst/>
          </a:prstGeom>
          <a:solidFill>
            <a:srgbClr val="804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/>
          </a:p>
        </p:txBody>
      </p:sp>
      <p:sp>
        <p:nvSpPr>
          <p:cNvPr id="8" name="正方形/長方形 27"/>
          <p:cNvSpPr/>
          <p:nvPr/>
        </p:nvSpPr>
        <p:spPr>
          <a:xfrm>
            <a:off x="7560640" y="6314969"/>
            <a:ext cx="210172" cy="17201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/>
          </a:p>
        </p:txBody>
      </p:sp>
      <p:sp>
        <p:nvSpPr>
          <p:cNvPr id="10" name="Rectangle 9"/>
          <p:cNvSpPr/>
          <p:nvPr/>
        </p:nvSpPr>
        <p:spPr>
          <a:xfrm>
            <a:off x="7847012" y="5867400"/>
            <a:ext cx="13538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charset="0"/>
                <a:cs typeface="Arial" charset="0"/>
              </a:rPr>
              <a:t>Right look</a:t>
            </a:r>
          </a:p>
          <a:p>
            <a:r>
              <a:rPr lang="en-US" sz="2000" dirty="0" smtClean="0">
                <a:latin typeface="Arial" charset="0"/>
                <a:cs typeface="Arial" charset="0"/>
              </a:rPr>
              <a:t>Left look</a:t>
            </a:r>
            <a:endParaRPr lang="en-US" sz="2000"/>
          </a:p>
        </p:txBody>
      </p:sp>
      <p:pic>
        <p:nvPicPr>
          <p:cNvPr id="11" name="Picture 10" descr="ScanSAR polar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012" y="3352800"/>
            <a:ext cx="4876800" cy="33420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79612" y="1143000"/>
            <a:ext cx="64770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Glacier movement (Super Sites)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2-3 cov/year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SP (HH) 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6" name="Picture 5" descr="ScanSAR polar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012" y="3352800"/>
            <a:ext cx="4876800" cy="3342088"/>
          </a:xfrm>
          <a:prstGeom prst="rect">
            <a:avLst/>
          </a:prstGeom>
        </p:spPr>
      </p:pic>
      <p:pic>
        <p:nvPicPr>
          <p:cNvPr id="7" name="Picture 6" descr="Glacier polygon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496" y="3581400"/>
            <a:ext cx="4300316" cy="2819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0412" y="1524000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Observation pattern for annual acquisitions *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6612" y="63246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latin typeface="Arial" charset="0"/>
                <a:ea typeface="ＭＳ Ｐゴシック" charset="0"/>
                <a:cs typeface="Arial" charset="0"/>
              </a:rPr>
              <a:t>* 3m SP and 6m QP modes require 3 years for global coverage</a:t>
            </a:r>
            <a:endParaRPr lang="en-US" sz="1800"/>
          </a:p>
        </p:txBody>
      </p:sp>
      <p:pic>
        <p:nvPicPr>
          <p:cNvPr id="19" name="Picture 18" descr="Screen shot 2012-09-03 at 6.07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51" y="2286000"/>
            <a:ext cx="9485461" cy="1981200"/>
          </a:xfrm>
          <a:prstGeom prst="rect">
            <a:avLst/>
          </a:prstGeom>
        </p:spPr>
      </p:pic>
      <p:pic>
        <p:nvPicPr>
          <p:cNvPr id="21" name="Picture 20" descr="Screen shot 2012-09-03 at 6.09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12" y="4343400"/>
            <a:ext cx="3886200" cy="15402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914398" y="4343400"/>
            <a:ext cx="899001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10m DP </a:t>
            </a: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(HH+HV)                </a:t>
            </a: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10m SP </a:t>
            </a: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(HH)</a:t>
            </a:r>
          </a:p>
          <a:p>
            <a:pPr>
              <a:spcAft>
                <a:spcPts val="1200"/>
              </a:spcAft>
            </a:pP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3m SP </a:t>
            </a: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(HH or HV)                </a:t>
            </a: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6m QP </a:t>
            </a:r>
            <a:r>
              <a:rPr lang="en-US" altLang="ja-JP" sz="1800" dirty="0">
                <a:latin typeface="Arial" charset="0"/>
                <a:ea typeface="ＭＳ Ｐゴシック" charset="0"/>
                <a:cs typeface="Arial" charset="0"/>
              </a:rPr>
              <a:t>(HH+HV+VV+VH)</a:t>
            </a:r>
            <a:endParaRPr lang="en-US" altLang="ja-JP" sz="20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spcAft>
                <a:spcPts val="1200"/>
              </a:spcAft>
            </a:pP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100m WB </a:t>
            </a: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(HH+HV)             </a:t>
            </a:r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100m WB </a:t>
            </a: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(HH+HV)</a:t>
            </a:r>
            <a:r>
              <a:rPr lang="en-US" altLang="ja-JP" sz="1800" dirty="0">
                <a:latin typeface="Arial" charset="0"/>
                <a:ea typeface="ＭＳ Ｐゴシック" charset="0"/>
                <a:cs typeface="Arial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altLang="ja-JP" sz="2000" dirty="0">
                <a:latin typeface="Arial" charset="0"/>
                <a:ea typeface="ＭＳ Ｐゴシック" charset="0"/>
                <a:cs typeface="Arial" charset="0"/>
              </a:rPr>
              <a:t>(Right)                                      (Left)                     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8212" y="1143000"/>
            <a:ext cx="510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charset="0"/>
                <a:ea typeface="ＭＳ Ｐゴシック" charset="0"/>
                <a:cs typeface="Arial" charset="0"/>
              </a:rPr>
              <a:t>Pattern repeated on a 3-year basis</a:t>
            </a:r>
            <a:endParaRPr lang="en-US"/>
          </a:p>
        </p:txBody>
      </p:sp>
      <p:pic>
        <p:nvPicPr>
          <p:cNvPr id="5" name="Picture 4" descr="Screen shot 2012-09-03 at 6.06.1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12" y="1728920"/>
            <a:ext cx="7694613" cy="48242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5212" y="1416308"/>
            <a:ext cx="8001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Emergency observations 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Emergency observations – such requested through the International Disaster Charter, by Japanese institutions or by JAXA itself – have highest priority and superseed the Basic Observation Scenario programming.</a:t>
            </a:r>
            <a:endParaRPr lang="en-US" sz="1000" dirty="0">
              <a:latin typeface="Arial" charset="0"/>
              <a:ea typeface="ＭＳ Ｐゴシック" charset="0"/>
              <a:cs typeface="Arial" charset="0"/>
            </a:endParaRPr>
          </a:p>
          <a:p>
            <a:endParaRPr lang="en-US" sz="10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Cal/Val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Requests related to Cal/Val also have higher priority than the BOS, but are as far as possible already integrated into the BOS planning.</a:t>
            </a:r>
            <a:endParaRPr lang="en-US" sz="1000" dirty="0">
              <a:latin typeface="Arial" charset="0"/>
              <a:ea typeface="ＭＳ Ｐゴシック" charset="0"/>
              <a:cs typeface="Arial" charset="0"/>
            </a:endParaRPr>
          </a:p>
          <a:p>
            <a:endParaRPr lang="en-US" sz="1000" dirty="0">
              <a:latin typeface="Arial" charset="0"/>
              <a:ea typeface="ＭＳ Ｐゴシック" charset="0"/>
              <a:cs typeface="Arial" charset="0"/>
            </a:endParaRPr>
          </a:p>
          <a:p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Top priority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Satellite house-keeping has top priority and superseed all the above.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8012" y="1255310"/>
            <a:ext cx="9095928" cy="5126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>
                <a:latin typeface="Arial" charset="0"/>
                <a:ea typeface="ＭＳ Ｐゴシック" charset="0"/>
                <a:cs typeface="Arial" charset="0"/>
              </a:rPr>
              <a:t>Schedule</a:t>
            </a:r>
            <a:endParaRPr lang="en-US" sz="1100" b="1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1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2011-2012: 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	Observation plan development with associated 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 		software simulations to optimise data collection 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		verses recording and downlink capacity and use 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		of other system resources (power, etc.)</a:t>
            </a: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2013: 		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BOS implementation and satellite launch </a:t>
            </a: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L - L+2m: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	Initial mission check</a:t>
            </a: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" charset="0"/>
                <a:ea typeface="ＭＳ Ｐゴシック" charset="0"/>
                <a:cs typeface="Arial" charset="0"/>
              </a:rPr>
              <a:t>L+2 </a:t>
            </a: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- L</a:t>
            </a:r>
            <a:r>
              <a:rPr lang="en-US" b="1" dirty="0" smtClean="0">
                <a:latin typeface="Arial" charset="0"/>
                <a:ea typeface="ＭＳ Ｐゴシック" charset="0"/>
                <a:cs typeface="Arial" charset="0"/>
              </a:rPr>
              <a:t>+7m</a:t>
            </a: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: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	</a:t>
            </a: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Cal/Val phase</a:t>
            </a: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" charset="0"/>
                <a:ea typeface="ＭＳ Ｐゴシック" charset="0"/>
                <a:cs typeface="Arial" charset="0"/>
              </a:rPr>
              <a:t>L </a:t>
            </a: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+ 7 m: 	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Start of distribution of standard products</a:t>
            </a: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charset="0"/>
              <a:ea typeface="ＭＳ Ｐゴシック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Arial" charset="0"/>
              </a:rPr>
              <a:t>2013+ 	</a:t>
            </a: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The BOS plan will be reviewed on a regular 		           basis (ALOS: 2 times/year) by JAXA and related 	           Japanese institutions, and </a:t>
            </a:r>
            <a:r>
              <a:rPr lang="en-US" dirty="0" smtClean="0">
                <a:latin typeface="Arial" charset="0"/>
                <a:ea typeface="ＭＳ Ｐゴシック" charset="0"/>
                <a:cs typeface="Arial" charset="0"/>
              </a:rPr>
              <a:t>modified as required.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>
          <a:xfrm>
            <a:off x="876300" y="2190750"/>
            <a:ext cx="8153400" cy="2451100"/>
          </a:xfrm>
        </p:spPr>
        <p:txBody>
          <a:bodyPr rIns="132080"/>
          <a:lstStyle/>
          <a:p>
            <a:pPr indent="0" eaLnBrk="1" hangingPunct="1"/>
            <a:r>
              <a:rPr lang="en-US" b="0" i="1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0" i="1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i="1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i="1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600" i="1">
                <a:solidFill>
                  <a:schemeClr val="accent1">
                    <a:lumMod val="50000"/>
                  </a:schemeClr>
                </a:solidFill>
              </a:rPr>
              <a:t>Thank you</a:t>
            </a:r>
            <a:r>
              <a:rPr lang="en-US" b="0" i="1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0" i="1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b="0" i="1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b="0" i="1">
                <a:solidFill>
                  <a:schemeClr val="accent1">
                    <a:lumMod val="50000"/>
                  </a:schemeClr>
                </a:solidFill>
              </a:rPr>
            </a:br>
            <a:r>
              <a:rPr lang="ja-JP" altLang="en-US" sz="3200" b="0" i="1">
                <a:solidFill>
                  <a:schemeClr val="accent1">
                    <a:lumMod val="50000"/>
                  </a:schemeClr>
                </a:solidFill>
              </a:rPr>
              <a:t>ありがとう。</a:t>
            </a:r>
            <a:endParaRPr lang="en-US" b="0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315" name="Rectangle 9"/>
          <p:cNvSpPr>
            <a:spLocks/>
          </p:cNvSpPr>
          <p:nvPr/>
        </p:nvSpPr>
        <p:spPr bwMode="auto">
          <a:xfrm>
            <a:off x="3127610" y="6154738"/>
            <a:ext cx="3834943" cy="4924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 algn="ctr"/>
            <a:r>
              <a:rPr lang="en-US" sz="1600">
                <a:solidFill>
                  <a:srgbClr val="0235AD"/>
                </a:solidFill>
                <a:latin typeface="Arial" pitchFamily="1" charset="0"/>
                <a:ea typeface="Arial" pitchFamily="1" charset="0"/>
                <a:cs typeface="Arial" pitchFamily="1" charset="0"/>
                <a:sym typeface="Arial" pitchFamily="1" charset="0"/>
              </a:rPr>
              <a:t>CEOS SDCG#2</a:t>
            </a:r>
          </a:p>
          <a:p>
            <a:pPr marL="39688" algn="ctr"/>
            <a:r>
              <a:rPr lang="en-US" sz="1600">
                <a:solidFill>
                  <a:srgbClr val="0235AD"/>
                </a:solidFill>
                <a:latin typeface="Arial" pitchFamily="1" charset="0"/>
                <a:ea typeface="Arial" pitchFamily="1" charset="0"/>
                <a:cs typeface="Arial" pitchFamily="1" charset="0"/>
                <a:sym typeface="Arial" pitchFamily="1" charset="0"/>
              </a:rPr>
              <a:t>USGS HQ, Reston (VA) Sept 13-14, 2012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正方形/長方形 7"/>
          <p:cNvSpPr>
            <a:spLocks noChangeArrowheads="1"/>
          </p:cNvSpPr>
          <p:nvPr/>
        </p:nvSpPr>
        <p:spPr bwMode="auto">
          <a:xfrm>
            <a:off x="291941" y="1196752"/>
            <a:ext cx="61478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 dirty="0">
                <a:latin typeface="Calibri" charset="0"/>
              </a:rPr>
              <a:t>ALOS-2 </a:t>
            </a:r>
            <a:r>
              <a:rPr lang="en-US" altLang="ja-JP" sz="2000" b="1" dirty="0" smtClean="0">
                <a:latin typeface="Calibri" charset="0"/>
              </a:rPr>
              <a:t>satellite</a:t>
            </a:r>
            <a:endParaRPr lang="en-US" altLang="ja-JP" sz="2000" b="1" dirty="0">
              <a:latin typeface="Calibri" charset="0"/>
            </a:endParaRPr>
          </a:p>
          <a:p>
            <a:pPr>
              <a:buBlip>
                <a:blip r:embed="rId3"/>
              </a:buBlip>
            </a:pPr>
            <a:r>
              <a:rPr lang="en-US" altLang="ja-JP" sz="2000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Calibri" charset="0"/>
              </a:rPr>
              <a:t>Launch 	: </a:t>
            </a:r>
            <a:r>
              <a:rPr lang="en-US" altLang="ja-JP" sz="2000" dirty="0" smtClean="0">
                <a:solidFill>
                  <a:srgbClr val="FF0000"/>
                </a:solidFill>
                <a:latin typeface="Calibri" charset="0"/>
              </a:rPr>
              <a:t>2013</a:t>
            </a:r>
            <a:endParaRPr lang="en-US" altLang="ja-JP" sz="2000" dirty="0">
              <a:solidFill>
                <a:srgbClr val="FF0000"/>
              </a:solidFill>
              <a:latin typeface="Calibri" charset="0"/>
            </a:endParaRPr>
          </a:p>
          <a:p>
            <a:pPr>
              <a:buBlip>
                <a:blip r:embed="rId3"/>
              </a:buBlip>
            </a:pPr>
            <a:r>
              <a:rPr lang="en-US" altLang="ja-JP" sz="2000" dirty="0">
                <a:latin typeface="Calibri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Calibri" charset="0"/>
              </a:rPr>
              <a:t>Revisit time 	: 14 days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latin typeface="Calibri" charset="0"/>
              </a:rPr>
              <a:t> </a:t>
            </a:r>
            <a:r>
              <a:rPr lang="en-US" altLang="ja-JP" sz="2000" dirty="0">
                <a:latin typeface="Calibri" charset="0"/>
              </a:rPr>
              <a:t>Orbit type 	: Sun-synchronous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latin typeface="Calibri" charset="0"/>
              </a:rPr>
              <a:t> Altitude </a:t>
            </a:r>
            <a:r>
              <a:rPr lang="en-US" altLang="ja-JP" sz="2000" dirty="0">
                <a:latin typeface="Calibri" charset="0"/>
              </a:rPr>
              <a:t>	: 628 km +/- 500 m (for reference orbit)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 smtClean="0">
                <a:latin typeface="Calibri" charset="0"/>
              </a:rPr>
              <a:t> LSDN</a:t>
            </a:r>
            <a:r>
              <a:rPr lang="en-US" altLang="ja-JP" sz="2000" dirty="0">
                <a:latin typeface="Calibri" charset="0"/>
              </a:rPr>
              <a:t>		: 12:00 +/- 15 min</a:t>
            </a:r>
          </a:p>
        </p:txBody>
      </p:sp>
      <p:sp>
        <p:nvSpPr>
          <p:cNvPr id="5125" name="正方形/長方形 5"/>
          <p:cNvSpPr>
            <a:spLocks noChangeArrowheads="1"/>
          </p:cNvSpPr>
          <p:nvPr/>
        </p:nvSpPr>
        <p:spPr bwMode="auto">
          <a:xfrm>
            <a:off x="5435908" y="2975461"/>
            <a:ext cx="423558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000" b="1" dirty="0">
                <a:latin typeface="Calibri" charset="0"/>
              </a:rPr>
              <a:t>PALSAR-</a:t>
            </a:r>
            <a:r>
              <a:rPr lang="en-US" altLang="ja-JP" sz="2000" b="1" dirty="0" smtClean="0">
                <a:latin typeface="Calibri" charset="0"/>
              </a:rPr>
              <a:t>2 </a:t>
            </a:r>
            <a:endParaRPr lang="en-US" altLang="ja-JP" sz="2000" b="1" dirty="0">
              <a:latin typeface="Calibri" charset="0"/>
            </a:endParaRP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L-band Synthetic Aperture Radar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Active Phased Array Antenna type</a:t>
            </a:r>
          </a:p>
          <a:p>
            <a:r>
              <a:rPr lang="en-US" altLang="ja-JP" sz="2000" dirty="0">
                <a:latin typeface="Calibri" charset="0"/>
              </a:rPr>
              <a:t>    two dimensions scan (range and azimuth)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Antenna size : 3m(El) x 10m(Az)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Bandwidth : 14 – 84MHz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Peak transmit Power  : 5100W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Observation swath : 25 – 490km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2000" dirty="0">
                <a:latin typeface="Calibri" charset="0"/>
              </a:rPr>
              <a:t> Resolution : Range: 3 m to 100 m</a:t>
            </a:r>
          </a:p>
          <a:p>
            <a:pPr lvl="3"/>
            <a:r>
              <a:rPr lang="en-US" altLang="ja-JP" sz="2000" dirty="0">
                <a:latin typeface="Calibri" charset="0"/>
              </a:rPr>
              <a:t>Azimuth: 1 m to 100 m</a:t>
            </a:r>
          </a:p>
        </p:txBody>
      </p:sp>
      <p:pic>
        <p:nvPicPr>
          <p:cNvPr id="5126" name="図 8" descr="2Akaru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2" y="3258392"/>
            <a:ext cx="5329678" cy="347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rot="5400000" flipH="1" flipV="1">
            <a:off x="2416962" y="5646118"/>
            <a:ext cx="573087" cy="3696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テキスト ボックス 11"/>
          <p:cNvSpPr txBox="1">
            <a:spLocks noChangeArrowheads="1"/>
          </p:cNvSpPr>
          <p:nvPr/>
        </p:nvSpPr>
        <p:spPr bwMode="auto">
          <a:xfrm>
            <a:off x="1732995" y="6001592"/>
            <a:ext cx="20155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dirty="0">
                <a:latin typeface="Arial" charset="0"/>
                <a:cs typeface="Arial" charset="0"/>
              </a:rPr>
              <a:t>SAR antenna</a:t>
            </a:r>
            <a:endParaRPr lang="ja-JP" altLang="en-US">
              <a:latin typeface="Arial" charset="0"/>
              <a:cs typeface="Arial" charset="0"/>
            </a:endParaRPr>
          </a:p>
        </p:txBody>
      </p:sp>
      <p:grpSp>
        <p:nvGrpSpPr>
          <p:cNvPr id="2" name="グループ化 39"/>
          <p:cNvGrpSpPr>
            <a:grpSpLocks/>
          </p:cNvGrpSpPr>
          <p:nvPr/>
        </p:nvGrpSpPr>
        <p:grpSpPr bwMode="auto">
          <a:xfrm>
            <a:off x="3548513" y="3296491"/>
            <a:ext cx="1392729" cy="1173321"/>
            <a:chOff x="3381283" y="2996589"/>
            <a:chExt cx="1286181" cy="1173845"/>
          </a:xfrm>
        </p:grpSpPr>
        <p:cxnSp>
          <p:nvCxnSpPr>
            <p:cNvPr id="16" name="直線矢印コネクタ 15"/>
            <p:cNvCxnSpPr>
              <a:cxnSpLocks noChangeAspect="1"/>
            </p:cNvCxnSpPr>
            <p:nvPr/>
          </p:nvCxnSpPr>
          <p:spPr>
            <a:xfrm flipV="1">
              <a:off x="3527352" y="3185585"/>
              <a:ext cx="830374" cy="17470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>
              <a:off x="3528940" y="3360288"/>
              <a:ext cx="496953" cy="24934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rot="5400000">
              <a:off x="3239092" y="3634255"/>
              <a:ext cx="574931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4402182" y="2996589"/>
              <a:ext cx="265282" cy="2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00" dirty="0">
                  <a:latin typeface="Times New Roman" charset="0"/>
                </a:rPr>
                <a:t>X</a:t>
              </a:r>
              <a:endParaRPr lang="ja-JP" altLang="en-US" sz="1000">
                <a:latin typeface="Times New Roman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024306" y="3514345"/>
              <a:ext cx="274674" cy="2541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00" dirty="0">
                  <a:latin typeface="Times New Roman" charset="0"/>
                </a:rPr>
                <a:t>Y</a:t>
              </a:r>
              <a:endParaRPr lang="ja-JP" altLang="en-US" sz="1000">
                <a:latin typeface="Times New Roman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381283" y="3924103"/>
              <a:ext cx="253439" cy="2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altLang="ja-JP" sz="1000" dirty="0">
                  <a:latin typeface="Times New Roman" charset="0"/>
                </a:rPr>
                <a:t>Z</a:t>
              </a:r>
              <a:endParaRPr lang="ja-JP" altLang="en-US" sz="1000">
                <a:latin typeface="Times New Roman" charset="0"/>
              </a:endParaRPr>
            </a:p>
          </p:txBody>
        </p:sp>
      </p:grpSp>
      <p:sp>
        <p:nvSpPr>
          <p:cNvPr id="23" name="テキスト ボックス 11"/>
          <p:cNvSpPr txBox="1">
            <a:spLocks noChangeArrowheads="1"/>
          </p:cNvSpPr>
          <p:nvPr/>
        </p:nvSpPr>
        <p:spPr bwMode="auto">
          <a:xfrm>
            <a:off x="1402900" y="3574860"/>
            <a:ext cx="20667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dirty="0">
                <a:latin typeface="Arial" charset="0"/>
                <a:cs typeface="Arial" charset="0"/>
              </a:rPr>
              <a:t>Solar paddles</a:t>
            </a:r>
            <a:endParaRPr lang="ja-JP" altLang="en-US">
              <a:latin typeface="Arial" charset="0"/>
              <a:cs typeface="Arial" charset="0"/>
            </a:endParaRPr>
          </a:p>
        </p:txBody>
      </p:sp>
      <p:cxnSp>
        <p:nvCxnSpPr>
          <p:cNvPr id="24" name="直線矢印コネクタ 10"/>
          <p:cNvCxnSpPr/>
          <p:nvPr/>
        </p:nvCxnSpPr>
        <p:spPr>
          <a:xfrm>
            <a:off x="2228136" y="4020393"/>
            <a:ext cx="1442443" cy="11430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10"/>
          <p:cNvCxnSpPr/>
          <p:nvPr/>
        </p:nvCxnSpPr>
        <p:spPr>
          <a:xfrm rot="5400000">
            <a:off x="1186949" y="3995099"/>
            <a:ext cx="761999" cy="660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5404290" y="1066800"/>
            <a:ext cx="43291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ALOS-2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3750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150812" y="152400"/>
            <a:ext cx="9525000" cy="83820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altLang="ja-JP" sz="2800" b="1" dirty="0">
                <a:solidFill>
                  <a:srgbClr val="0235AD"/>
                </a:solidFill>
                <a:latin typeface="Arial" charset="0"/>
                <a:ea typeface="ＭＳ Ｐゴシック" charset="0"/>
                <a:cs typeface="Arial" charset="0"/>
              </a:rPr>
              <a:t>PALSAR-2 Specifications</a:t>
            </a:r>
            <a:endParaRPr lang="ja-JP" altLang="en-US" sz="2800" b="1" dirty="0">
              <a:solidFill>
                <a:srgbClr val="0235AD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6147" name="スライド番号プレースホルダ 3"/>
          <p:cNvSpPr>
            <a:spLocks noGrp="1"/>
          </p:cNvSpPr>
          <p:nvPr>
            <p:ph type="sldNum" sz="quarter" idx="4294967295"/>
          </p:nvPr>
        </p:nvSpPr>
        <p:spPr>
          <a:xfrm>
            <a:off x="7097025" y="6356351"/>
            <a:ext cx="2310659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440B03AD-9FD5-4E4E-AE8F-2B35B7E5769B}" type="slidenum">
              <a:rPr kumimoji="0" lang="ja-JP" altLang="en-US">
                <a:solidFill>
                  <a:srgbClr val="000000"/>
                </a:solidFill>
                <a:latin typeface="Times New Roman" charset="0"/>
              </a:rPr>
              <a:pPr/>
              <a:t>3</a:t>
            </a:fld>
            <a:endParaRPr kumimoji="0" lang="en-US" altLang="ja-JP">
              <a:solidFill>
                <a:srgbClr val="000000"/>
              </a:solidFill>
              <a:latin typeface="Times New Roman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845161"/>
              </p:ext>
            </p:extLst>
          </p:nvPr>
        </p:nvGraphicFramePr>
        <p:xfrm>
          <a:off x="190837" y="1066800"/>
          <a:ext cx="9521154" cy="2865756"/>
        </p:xfrm>
        <a:graphic>
          <a:graphicData uri="http://schemas.openxmlformats.org/drawingml/2006/table">
            <a:tbl>
              <a:tblPr/>
              <a:tblGrid>
                <a:gridCol w="918074"/>
                <a:gridCol w="139258"/>
                <a:gridCol w="658470"/>
                <a:gridCol w="1270518"/>
                <a:gridCol w="1124383"/>
                <a:gridCol w="1179399"/>
                <a:gridCol w="1139857"/>
                <a:gridCol w="976529"/>
                <a:gridCol w="828674"/>
                <a:gridCol w="1285992"/>
              </a:tblGrid>
              <a:tr h="1841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Spotlight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Ultra Fine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sensitive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Fine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ScanSAR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nominal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ScanSAR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wide</a:t>
                      </a:r>
                      <a:endParaRPr kumimoji="1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333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16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Bandwidth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84MHz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84MHz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28MHz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14MHz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28MHz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14MHz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49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Resolution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Rg×Az</a:t>
                      </a:r>
                      <a:r>
                        <a:rPr kumimoji="1" lang="is-I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：</a:t>
                      </a:r>
                      <a:br>
                        <a:rPr kumimoji="1" lang="is-I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3×1m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6m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10m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100m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60m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40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Swath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Rg×Az</a:t>
                      </a:r>
                      <a:r>
                        <a:rPr kumimoji="1" lang="is-I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：</a:t>
                      </a:r>
                      <a:br>
                        <a:rPr kumimoji="1" lang="is-I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25×25km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50km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50km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70km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350km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(5-scan)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490km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(7-scan)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2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Polarization</a:t>
                      </a:r>
                      <a:endParaRPr kumimoji="1" lang="zh-TW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SP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SP/DP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SP/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DP</a:t>
                      </a: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/QP/CP</a:t>
                      </a:r>
                      <a:endParaRPr kumimoji="1" lang="is-I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SP/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DP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508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NESZ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-24dB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-24dB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-28dB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-26dB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-26dB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-23dB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-23dB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3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S/A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Rg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23dB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Az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20dB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25dB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23dB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is-I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20dB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20dB</a:t>
                      </a:r>
                      <a:endParaRPr kumimoji="1" lang="ja-JP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231" name="テキスト ボックス 5"/>
          <p:cNvSpPr txBox="1">
            <a:spLocks noChangeArrowheads="1"/>
          </p:cNvSpPr>
          <p:nvPr/>
        </p:nvSpPr>
        <p:spPr bwMode="auto">
          <a:xfrm>
            <a:off x="165047" y="4419600"/>
            <a:ext cx="9630432" cy="23083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2000" dirty="0">
                <a:latin typeface="Arial" charset="0"/>
                <a:cs typeface="Arial" charset="0"/>
              </a:rPr>
              <a:t>Main applications:</a:t>
            </a:r>
          </a:p>
          <a:p>
            <a:r>
              <a:rPr lang="en-US" altLang="ja-JP" sz="2000" dirty="0">
                <a:solidFill>
                  <a:srgbClr val="0000FF"/>
                </a:solidFill>
                <a:latin typeface="Arial" charset="0"/>
                <a:cs typeface="Arial" charset="0"/>
              </a:rPr>
              <a:t>Fine beam (DP): 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  <a:cs typeface="Arial" charset="0"/>
              </a:rPr>
              <a:t>Forest </a:t>
            </a:r>
            <a:r>
              <a:rPr lang="en-US" altLang="ja-JP" sz="2000" dirty="0">
                <a:solidFill>
                  <a:srgbClr val="0000FF"/>
                </a:solidFill>
                <a:latin typeface="Arial" charset="0"/>
                <a:cs typeface="Arial" charset="0"/>
              </a:rPr>
              <a:t>and land cover monitoring / DinSAR</a:t>
            </a:r>
          </a:p>
          <a:p>
            <a:r>
              <a:rPr lang="en-US" altLang="ja-JP" sz="2000" dirty="0">
                <a:solidFill>
                  <a:srgbClr val="0000FF"/>
                </a:solidFill>
                <a:latin typeface="Arial" charset="0"/>
                <a:cs typeface="Arial" charset="0"/>
              </a:rPr>
              <a:t>ScanSAR  (DP): 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  <a:cs typeface="Arial" charset="0"/>
              </a:rPr>
              <a:t>Rapid deforestation </a:t>
            </a:r>
            <a:r>
              <a:rPr lang="en-US" altLang="ja-JP" sz="2000" dirty="0">
                <a:solidFill>
                  <a:srgbClr val="0000FF"/>
                </a:solidFill>
                <a:latin typeface="Arial" charset="0"/>
                <a:cs typeface="Arial" charset="0"/>
              </a:rPr>
              <a:t>/ wetlands / InSAR (ScanSAR-ScanSAR)</a:t>
            </a:r>
          </a:p>
          <a:p>
            <a:r>
              <a:rPr lang="en-US" altLang="ja-JP" sz="2000" dirty="0" smtClean="0">
                <a:latin typeface="Arial" charset="0"/>
                <a:cs typeface="Arial" charset="0"/>
              </a:rPr>
              <a:t>Spotlight (SP)</a:t>
            </a:r>
            <a:r>
              <a:rPr lang="en-US" altLang="ja-JP" sz="2000" dirty="0">
                <a:latin typeface="Arial" charset="0"/>
                <a:cs typeface="Arial" charset="0"/>
              </a:rPr>
              <a:t>: Emergency observations</a:t>
            </a:r>
          </a:p>
          <a:p>
            <a:r>
              <a:rPr lang="en-US" altLang="ja-JP" sz="2000" dirty="0" smtClean="0">
                <a:latin typeface="Arial" charset="0"/>
                <a:cs typeface="Arial" charset="0"/>
              </a:rPr>
              <a:t>Ultra </a:t>
            </a:r>
            <a:r>
              <a:rPr lang="en-US" altLang="ja-JP" sz="2000" dirty="0">
                <a:latin typeface="Arial" charset="0"/>
                <a:cs typeface="Arial" charset="0"/>
              </a:rPr>
              <a:t>Fine (SP) : Global map, InSAR base mapping</a:t>
            </a:r>
          </a:p>
          <a:p>
            <a:r>
              <a:rPr lang="en-US" altLang="ja-JP" sz="2000" dirty="0">
                <a:latin typeface="Arial" charset="0"/>
                <a:cs typeface="Arial" charset="0"/>
              </a:rPr>
              <a:t>High sensitive (QP): Global map</a:t>
            </a:r>
          </a:p>
          <a:p>
            <a:r>
              <a:rPr lang="en-US" altLang="ja-JP" sz="2000" dirty="0">
                <a:latin typeface="Arial" charset="0"/>
                <a:cs typeface="Arial" charset="0"/>
              </a:rPr>
              <a:t>ScanSAR wide (SP) : Polar ice</a:t>
            </a:r>
          </a:p>
        </p:txBody>
      </p:sp>
      <p:sp>
        <p:nvSpPr>
          <p:cNvPr id="6232" name="テキスト ボックス 6"/>
          <p:cNvSpPr txBox="1">
            <a:spLocks noChangeArrowheads="1"/>
          </p:cNvSpPr>
          <p:nvPr/>
        </p:nvSpPr>
        <p:spPr bwMode="auto">
          <a:xfrm>
            <a:off x="171925" y="4111626"/>
            <a:ext cx="89568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ja-JP" sz="1400" dirty="0">
                <a:solidFill>
                  <a:srgbClr val="0000FF"/>
                </a:solidFill>
                <a:latin typeface="Arial" charset="0"/>
                <a:cs typeface="Arial" charset="0"/>
              </a:rPr>
              <a:t>SP : HH </a:t>
            </a:r>
            <a:r>
              <a:rPr lang="en-US" altLang="ja-JP" sz="1400" dirty="0">
                <a:latin typeface="Arial" charset="0"/>
                <a:cs typeface="Arial" charset="0"/>
              </a:rPr>
              <a:t>or VV or HV , </a:t>
            </a:r>
            <a:r>
              <a:rPr lang="en-US" altLang="ja-JP" sz="1400" dirty="0">
                <a:solidFill>
                  <a:srgbClr val="0000FF"/>
                </a:solidFill>
                <a:latin typeface="Arial" charset="0"/>
                <a:cs typeface="Arial" charset="0"/>
              </a:rPr>
              <a:t>DP : HH+HV </a:t>
            </a:r>
            <a:r>
              <a:rPr lang="en-US" altLang="ja-JP" sz="1400" dirty="0">
                <a:latin typeface="Arial" charset="0"/>
                <a:cs typeface="Arial" charset="0"/>
              </a:rPr>
              <a:t>or VV+VH , </a:t>
            </a:r>
            <a:r>
              <a:rPr lang="en-US" altLang="ja-JP" sz="1400" dirty="0">
                <a:solidFill>
                  <a:srgbClr val="0000FF"/>
                </a:solidFill>
                <a:latin typeface="Arial" charset="0"/>
                <a:cs typeface="Arial" charset="0"/>
              </a:rPr>
              <a:t>FP : HH+HV+VH+VV </a:t>
            </a:r>
            <a:r>
              <a:rPr lang="en-US" altLang="ja-JP" sz="1400" dirty="0">
                <a:latin typeface="Arial" charset="0"/>
                <a:cs typeface="Arial" charset="0"/>
              </a:rPr>
              <a:t>, CP : Compact pol (</a:t>
            </a:r>
            <a:r>
              <a:rPr lang="en-US" altLang="ja-JP" sz="1400" dirty="0">
                <a:solidFill>
                  <a:srgbClr val="000000"/>
                </a:solidFill>
                <a:latin typeface="Arial" charset="0"/>
                <a:cs typeface="Arial" charset="0"/>
              </a:rPr>
              <a:t>Experimental mode)</a:t>
            </a:r>
            <a:endParaRPr lang="ja-JP" altLang="en-US" sz="14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413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95141" y="1156825"/>
            <a:ext cx="8912543" cy="65669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2800" b="1" dirty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ALOS-2 status</a:t>
            </a:r>
            <a:endParaRPr lang="ja-JP" altLang="en-US" sz="2800" b="1" dirty="0">
              <a:solidFill>
                <a:schemeClr val="tx1"/>
              </a:solidFill>
              <a:latin typeface="Helvetica"/>
              <a:ea typeface="ＭＳ Ｐゴシック" charset="0"/>
              <a:cs typeface="Helvetica"/>
            </a:endParaRPr>
          </a:p>
        </p:txBody>
      </p:sp>
      <p:sp>
        <p:nvSpPr>
          <p:cNvPr id="4100" name="コンテンツ プレースホルダ 2"/>
          <p:cNvSpPr>
            <a:spLocks noGrp="1"/>
          </p:cNvSpPr>
          <p:nvPr>
            <p:ph idx="1"/>
          </p:nvPr>
        </p:nvSpPr>
        <p:spPr>
          <a:xfrm>
            <a:off x="436687" y="1844824"/>
            <a:ext cx="8912543" cy="4370388"/>
          </a:xfrm>
          <a:solidFill>
            <a:srgbClr val="FFFFFF"/>
          </a:solidFill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ALOS</a:t>
            </a:r>
            <a:r>
              <a:rPr lang="en-US" altLang="ja-JP" sz="2400" b="0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-2 is </a:t>
            </a: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planned for launch </a:t>
            </a:r>
            <a:r>
              <a:rPr lang="en-US" altLang="ja-JP" sz="2400" b="0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in </a:t>
            </a: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2013, with a design lifetime of 7 years.</a:t>
            </a:r>
            <a:endParaRPr lang="en-US" altLang="ja-JP" sz="2400" b="0" dirty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eaLnBrk="1" hangingPunct="1">
              <a:spcAft>
                <a:spcPts val="1800"/>
              </a:spcAft>
            </a:pPr>
            <a:r>
              <a:rPr lang="en-US" altLang="ja-JP" sz="2400" b="0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A global systematic acquisition strategy (“Basic Observation Scenario” – BOS) is under development</a:t>
            </a: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. It is comprised of a global (described here) and a dedicated national component covering Japan.</a:t>
            </a:r>
            <a:endParaRPr lang="en-US" altLang="ja-JP" sz="2400" b="0" dirty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>
              <a:spcAft>
                <a:spcPts val="1800"/>
              </a:spcAft>
            </a:pPr>
            <a:r>
              <a:rPr lang="en-US" altLang="ja-JP" sz="2400" b="0" dirty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The ALOS-2 BOS builds on the ALOS acquisition strategy (2006-2011). It will provide continuity of key acquisitions but with enhanced image characteristics (spatial resolution, polarisations, radiometric sensitivity)</a:t>
            </a: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.</a:t>
            </a:r>
            <a:endParaRPr lang="en-US" altLang="ja-JP" sz="2400" b="0" dirty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  <a:p>
            <a:pPr eaLnBrk="1" hangingPunct="1">
              <a:spcAft>
                <a:spcPts val="1800"/>
              </a:spcAft>
            </a:pPr>
            <a:r>
              <a:rPr lang="en-US" altLang="ja-JP" sz="2400" b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The ALOS-2 Data Policy is yet to be determined.</a:t>
            </a:r>
            <a:endParaRPr lang="en-US" altLang="ja-JP" sz="2400" b="0" dirty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37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812" y="152401"/>
            <a:ext cx="8001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200"/>
          </a:p>
          <a:p>
            <a:endParaRPr lang="en-US" sz="1200"/>
          </a:p>
          <a:p>
            <a:endParaRPr lang="en-US" sz="1200"/>
          </a:p>
          <a:p>
            <a:endParaRPr lang="en-US" sz="120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74612" y="1065212"/>
            <a:ext cx="9747250" cy="1588"/>
          </a:xfrm>
          <a:prstGeom prst="line">
            <a:avLst/>
          </a:prstGeom>
          <a:noFill/>
          <a:ln w="53975">
            <a:solidFill>
              <a:schemeClr val="bg1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pic>
        <p:nvPicPr>
          <p:cNvPr id="10" name="図 8" descr="2Akaru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12" y="1066800"/>
            <a:ext cx="3276600" cy="213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/>
          <p:cNvSpPr txBox="1">
            <a:spLocks noChangeArrowheads="1"/>
          </p:cNvSpPr>
          <p:nvPr/>
        </p:nvSpPr>
        <p:spPr bwMode="auto">
          <a:xfrm>
            <a:off x="836612" y="2730500"/>
            <a:ext cx="8153400" cy="245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32080" bIns="50800" numCol="1" anchor="ctr" anchorCtr="0" compatLnSpc="1">
            <a:prstTxWarp prst="textNoShape">
              <a:avLst/>
            </a:prstTxWarp>
          </a:bodyPr>
          <a:lstStyle/>
          <a:p>
            <a:pPr marL="39688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The ALOS-2 </a:t>
            </a:r>
          </a:p>
          <a:p>
            <a:pPr marL="39688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1" charset="0"/>
              </a:rPr>
              <a:t>Basic Observation Scenario (BOS</a:t>
            </a:r>
            <a:r>
              <a:rPr lang="en-US" sz="2800" b="1" kern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1" charset="0"/>
              </a:rPr>
              <a:t>)</a:t>
            </a:r>
          </a:p>
          <a:p>
            <a:pPr marL="39688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1" charset="0"/>
              </a:rPr>
              <a:t>– Global component –</a:t>
            </a:r>
            <a:endParaRPr lang="en-US" sz="2800" kern="0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  <a:sym typeface="Arial" pitchFamily="1" charset="0"/>
            </a:endParaRPr>
          </a:p>
          <a:p>
            <a:pPr marL="39688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(as of September</a:t>
            </a:r>
            <a:r>
              <a:rPr kumimoji="0" lang="en-US" sz="2200" b="1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> 2012)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  <a:t/>
            </a:r>
            <a:b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Arial" pitchFamily="1" charset="0"/>
              </a:rPr>
            </a:b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  <a:sym typeface="Arial" pitchFamily="1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65212" y="1143000"/>
            <a:ext cx="7543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Global land areas – baseline mapping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2 cov/year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Dual-pol (HH+HV)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8941" y="3429000"/>
            <a:ext cx="4800600" cy="319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正方形/長方形 26"/>
          <p:cNvSpPr/>
          <p:nvPr/>
        </p:nvSpPr>
        <p:spPr>
          <a:xfrm>
            <a:off x="7696569" y="6019800"/>
            <a:ext cx="210172" cy="193145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正方形/長方形 27"/>
          <p:cNvSpPr/>
          <p:nvPr/>
        </p:nvSpPr>
        <p:spPr>
          <a:xfrm>
            <a:off x="7696569" y="6314969"/>
            <a:ext cx="210172" cy="172014"/>
          </a:xfrm>
          <a:prstGeom prst="rect">
            <a:avLst/>
          </a:prstGeom>
          <a:solidFill>
            <a:srgbClr val="40A0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82941" y="5867400"/>
            <a:ext cx="8546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charset="0"/>
                <a:cs typeface="Arial" charset="0"/>
              </a:rPr>
              <a:t>Prio 1</a:t>
            </a:r>
          </a:p>
          <a:p>
            <a:r>
              <a:rPr lang="en-US" sz="2000" dirty="0" smtClean="0">
                <a:latin typeface="Arial" charset="0"/>
                <a:cs typeface="Arial" charset="0"/>
              </a:rPr>
              <a:t>Prio 2</a:t>
            </a:r>
            <a:endParaRPr lang="en-US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65212" y="1143000"/>
            <a:ext cx="7543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Global land areas – VHR baseline mapping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1 cov/ 3 years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3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Single-pol (HH or HV) </a:t>
            </a:r>
            <a:r>
              <a:rPr lang="en-US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(TBD)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5" name="図 58" descr="desc_20090728.jpg"/>
          <p:cNvPicPr>
            <a:picLocks noChangeAspect="1"/>
          </p:cNvPicPr>
          <p:nvPr/>
        </p:nvPicPr>
        <p:blipFill>
          <a:blip r:embed="rId2"/>
          <a:srcRect l="2098" t="6586" r="2797" b="7259"/>
          <a:stretch>
            <a:fillRect/>
          </a:stretch>
        </p:blipFill>
        <p:spPr bwMode="auto">
          <a:xfrm>
            <a:off x="2630885" y="3505200"/>
            <a:ext cx="486520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24"/>
          <p:cNvSpPr/>
          <p:nvPr/>
        </p:nvSpPr>
        <p:spPr>
          <a:xfrm>
            <a:off x="7678141" y="6310842"/>
            <a:ext cx="215900" cy="176841"/>
          </a:xfrm>
          <a:prstGeom prst="rect">
            <a:avLst/>
          </a:prstGeom>
          <a:solidFill>
            <a:srgbClr val="5C9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正方形/長方形 25"/>
          <p:cNvSpPr/>
          <p:nvPr/>
        </p:nvSpPr>
        <p:spPr>
          <a:xfrm>
            <a:off x="7678141" y="5979054"/>
            <a:ext cx="215900" cy="19314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82941" y="5867400"/>
            <a:ext cx="8546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charset="0"/>
                <a:cs typeface="Arial" charset="0"/>
              </a:rPr>
              <a:t>Prio 1</a:t>
            </a:r>
          </a:p>
          <a:p>
            <a:r>
              <a:rPr lang="en-US" sz="2000" dirty="0" smtClean="0">
                <a:latin typeface="Arial" charset="0"/>
                <a:cs typeface="Arial" charset="0"/>
              </a:rPr>
              <a:t>Prio 2</a:t>
            </a:r>
            <a:endParaRPr 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5212" y="1143000"/>
            <a:ext cx="76962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Global land areas – Polarimetric baseline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1 cov/ 3 years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6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Quad-pol (HH+HV+VV+VH) 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/>
          <a:srcRect l="2398" t="5074" r="2398" b="6765"/>
          <a:stretch>
            <a:fillRect/>
          </a:stretch>
        </p:blipFill>
        <p:spPr bwMode="auto">
          <a:xfrm>
            <a:off x="2640935" y="3429000"/>
            <a:ext cx="4977477" cy="321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3812" y="1143000"/>
            <a:ext cx="81534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sz="2800" b="1" dirty="0" smtClean="0">
                <a:latin typeface="Arial" charset="0"/>
                <a:cs typeface="Arial" charset="0"/>
              </a:rPr>
              <a:t>Forest monitoring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Temporal repeat: </a:t>
            </a:r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2-6 cov/year (tropics: 6 cov, incl.</a:t>
            </a:r>
          </a:p>
          <a:p>
            <a:pPr>
              <a:spcAft>
                <a:spcPts val="1200"/>
              </a:spcAft>
            </a:pPr>
            <a:r>
              <a:rPr lang="en-US" altLang="ja-JP" sz="2800" dirty="0" smtClean="0">
                <a:latin typeface="Arial" charset="0"/>
                <a:cs typeface="Arial" charset="0"/>
              </a:rPr>
              <a:t>GSD:  </a:t>
            </a:r>
            <a:r>
              <a:rPr lang="en-US" altLang="ja-JP" sz="2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10 m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latin typeface="Arial" charset="0"/>
                <a:cs typeface="Arial" charset="0"/>
              </a:rPr>
              <a:t>Mode: </a:t>
            </a:r>
            <a:r>
              <a:rPr lang="en-US" sz="28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Dual-pol (HH+HV)</a:t>
            </a:r>
            <a:endParaRPr lang="en-US" sz="280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5437" y="3429000"/>
            <a:ext cx="51629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161212" y="2133600"/>
            <a:ext cx="259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14-day InSAR)</a:t>
            </a:r>
            <a:endParaRPr 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&amp;C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18FFD"/>
      </a:accent1>
      <a:accent2>
        <a:srgbClr val="333399"/>
      </a:accent2>
      <a:accent3>
        <a:srgbClr val="FFFFFF"/>
      </a:accent3>
      <a:accent4>
        <a:srgbClr val="000000"/>
      </a:accent4>
      <a:accent5>
        <a:srgbClr val="B7C6FE"/>
      </a:accent5>
      <a:accent6>
        <a:srgbClr val="2D2D8A"/>
      </a:accent6>
      <a:hlink>
        <a:srgbClr val="009999"/>
      </a:hlink>
      <a:folHlink>
        <a:srgbClr val="99CC00"/>
      </a:folHlink>
    </a:clrScheme>
    <a:fontScheme name="K&amp;C template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18FFD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cs typeface="ヒラギノ明朝 ProN W3" charset="-128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18FFD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-128"/>
            <a:cs typeface="ヒラギノ明朝 ProN W3" charset="-128"/>
            <a:sym typeface="Times New Roman" charset="0"/>
          </a:defRPr>
        </a:defPPr>
      </a:lstStyle>
    </a:lnDef>
  </a:objectDefaults>
  <a:extraClrSchemeLst>
    <a:extraClrScheme>
      <a:clrScheme name="K&amp;C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2765</TotalTime>
  <Pages>0</Pages>
  <Words>892</Words>
  <Characters>0</Characters>
  <Application>Microsoft Macintosh PowerPoint</Application>
  <PresentationFormat>Custom</PresentationFormat>
  <Lines>0</Lines>
  <Paragraphs>185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K&amp;C template</vt:lpstr>
      <vt:lpstr>PowerPoint Presentation</vt:lpstr>
      <vt:lpstr>PowerPoint Presentation</vt:lpstr>
      <vt:lpstr>PALSAR-2 Specifications</vt:lpstr>
      <vt:lpstr>ALOS-2 status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Thank you  ありがとう。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Frank De Grandi</dc:creator>
  <cp:keywords/>
  <dc:description/>
  <cp:lastModifiedBy>Ake Rosenqvist</cp:lastModifiedBy>
  <cp:revision>44</cp:revision>
  <dcterms:created xsi:type="dcterms:W3CDTF">2012-09-04T08:22:18Z</dcterms:created>
  <dcterms:modified xsi:type="dcterms:W3CDTF">2012-09-05T11:41:03Z</dcterms:modified>
</cp:coreProperties>
</file>