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60" r:id="rId2"/>
    <p:sldId id="261" r:id="rId3"/>
    <p:sldId id="274" r:id="rId4"/>
    <p:sldId id="267" r:id="rId5"/>
    <p:sldId id="270" r:id="rId6"/>
    <p:sldId id="268" r:id="rId7"/>
    <p:sldId id="276" r:id="rId8"/>
    <p:sldId id="275" r:id="rId9"/>
    <p:sldId id="277" r:id="rId10"/>
    <p:sldId id="287" r:id="rId11"/>
    <p:sldId id="269" r:id="rId12"/>
    <p:sldId id="284" r:id="rId13"/>
    <p:sldId id="279" r:id="rId14"/>
    <p:sldId id="283" r:id="rId15"/>
    <p:sldId id="288" r:id="rId16"/>
    <p:sldId id="271" r:id="rId17"/>
    <p:sldId id="285" r:id="rId18"/>
    <p:sldId id="281" r:id="rId19"/>
    <p:sldId id="286" r:id="rId20"/>
    <p:sldId id="289" r:id="rId21"/>
    <p:sldId id="272" r:id="rId22"/>
    <p:sldId id="290" r:id="rId23"/>
    <p:sldId id="291" r:id="rId24"/>
    <p:sldId id="292" r:id="rId25"/>
    <p:sldId id="273" r:id="rId2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4696" autoAdjust="0"/>
  </p:normalViewPr>
  <p:slideViewPr>
    <p:cSldViewPr snapToGrid="0" snapToObjects="1">
      <p:cViewPr>
        <p:scale>
          <a:sx n="130" d="100"/>
          <a:sy n="130" d="100"/>
        </p:scale>
        <p:origin x="-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14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26749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SDCG-2 </a:t>
            </a:r>
            <a:r>
              <a:rPr lang="de-DE" sz="1000" dirty="0" err="1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Meeting|Reston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, Virginia, USA| 13-14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441420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SDCG-2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13-14, 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xmlns:p14="http://schemas.microsoft.com/office/powerpoint/2010/main"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package" Target="../embeddings/Microsoft_Excel_Sheet1.xlsx"/><Relationship Id="rId5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4081097" y="2363676"/>
            <a:ext cx="4826977" cy="1344843"/>
          </a:xfrm>
        </p:spPr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Space Data Coordination Group (SDCG)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John Faundeen, USGS</a:t>
            </a:r>
          </a:p>
          <a:p>
            <a:pPr eaLnBrk="1" hangingPunct="1"/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Ake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 </a:t>
            </a:r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Rosenqvist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, for NSC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Frank-Martin Seifert, ESA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976483" y="166221"/>
            <a:ext cx="5206574" cy="1874838"/>
          </a:xfrm>
        </p:spPr>
        <p:txBody>
          <a:bodyPr/>
          <a:lstStyle/>
          <a:p>
            <a:pPr algn="l"/>
            <a:r>
              <a:rPr lang="en-US" sz="2400" dirty="0" smtClean="0"/>
              <a:t>GFOI Space Data Acquisition Plan </a:t>
            </a:r>
            <a:r>
              <a:rPr lang="en-US" sz="2400" dirty="0" smtClean="0">
                <a:solidFill>
                  <a:srgbClr val="FFFF00"/>
                </a:solidFill>
              </a:rPr>
              <a:t>Gap </a:t>
            </a:r>
            <a:r>
              <a:rPr lang="en-US" sz="2400" dirty="0" smtClean="0">
                <a:solidFill>
                  <a:srgbClr val="FFFF00"/>
                </a:solidFill>
              </a:rPr>
              <a:t>Analysis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0" y="1728058"/>
            <a:ext cx="8652933" cy="5129942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2013 still part of </a:t>
            </a:r>
            <a:r>
              <a:rPr lang="en-GB" dirty="0"/>
              <a:t>low water mark for coverage and data </a:t>
            </a:r>
            <a:r>
              <a:rPr lang="en-GB" dirty="0" smtClean="0"/>
              <a:t>provision.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Landsat </a:t>
            </a:r>
            <a:r>
              <a:rPr lang="en-GB" dirty="0"/>
              <a:t>7 operates with global </a:t>
            </a:r>
            <a:r>
              <a:rPr lang="en-GB" dirty="0" smtClean="0"/>
              <a:t>focus</a:t>
            </a:r>
            <a:endParaRPr lang="en-GB" dirty="0"/>
          </a:p>
          <a:p>
            <a:pPr marL="742950" lvl="1" indent="-285750">
              <a:buFont typeface="Arial"/>
              <a:buChar char="•"/>
            </a:pPr>
            <a:r>
              <a:rPr lang="en-GB" dirty="0" err="1" smtClean="0"/>
              <a:t>Scanline</a:t>
            </a:r>
            <a:r>
              <a:rPr lang="en-GB" dirty="0" smtClean="0"/>
              <a:t> </a:t>
            </a:r>
            <a:r>
              <a:rPr lang="en-GB" dirty="0"/>
              <a:t>error and cloud coverage </a:t>
            </a:r>
            <a:r>
              <a:rPr lang="en-GB" dirty="0" smtClean="0"/>
              <a:t>insufficient </a:t>
            </a:r>
            <a:r>
              <a:rPr lang="en-GB" dirty="0"/>
              <a:t>for the gap-</a:t>
            </a:r>
            <a:r>
              <a:rPr lang="en-GB"/>
              <a:t>free </a:t>
            </a:r>
            <a:r>
              <a:rPr lang="en-GB" smtClean="0"/>
              <a:t>coverage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Radarsat</a:t>
            </a:r>
            <a:r>
              <a:rPr lang="en-GB" dirty="0"/>
              <a:t>-2 also continue over selected FCT National Demonstrator </a:t>
            </a:r>
            <a:r>
              <a:rPr lang="en-GB" dirty="0" smtClean="0"/>
              <a:t>countries?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CBERS-3 over INPE </a:t>
            </a:r>
            <a:r>
              <a:rPr lang="en-GB" dirty="0"/>
              <a:t>and CRESDA ground station </a:t>
            </a:r>
            <a:r>
              <a:rPr lang="en-GB" dirty="0" smtClean="0"/>
              <a:t>most </a:t>
            </a:r>
            <a:r>
              <a:rPr lang="en-GB" dirty="0"/>
              <a:t>frequent </a:t>
            </a:r>
            <a:r>
              <a:rPr lang="en-GB" dirty="0" smtClean="0"/>
              <a:t>coverage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Gaps </a:t>
            </a:r>
            <a:r>
              <a:rPr lang="en-GB" dirty="0"/>
              <a:t>can still be expected in particularly cloud-prone areas </a:t>
            </a:r>
            <a:endParaRPr lang="en-GB" dirty="0" smtClean="0"/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African </a:t>
            </a:r>
            <a:r>
              <a:rPr lang="en-GB" dirty="0"/>
              <a:t>continent </a:t>
            </a:r>
            <a:r>
              <a:rPr lang="en-GB" dirty="0" smtClean="0"/>
              <a:t>gaps where </a:t>
            </a:r>
            <a:r>
              <a:rPr lang="en-GB" dirty="0"/>
              <a:t>at least initially only L7 and LDCM </a:t>
            </a:r>
            <a:r>
              <a:rPr lang="en-GB" dirty="0" smtClean="0"/>
              <a:t>collected</a:t>
            </a:r>
            <a:r>
              <a:rPr lang="en-GB" dirty="0"/>
              <a:t>.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Sentinel-1A is scheduled for launch in </a:t>
            </a:r>
            <a:r>
              <a:rPr lang="en-GB" dirty="0" smtClean="0"/>
              <a:t>2013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Operations </a:t>
            </a:r>
            <a:r>
              <a:rPr lang="en-GB" dirty="0"/>
              <a:t>expected for 2014.</a:t>
            </a:r>
            <a:endParaRPr lang="en-US" dirty="0"/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Mid-2013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 to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2014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Gaps</a:t>
            </a:r>
          </a:p>
        </p:txBody>
      </p:sp>
    </p:spTree>
    <p:extLst>
      <p:ext uri="{BB962C8B-B14F-4D97-AF65-F5344CB8AC3E}">
        <p14:creationId xmlns:p14="http://schemas.microsoft.com/office/powerpoint/2010/main" val="267318790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Landsat 7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LDCM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CBERS-3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Sentinel-1A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Sentinel-2A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Amazonia-1</a:t>
            </a:r>
            <a:endParaRPr lang="en-AU" altLang="ja-JP" sz="24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2014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 to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2015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Core</a:t>
            </a:r>
          </a:p>
        </p:txBody>
      </p:sp>
    </p:spTree>
    <p:extLst>
      <p:ext uri="{BB962C8B-B14F-4D97-AF65-F5344CB8AC3E}">
        <p14:creationId xmlns:p14="http://schemas.microsoft.com/office/powerpoint/2010/main" val="402546460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tellite supply September 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6086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 bwMode="auto">
          <a:xfrm>
            <a:off x="3671278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/>
          <p:nvPr/>
        </p:nvCxnSpPr>
        <p:spPr bwMode="auto">
          <a:xfrm>
            <a:off x="4468447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8333154" y="439615"/>
            <a:ext cx="635000" cy="185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04492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Radarsat-2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SPOT-4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SPOT-5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err="1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RapidEye</a:t>
            </a:r>
            <a:endParaRPr lang="en-AU" altLang="ja-JP" sz="2800" b="1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ALOS-2</a:t>
            </a:r>
            <a:endParaRPr lang="en-AU" altLang="ja-JP" sz="24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2014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 to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2015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Non-Core</a:t>
            </a:r>
          </a:p>
        </p:txBody>
      </p:sp>
    </p:spTree>
    <p:extLst>
      <p:ext uri="{BB962C8B-B14F-4D97-AF65-F5344CB8AC3E}">
        <p14:creationId xmlns:p14="http://schemas.microsoft.com/office/powerpoint/2010/main" val="171232981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tellite supply 2 September 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9"/>
            <a:ext cx="9144000" cy="64660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8333154" y="439615"/>
            <a:ext cx="635000" cy="185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3661509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4454769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8326003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0" y="1728058"/>
            <a:ext cx="8652933" cy="5129942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GB" dirty="0"/>
              <a:t>A</a:t>
            </a:r>
            <a:r>
              <a:rPr lang="en-GB" dirty="0" smtClean="0"/>
              <a:t>cquisition </a:t>
            </a:r>
            <a:r>
              <a:rPr lang="en-GB" dirty="0"/>
              <a:t>capacity for Sentinel-2A is anticipated to be limited initially in </a:t>
            </a:r>
            <a:r>
              <a:rPr lang="en-GB" dirty="0" smtClean="0"/>
              <a:t>2014</a:t>
            </a:r>
          </a:p>
          <a:p>
            <a:pPr marL="742950" lvl="1" indent="-285750">
              <a:buFont typeface="Arial"/>
              <a:buChar char="•"/>
            </a:pPr>
            <a:r>
              <a:rPr lang="en-GB" dirty="0" smtClean="0"/>
              <a:t>increase </a:t>
            </a:r>
            <a:r>
              <a:rPr lang="en-GB" dirty="0"/>
              <a:t>gradually in 2014 and </a:t>
            </a:r>
            <a:r>
              <a:rPr lang="en-GB" dirty="0" smtClean="0"/>
              <a:t>2015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The </a:t>
            </a:r>
            <a:r>
              <a:rPr lang="en-GB" dirty="0"/>
              <a:t>expected acquisition capacity for Amazonia-1 is </a:t>
            </a:r>
            <a:r>
              <a:rPr lang="en-GB" dirty="0" smtClean="0"/>
              <a:t>TBC </a:t>
            </a:r>
            <a:r>
              <a:rPr lang="en-GB" dirty="0"/>
              <a:t>by INPE.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The </a:t>
            </a:r>
            <a:r>
              <a:rPr lang="en-GB" dirty="0"/>
              <a:t>CBERS-3 observation capacity over Africa is dependent </a:t>
            </a:r>
            <a:r>
              <a:rPr lang="en-GB" dirty="0" smtClean="0"/>
              <a:t>on </a:t>
            </a:r>
            <a:r>
              <a:rPr lang="en-US" dirty="0" smtClean="0"/>
              <a:t>upgrades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Sentinel-1A represents the first core mission SAR system and operations are expected to increase gradually over 2014-</a:t>
            </a:r>
            <a:r>
              <a:rPr lang="en-GB" dirty="0" smtClean="0"/>
              <a:t>2015</a:t>
            </a:r>
            <a:endParaRPr lang="en-US" dirty="0"/>
          </a:p>
          <a:p>
            <a:pPr marL="0"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2014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 to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2015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Gaps</a:t>
            </a:r>
          </a:p>
        </p:txBody>
      </p:sp>
    </p:spTree>
    <p:extLst>
      <p:ext uri="{BB962C8B-B14F-4D97-AF65-F5344CB8AC3E}">
        <p14:creationId xmlns:p14="http://schemas.microsoft.com/office/powerpoint/2010/main" val="227721607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Landsat-7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LDCM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CBERS-3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Sentinel-1A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Sentinel-2A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Radarsat Constellation Mission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Amazonia-1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SAOCOM-1A</a:t>
            </a:r>
            <a:endParaRPr lang="en-AU" altLang="ja-JP" sz="24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2015 and Beyond Core</a:t>
            </a:r>
          </a:p>
        </p:txBody>
      </p:sp>
    </p:spTree>
    <p:extLst>
      <p:ext uri="{BB962C8B-B14F-4D97-AF65-F5344CB8AC3E}">
        <p14:creationId xmlns:p14="http://schemas.microsoft.com/office/powerpoint/2010/main" val="216320437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tellite supply September 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60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8333154" y="439615"/>
            <a:ext cx="635000" cy="185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5644663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4454769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6409123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8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Radarsat-2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SPOT-4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SPOT-5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err="1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RapidEye</a:t>
            </a:r>
            <a:endParaRPr lang="en-AU" altLang="ja-JP" sz="2400" b="1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ALOS-2</a:t>
            </a:r>
            <a:endParaRPr lang="en-AU" altLang="ja-JP" sz="24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623764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2015 and Beyond Non-Core</a:t>
            </a:r>
          </a:p>
        </p:txBody>
      </p:sp>
    </p:spTree>
    <p:extLst>
      <p:ext uri="{BB962C8B-B14F-4D97-AF65-F5344CB8AC3E}">
        <p14:creationId xmlns:p14="http://schemas.microsoft.com/office/powerpoint/2010/main" val="346882252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atellite supply 2 September 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9"/>
            <a:ext cx="9144000" cy="646608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8333154" y="439615"/>
            <a:ext cx="635000" cy="185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454769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5644663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5389983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0" y="1728058"/>
            <a:ext cx="8652933" cy="4588075"/>
          </a:xfrm>
          <a:prstGeom prst="rect">
            <a:avLst/>
          </a:prstGeom>
        </p:spPr>
        <p:txBody>
          <a:bodyPr/>
          <a:lstStyle/>
          <a:p>
            <a:pPr marL="285750" lvl="1" indent="-28575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Three Periods</a:t>
            </a:r>
          </a:p>
          <a:p>
            <a:pPr marL="742950" lvl="2" indent="-28575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Near-Term	(</a:t>
            </a: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2012</a:t>
            </a:r>
            <a:r>
              <a:rPr lang="en-US" altLang="ja-JP" sz="22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to </a:t>
            </a: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mid-2013</a:t>
            </a: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)</a:t>
            </a:r>
          </a:p>
          <a:p>
            <a:pPr marL="742950" lvl="2" indent="-28575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Transitional	</a:t>
            </a: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(mid-2013 to 2014</a:t>
            </a: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)</a:t>
            </a:r>
          </a:p>
          <a:p>
            <a:pPr marL="742950" lvl="2" indent="-28575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Operational	(</a:t>
            </a: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2015 Onward</a:t>
            </a: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)</a:t>
            </a:r>
          </a:p>
          <a:p>
            <a:pPr marL="285750" lvl="1" indent="-28575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Gaps Identified</a:t>
            </a:r>
          </a:p>
          <a:p>
            <a:pPr marL="285750" lvl="1" indent="-28575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Mitigation Strategies</a:t>
            </a:r>
            <a:endParaRPr lang="en-US" altLang="ja-JP" sz="22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Overview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1035538" y="5070224"/>
            <a:ext cx="6994770" cy="0"/>
          </a:xfrm>
          <a:prstGeom prst="straightConnector1">
            <a:avLst/>
          </a:prstGeom>
          <a:solidFill>
            <a:schemeClr val="accent1"/>
          </a:solidFill>
          <a:ln w="1270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035538" y="5355438"/>
            <a:ext cx="6838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2012			2013		    2014			2015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621697" y="4562231"/>
            <a:ext cx="5412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Initiation			Transition			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8351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0" y="1728058"/>
            <a:ext cx="8652933" cy="5129942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?</a:t>
            </a: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2015 and Beyond Gaps</a:t>
            </a:r>
          </a:p>
        </p:txBody>
      </p:sp>
    </p:spTree>
    <p:extLst>
      <p:ext uri="{BB962C8B-B14F-4D97-AF65-F5344CB8AC3E}">
        <p14:creationId xmlns:p14="http://schemas.microsoft.com/office/powerpoint/2010/main" val="108342964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21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7358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Critical Spatial / Regional Needs</a:t>
            </a:r>
          </a:p>
        </p:txBody>
      </p:sp>
      <p:pic>
        <p:nvPicPr>
          <p:cNvPr id="3" name="Picture 2" descr="20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00"/>
            <a:ext cx="9144000" cy="366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5306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22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7358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Critical Spatial / Regional Needs</a:t>
            </a:r>
          </a:p>
        </p:txBody>
      </p:sp>
      <p:pic>
        <p:nvPicPr>
          <p:cNvPr id="3" name="Picture 2" descr="20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9900"/>
            <a:ext cx="9144000" cy="337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715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23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7358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Critical Spatial / Regional Needs</a:t>
            </a:r>
          </a:p>
        </p:txBody>
      </p:sp>
      <p:pic>
        <p:nvPicPr>
          <p:cNvPr id="2" name="Picture 1" descr="20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9900"/>
            <a:ext cx="9144000" cy="337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3034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24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7358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Critical Spatial / Regional Needs</a:t>
            </a:r>
          </a:p>
        </p:txBody>
      </p:sp>
      <p:pic>
        <p:nvPicPr>
          <p:cNvPr id="2" name="Picture 1" descr="20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7200"/>
            <a:ext cx="9144000" cy="339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9110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25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7358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Essential </a:t>
            </a: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Space Mission Needs 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754234"/>
              </p:ext>
            </p:extLst>
          </p:nvPr>
        </p:nvGraphicFramePr>
        <p:xfrm>
          <a:off x="1123950" y="2201471"/>
          <a:ext cx="6896100" cy="458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Worksheet" r:id="rId4" imgW="6896100" imgH="4584700" progId="Excel.Sheet.12">
                  <p:embed/>
                </p:oleObj>
              </mc:Choice>
              <mc:Fallback>
                <p:oleObj name="Worksheet" r:id="rId4" imgW="6896100" imgH="4584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3950" y="2201471"/>
                        <a:ext cx="6896100" cy="458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037627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0" y="1728058"/>
            <a:ext cx="8652933" cy="4588075"/>
          </a:xfrm>
          <a:prstGeom prst="rect">
            <a:avLst/>
          </a:prstGeom>
        </p:spPr>
        <p:txBody>
          <a:bodyPr/>
          <a:lstStyle/>
          <a:p>
            <a:pPr marL="285750" lvl="1" indent="-28575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2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Famine……(and eventually Feast?)</a:t>
            </a:r>
          </a:p>
          <a:p>
            <a:pPr marL="285750" lvl="1" indent="-28575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2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Core Data Set……only Landsat-7 &amp; Radarsat 2 (Hybrid) Remain</a:t>
            </a:r>
          </a:p>
          <a:p>
            <a:pPr marL="285750" lvl="1" indent="-28575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sz="22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Will CBERS-3 Begin a New Era?</a:t>
            </a:r>
            <a:endParaRPr lang="en-US" altLang="ja-JP" sz="2200" kern="0" dirty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2012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 to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Mid-2013</a:t>
            </a:r>
          </a:p>
        </p:txBody>
      </p:sp>
      <p:pic>
        <p:nvPicPr>
          <p:cNvPr id="3" name="Picture 2" descr="drough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" y="3121660"/>
            <a:ext cx="3810000" cy="2857500"/>
          </a:xfrm>
          <a:prstGeom prst="rect">
            <a:avLst/>
          </a:prstGeom>
        </p:spPr>
      </p:pic>
      <p:pic>
        <p:nvPicPr>
          <p:cNvPr id="4" name="Picture 3" descr="feas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59" y="3121660"/>
            <a:ext cx="4163347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82965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90500" y="1728058"/>
            <a:ext cx="8894233" cy="5129942"/>
          </a:xfrm>
          <a:prstGeom prst="rect">
            <a:avLst/>
          </a:prstGeom>
        </p:spPr>
        <p:txBody>
          <a:bodyPr/>
          <a:lstStyle/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We are in a Gap Now!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Mitigation – Hang on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0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CBERS-3 December 2012 Launch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0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LDCM February 2013 Launch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0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New Data Flows Hopefully April/May 2013!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0"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Projected Gap</a:t>
            </a:r>
          </a:p>
        </p:txBody>
      </p:sp>
      <p:pic>
        <p:nvPicPr>
          <p:cNvPr id="3" name="Picture 2" descr="mind the g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0" y="3911600"/>
            <a:ext cx="31750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28814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tellite supply September 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6086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 bwMode="auto">
          <a:xfrm>
            <a:off x="2870200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3683000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Rectangle 2"/>
          <p:cNvSpPr/>
          <p:nvPr/>
        </p:nvSpPr>
        <p:spPr bwMode="auto">
          <a:xfrm>
            <a:off x="8333154" y="439615"/>
            <a:ext cx="635000" cy="185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31348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0" y="1728058"/>
            <a:ext cx="8652933" cy="5129942"/>
          </a:xfrm>
          <a:prstGeom prst="rect">
            <a:avLst/>
          </a:prstGeom>
        </p:spPr>
        <p:txBody>
          <a:bodyPr/>
          <a:lstStyle/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Landsat-7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CBERS-3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LDCM</a:t>
            </a: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Mid-2013</a:t>
            </a:r>
            <a:r>
              <a:rPr lang="en-US" sz="3200" b="1" kern="0" dirty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 </a:t>
            </a:r>
            <a:r>
              <a:rPr lang="en-US" sz="3200" b="1" kern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to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2014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CORE</a:t>
            </a:r>
          </a:p>
        </p:txBody>
      </p:sp>
    </p:spTree>
    <p:extLst>
      <p:ext uri="{BB962C8B-B14F-4D97-AF65-F5344CB8AC3E}">
        <p14:creationId xmlns:p14="http://schemas.microsoft.com/office/powerpoint/2010/main" val="134268332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tellite supply September 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6086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 bwMode="auto">
          <a:xfrm>
            <a:off x="3300047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4054231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8333154" y="439615"/>
            <a:ext cx="635000" cy="185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3810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0" y="1728058"/>
            <a:ext cx="8652933" cy="5129942"/>
          </a:xfrm>
          <a:prstGeom prst="rect">
            <a:avLst/>
          </a:prstGeom>
        </p:spPr>
        <p:txBody>
          <a:bodyPr/>
          <a:lstStyle/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Radarsat-2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Continuation of 2012 FCT ND Wall-To-Wall?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err="1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RapidEye</a:t>
            </a:r>
            <a:endParaRPr lang="en-AU" altLang="ja-JP" sz="24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2400" b="1" kern="0" dirty="0" err="1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TerraSAR</a:t>
            </a: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-X/</a:t>
            </a:r>
            <a:r>
              <a:rPr lang="en-AU" altLang="ja-JP" sz="2400" b="1" kern="0" dirty="0" err="1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TanDEM</a:t>
            </a:r>
            <a:r>
              <a:rPr lang="en-AU" altLang="ja-JP" sz="24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-X</a:t>
            </a: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711969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Mid-2013</a:t>
            </a:r>
            <a:r>
              <a:rPr lang="en-US" sz="3200" b="1" kern="0" dirty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 </a:t>
            </a:r>
            <a:r>
              <a:rPr lang="en-US" sz="3200" b="1" kern="0" dirty="0" smtClean="0">
                <a:solidFill>
                  <a:schemeClr val="bg1"/>
                </a:solidFill>
                <a:latin typeface="Tahoma" pitchFamily="-106" charset="0"/>
                <a:cs typeface="Tahoma" pitchFamily="-106" charset="0"/>
              </a:rPr>
              <a:t>to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2014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Non-CORE</a:t>
            </a:r>
          </a:p>
        </p:txBody>
      </p:sp>
    </p:spTree>
    <p:extLst>
      <p:ext uri="{BB962C8B-B14F-4D97-AF65-F5344CB8AC3E}">
        <p14:creationId xmlns:p14="http://schemas.microsoft.com/office/powerpoint/2010/main" val="69202562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tellite supply 2 September 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89"/>
            <a:ext cx="9144000" cy="6466086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 bwMode="auto">
          <a:xfrm>
            <a:off x="3300047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/>
          <p:nvPr/>
        </p:nvCxnSpPr>
        <p:spPr bwMode="auto">
          <a:xfrm>
            <a:off x="4054231" y="546100"/>
            <a:ext cx="0" cy="5676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8333154" y="439615"/>
            <a:ext cx="635000" cy="185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5357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1527</TotalTime>
  <Words>467</Words>
  <Application>Microsoft Macintosh PowerPoint</Application>
  <PresentationFormat>On-screen Show (4:3)</PresentationFormat>
  <Paragraphs>127</Paragraphs>
  <Slides>25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4_EUM_template_v03</vt:lpstr>
      <vt:lpstr>Worksheet</vt:lpstr>
      <vt:lpstr>GFOI Space Data Acquisition Plan Gap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John  Faundeen</cp:lastModifiedBy>
  <cp:revision>120</cp:revision>
  <dcterms:created xsi:type="dcterms:W3CDTF">2012-08-31T01:11:17Z</dcterms:created>
  <dcterms:modified xsi:type="dcterms:W3CDTF">2012-09-12T20:34:12Z</dcterms:modified>
</cp:coreProperties>
</file>