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8" r:id="rId3"/>
    <p:sldId id="259" r:id="rId4"/>
    <p:sldId id="278" r:id="rId5"/>
    <p:sldId id="273" r:id="rId6"/>
    <p:sldId id="274" r:id="rId7"/>
    <p:sldId id="280" r:id="rId8"/>
    <p:sldId id="293" r:id="rId9"/>
    <p:sldId id="292" r:id="rId10"/>
    <p:sldId id="305" r:id="rId11"/>
    <p:sldId id="304" r:id="rId12"/>
    <p:sldId id="306" r:id="rId13"/>
    <p:sldId id="294" r:id="rId14"/>
    <p:sldId id="295" r:id="rId15"/>
    <p:sldId id="296" r:id="rId16"/>
    <p:sldId id="283" r:id="rId17"/>
    <p:sldId id="285" r:id="rId18"/>
    <p:sldId id="297" r:id="rId19"/>
    <p:sldId id="286" r:id="rId20"/>
    <p:sldId id="299" r:id="rId21"/>
    <p:sldId id="298" r:id="rId22"/>
    <p:sldId id="287" r:id="rId23"/>
    <p:sldId id="301" r:id="rId24"/>
    <p:sldId id="300" r:id="rId25"/>
    <p:sldId id="288" r:id="rId26"/>
    <p:sldId id="302" r:id="rId27"/>
    <p:sldId id="289" r:id="rId28"/>
    <p:sldId id="303" r:id="rId29"/>
    <p:sldId id="284" r:id="rId30"/>
    <p:sldId id="291" r:id="rId31"/>
    <p:sldId id="281" r:id="rId32"/>
  </p:sldIdLst>
  <p:sldSz cx="9144000" cy="6858000" type="screen4x3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 autoAdjust="0"/>
    <p:restoredTop sz="89667" autoAdjust="0"/>
  </p:normalViewPr>
  <p:slideViewPr>
    <p:cSldViewPr>
      <p:cViewPr varScale="1">
        <p:scale>
          <a:sx n="122" d="100"/>
          <a:sy n="122" d="100"/>
        </p:scale>
        <p:origin x="-120" y="-1056"/>
      </p:cViewPr>
      <p:guideLst>
        <p:guide orient="horz" pos="2160"/>
        <p:guide pos="2880"/>
      </p:guideLst>
    </p:cSldViewPr>
  </p:slideViewPr>
  <p:outlineViewPr>
    <p:cViewPr>
      <p:scale>
        <a:sx n="60" d="100"/>
        <a:sy n="60" d="100"/>
      </p:scale>
      <p:origin x="16" y="55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3C34CB-ACED-468B-8BCE-6CDA1749397A}" type="datetimeFigureOut">
              <a:rPr lang="en-US" smtClean="0"/>
              <a:pPr/>
              <a:t>20/09/12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8D9B4-C5C7-4D50-B368-EBED28ADD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9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F402F-70D6-40B7-B99A-FE0AE44379B6}" type="datetimeFigureOut">
              <a:rPr lang="en-US" smtClean="0"/>
              <a:pPr/>
              <a:t>20/09/12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681038"/>
            <a:ext cx="4543425" cy="3406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4746"/>
            <a:ext cx="5486400" cy="408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907DC1-199D-4979-BA03-1B5D226A40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66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907DC1-199D-4979-BA03-1B5D226A40D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0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4A0B-B6DE-D64C-8B99-4815B6C122F8}" type="datetime1">
              <a:rPr lang="en-AU" smtClean="0"/>
              <a:pPr/>
              <a:t>20/09/12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7D0E-53AF-1645-90A0-1A19E08ED8A4}" type="datetime1">
              <a:rPr lang="en-AU" smtClean="0"/>
              <a:pPr/>
              <a:t>20/09/12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7B2B-C54A-004A-9664-E3BD1972D758}" type="datetime1">
              <a:rPr lang="en-AU" smtClean="0"/>
              <a:pPr/>
              <a:t>20/09/12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FF90-4668-214B-9782-D587A07E1CAE}" type="datetime1">
              <a:rPr lang="en-AU" smtClean="0"/>
              <a:pPr/>
              <a:t>20/09/12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5EBC-603F-1244-8C46-74F408456384}" type="datetime1">
              <a:rPr lang="en-AU" smtClean="0"/>
              <a:pPr/>
              <a:t>20/09/12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AFBB-EBC6-8F40-9551-0331F5584F52}" type="datetime1">
              <a:rPr lang="en-AU" smtClean="0"/>
              <a:pPr/>
              <a:t>20/09/12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DAD6-5211-394C-B69B-84DF5BF7C744}" type="datetime1">
              <a:rPr lang="en-AU" smtClean="0"/>
              <a:pPr/>
              <a:t>20/09/12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54DC2-F5D0-C843-AAF9-BF86AB534C53}" type="datetime1">
              <a:rPr lang="en-AU" smtClean="0"/>
              <a:pPr/>
              <a:t>20/09/12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61CDE-4295-1F43-8997-51160913F6F8}" type="datetime1">
              <a:rPr lang="en-AU" smtClean="0"/>
              <a:pPr/>
              <a:t>20/09/12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E1AB-06B1-3147-91E4-95A685CD675D}" type="datetime1">
              <a:rPr lang="en-AU" smtClean="0"/>
              <a:pPr/>
              <a:t>20/09/12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E2C2-3D0E-3E48-8028-3C65CA9F530C}" type="datetime1">
              <a:rPr lang="en-AU" smtClean="0"/>
              <a:pPr/>
              <a:t>20/09/12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7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97B3F-9F63-CC44-863A-D25DB660BE03}" type="datetime1">
              <a:rPr lang="en-AU" smtClean="0"/>
              <a:pPr/>
              <a:t>20/09/12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76FEB-F08C-428B-81C4-E6B0E0D6845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/>
          <p:nvPr userDrawn="1"/>
        </p:nvPicPr>
        <p:blipFill>
          <a:blip r:embed="rId14"/>
          <a:srcRect l="5968" t="12885" r="6659" b="11481"/>
          <a:stretch>
            <a:fillRect/>
          </a:stretch>
        </p:blipFill>
        <p:spPr bwMode="auto">
          <a:xfrm>
            <a:off x="0" y="0"/>
            <a:ext cx="1292860" cy="629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D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00"/>
            <a:ext cx="9144000" cy="609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600200"/>
            <a:ext cx="6324600" cy="1905000"/>
          </a:xfrm>
          <a:solidFill>
            <a:schemeClr val="bg1">
              <a:alpha val="50000"/>
            </a:schemeClr>
          </a:solidFill>
        </p:spPr>
        <p:txBody>
          <a:bodyPr>
            <a:noAutofit/>
          </a:bodyPr>
          <a:lstStyle/>
          <a:p>
            <a:r>
              <a:rPr lang="en-AU" sz="3600" b="1" dirty="0"/>
              <a:t>GFOI Baseline Global Data Strategy </a:t>
            </a:r>
            <a:r>
              <a:rPr lang="en-AU" sz="3600" b="1" dirty="0" smtClean="0"/>
              <a:t>Document: Discussion</a:t>
            </a:r>
            <a:r>
              <a:rPr lang="en-AU" sz="3600" dirty="0"/>
              <a:t/>
            </a:r>
            <a:br>
              <a:rPr lang="en-AU" sz="3600" dirty="0"/>
            </a:br>
            <a:r>
              <a:rPr lang="en-AU" sz="1800" i="1" dirty="0" smtClean="0"/>
              <a:t>S. Ward, G. Dyke</a:t>
            </a:r>
            <a:endParaRPr lang="en-US" sz="1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953000"/>
            <a:ext cx="6400800" cy="129540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Space Data Coordination Group meeting #2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Reston, VA, USA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13-14 September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2012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t="22857"/>
          <a:stretch>
            <a:fillRect/>
          </a:stretch>
        </p:blipFill>
        <p:spPr bwMode="auto">
          <a:xfrm>
            <a:off x="1" y="6086475"/>
            <a:ext cx="9143999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6073170"/>
            <a:ext cx="4953000" cy="7848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Forest Carbon Tracking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Global Forest Observation Initiative</a:t>
            </a:r>
          </a:p>
          <a:p>
            <a:endParaRPr lang="en-US" sz="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7" descr="CEOS bann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00"/>
            <a:ext cx="9144000" cy="420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Plenary 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Lucida Grande"/>
              <a:buChar char="–"/>
            </a:pPr>
            <a:r>
              <a:rPr lang="en-US" dirty="0" smtClean="0"/>
              <a:t>Sample of SDCG progress to show we’re heading in the right direction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Good agency participation mix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Baseline report is on the way, expect to deliver in Feb 2013.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Linkage to the (slower) evolution of GFOI – SDCG not the bottleneck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Communicate some preliminary findings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No document draft deliverables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First version of full document SIT-28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Formally request proper format to request “renewal” – work with Tim/Kerry</a:t>
            </a:r>
          </a:p>
          <a:p>
            <a:pPr lvl="1">
              <a:buFont typeface="Lucida Grande"/>
              <a:buChar char="–"/>
            </a:pPr>
            <a:endParaRPr lang="en-US" dirty="0" smtClean="0"/>
          </a:p>
          <a:p>
            <a:pPr>
              <a:buFont typeface="Lucida Grande"/>
              <a:buChar char="–"/>
            </a:pPr>
            <a:r>
              <a:rPr lang="en-US" dirty="0" smtClean="0"/>
              <a:t>Sample visualizations from the SEO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What message for visualizations?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A few charts showing preliminary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87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Writing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Lucida Grande"/>
              <a:buChar char="–"/>
            </a:pPr>
            <a:r>
              <a:rPr lang="en-US" dirty="0" smtClean="0"/>
              <a:t>Section 1 Lead: Co-Leads, GFOI SEC</a:t>
            </a:r>
          </a:p>
          <a:p>
            <a:pPr>
              <a:buFont typeface="Lucida Grande"/>
              <a:buChar char="–"/>
            </a:pPr>
            <a:r>
              <a:rPr lang="en-US" dirty="0" smtClean="0"/>
              <a:t>Section 2 Lead: </a:t>
            </a:r>
            <a:r>
              <a:rPr lang="en-US" dirty="0" err="1" smtClean="0"/>
              <a:t>Ake</a:t>
            </a:r>
            <a:endParaRPr lang="en-US" dirty="0" smtClean="0"/>
          </a:p>
          <a:p>
            <a:pPr>
              <a:buFont typeface="Lucida Grande"/>
              <a:buChar char="–"/>
            </a:pPr>
            <a:r>
              <a:rPr lang="en-US" dirty="0" smtClean="0"/>
              <a:t>Section 3 Lead: </a:t>
            </a:r>
            <a:r>
              <a:rPr lang="en-US" dirty="0" err="1" smtClean="0"/>
              <a:t>Ake</a:t>
            </a:r>
            <a:endParaRPr lang="en-US" dirty="0" smtClean="0"/>
          </a:p>
          <a:p>
            <a:pPr>
              <a:buFont typeface="Lucida Grande"/>
              <a:buChar char="–"/>
            </a:pPr>
            <a:r>
              <a:rPr lang="en-US" dirty="0" smtClean="0"/>
              <a:t>Section 4 Lead: John</a:t>
            </a:r>
          </a:p>
          <a:p>
            <a:pPr>
              <a:buFont typeface="Lucida Grande"/>
              <a:buChar char="–"/>
            </a:pPr>
            <a:r>
              <a:rPr lang="en-US" dirty="0" smtClean="0"/>
              <a:t>Section 5 Lead: ?, with SEC support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87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43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of this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Lucida Grande"/>
              <a:buChar char="–"/>
            </a:pPr>
            <a:r>
              <a:rPr lang="en-AU" dirty="0" smtClean="0"/>
              <a:t>Review the draft section-by-section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Status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Issues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Identify inputs required and actions</a:t>
            </a:r>
            <a:endParaRPr lang="en-US" dirty="0"/>
          </a:p>
          <a:p>
            <a:pPr>
              <a:buFont typeface="Lucida Grande"/>
              <a:buChar char="–"/>
            </a:pPr>
            <a:endParaRPr lang="en-US" dirty="0" smtClean="0"/>
          </a:p>
          <a:p>
            <a:pPr>
              <a:buFont typeface="Lucida Grande"/>
              <a:buChar char="–"/>
            </a:pPr>
            <a:r>
              <a:rPr lang="en-US" b="1" dirty="0" smtClean="0"/>
              <a:t>Agree on a top-level of key additional value added elements need to be included in the document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226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Elements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Lucida Grande"/>
              <a:buChar char="–"/>
            </a:pPr>
            <a:r>
              <a:rPr lang="en-AU" b="1" dirty="0" smtClean="0"/>
              <a:t>Section 3: Coverage and Gap Analysis</a:t>
            </a:r>
          </a:p>
          <a:p>
            <a:pPr>
              <a:buFont typeface="Lucida Grande"/>
              <a:buChar char="–"/>
            </a:pPr>
            <a:r>
              <a:rPr lang="en-AU" dirty="0" smtClean="0"/>
              <a:t>Quantitative </a:t>
            </a:r>
            <a:r>
              <a:rPr lang="en-AU" dirty="0"/>
              <a:t>coverage maps showing anticipated total coverage annually and breakdown by type and individual missions.</a:t>
            </a:r>
          </a:p>
          <a:p>
            <a:pPr>
              <a:buFont typeface="Lucida Grande"/>
              <a:buChar char="–"/>
            </a:pPr>
            <a:r>
              <a:rPr lang="en-AU" dirty="0" smtClean="0"/>
              <a:t>Real </a:t>
            </a:r>
            <a:r>
              <a:rPr lang="en-AU" dirty="0"/>
              <a:t>world impact assessment of cloud and available light.</a:t>
            </a:r>
          </a:p>
          <a:p>
            <a:pPr>
              <a:buFont typeface="Lucida Grande"/>
              <a:buChar char="–"/>
            </a:pPr>
            <a:r>
              <a:rPr lang="en-AU" dirty="0"/>
              <a:t>Sample national coverage maps - with description of anticipated resulting archive available to that govt</a:t>
            </a:r>
            <a:r>
              <a:rPr lang="en-AU" dirty="0" smtClean="0"/>
              <a:t>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38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Elements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Lucida Grande"/>
              <a:buChar char="–"/>
            </a:pPr>
            <a:r>
              <a:rPr lang="en-AU" b="1" dirty="0" smtClean="0"/>
              <a:t>Section 4: Baseline </a:t>
            </a:r>
            <a:r>
              <a:rPr lang="en-AU" b="1" dirty="0"/>
              <a:t>Global Acquisition Plan Concept</a:t>
            </a:r>
          </a:p>
          <a:p>
            <a:pPr>
              <a:buFont typeface="Lucida Grande"/>
              <a:buChar char="–"/>
            </a:pPr>
            <a:r>
              <a:rPr lang="en-AU" dirty="0" smtClean="0"/>
              <a:t>Strategy </a:t>
            </a:r>
            <a:r>
              <a:rPr lang="en-AU" dirty="0"/>
              <a:t>analysis items to identify based on the coverage </a:t>
            </a:r>
            <a:r>
              <a:rPr lang="en-AU" dirty="0" smtClean="0"/>
              <a:t>analysis.</a:t>
            </a:r>
          </a:p>
          <a:p>
            <a:pPr>
              <a:buFont typeface="Lucida Grande"/>
              <a:buChar char="–"/>
            </a:pPr>
            <a:r>
              <a:rPr lang="en-AU" dirty="0" smtClean="0"/>
              <a:t>Individual </a:t>
            </a:r>
            <a:r>
              <a:rPr lang="en-AU" dirty="0"/>
              <a:t>agency recommendations to formulate</a:t>
            </a:r>
            <a:r>
              <a:rPr lang="en-AU" dirty="0" smtClean="0"/>
              <a:t>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155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Lucida Grande"/>
              <a:buChar char="–"/>
            </a:pPr>
            <a:r>
              <a:rPr lang="en-US" b="1" dirty="0" smtClean="0"/>
              <a:t>Status: </a:t>
            </a:r>
            <a:r>
              <a:rPr lang="en-US" dirty="0" smtClean="0"/>
              <a:t>Section </a:t>
            </a:r>
            <a:r>
              <a:rPr lang="en-US" dirty="0" smtClean="0">
                <a:solidFill>
                  <a:srgbClr val="008000"/>
                </a:solidFill>
              </a:rPr>
              <a:t>relatively complete</a:t>
            </a:r>
            <a:r>
              <a:rPr lang="en-US" dirty="0" smtClean="0"/>
              <a:t>.</a:t>
            </a:r>
          </a:p>
          <a:p>
            <a:pPr>
              <a:buFont typeface="Lucida Grande"/>
              <a:buChar char="–"/>
            </a:pPr>
            <a:endParaRPr lang="en-US" b="1" dirty="0"/>
          </a:p>
          <a:p>
            <a:pPr>
              <a:buFont typeface="Lucida Grande"/>
              <a:buChar char="–"/>
            </a:pPr>
            <a:r>
              <a:rPr lang="en-US" b="1" dirty="0" smtClean="0"/>
              <a:t>Issues: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Document summary and section descriptions will need to be updated once the rest of the strategy is complete.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Will an executive summary be required?</a:t>
            </a:r>
          </a:p>
          <a:p>
            <a:pPr>
              <a:buFont typeface="Lucida Grande"/>
              <a:buChar char="–"/>
            </a:pPr>
            <a:endParaRPr lang="en-US" b="1" dirty="0"/>
          </a:p>
          <a:p>
            <a:pPr>
              <a:buFont typeface="Lucida Grande"/>
              <a:buChar char="–"/>
            </a:pPr>
            <a:r>
              <a:rPr lang="en-US" b="1" dirty="0" smtClean="0"/>
              <a:t>Inputs and Actions:</a:t>
            </a:r>
            <a:r>
              <a:rPr lang="en-US" dirty="0" smtClean="0"/>
              <a:t> Stephen/</a:t>
            </a:r>
            <a:r>
              <a:rPr lang="en-US" dirty="0" err="1" smtClean="0"/>
              <a:t>Ake</a:t>
            </a:r>
            <a:r>
              <a:rPr lang="en-US" dirty="0" smtClean="0"/>
              <a:t> to update section as/when required.</a:t>
            </a:r>
          </a:p>
          <a:p>
            <a:pPr>
              <a:buFont typeface="Lucida Grande"/>
              <a:buChar char="–"/>
            </a:pPr>
            <a:endParaRPr lang="en-US" dirty="0"/>
          </a:p>
          <a:p>
            <a:pPr>
              <a:buFont typeface="Lucida Grande"/>
              <a:buChar char="–"/>
            </a:pPr>
            <a:r>
              <a:rPr lang="en-US" b="1" dirty="0" smtClean="0"/>
              <a:t>Section Needs: </a:t>
            </a:r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342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. Data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Lucida Grande"/>
              <a:buChar char="–"/>
            </a:pPr>
            <a:r>
              <a:rPr lang="en-US" b="1" dirty="0" smtClean="0"/>
              <a:t>Status: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Partial draft </a:t>
            </a:r>
            <a:r>
              <a:rPr lang="en-US" dirty="0" smtClean="0"/>
              <a:t>of this section complete.</a:t>
            </a:r>
          </a:p>
          <a:p>
            <a:pPr>
              <a:buFont typeface="Lucida Grande"/>
              <a:buChar char="–"/>
            </a:pPr>
            <a:endParaRPr lang="en-US" b="1" dirty="0"/>
          </a:p>
          <a:p>
            <a:pPr>
              <a:buFont typeface="Lucida Grande"/>
              <a:buChar char="–"/>
            </a:pPr>
            <a:r>
              <a:rPr lang="en-US" b="1" dirty="0" smtClean="0"/>
              <a:t>Issues: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Question on assumed required reporting frequency in section 2.1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Need to make links to Jim Penman/UNFCCC clearer (2.2, 2.3)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Resolve need to increase mention of X-band SAR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Section 2.5 (observational requirements) incomplete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Section 2.6 (Geographical focus areas) missing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Section lacks wrap-up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15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. Data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Lucida Grande"/>
              <a:buChar char="–"/>
            </a:pPr>
            <a:r>
              <a:rPr lang="en-US" b="1" dirty="0" smtClean="0"/>
              <a:t>Inputs </a:t>
            </a:r>
            <a:r>
              <a:rPr lang="en-US" b="1" dirty="0"/>
              <a:t>and </a:t>
            </a:r>
            <a:r>
              <a:rPr lang="en-US" b="1" dirty="0" smtClean="0"/>
              <a:t>Actions:</a:t>
            </a:r>
          </a:p>
          <a:p>
            <a:pPr lvl="1">
              <a:buFont typeface="Lucida Grande"/>
              <a:buChar char="–"/>
            </a:pPr>
            <a:r>
              <a:rPr lang="en-US" dirty="0" err="1" smtClean="0"/>
              <a:t>Ake</a:t>
            </a:r>
            <a:r>
              <a:rPr lang="en-US" dirty="0" smtClean="0"/>
              <a:t>/Stephen to request Jim Penman to contribute to 2.2, 2.3</a:t>
            </a:r>
          </a:p>
          <a:p>
            <a:pPr lvl="1">
              <a:buFont typeface="Lucida Grande"/>
              <a:buChar char="–"/>
            </a:pPr>
            <a:r>
              <a:rPr lang="en-US" dirty="0" err="1" smtClean="0"/>
              <a:t>Ake</a:t>
            </a:r>
            <a:r>
              <a:rPr lang="en-US" dirty="0" smtClean="0"/>
              <a:t> to complete section 2.5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Frank Martin to provide Section 2.6</a:t>
            </a:r>
          </a:p>
          <a:p>
            <a:pPr lvl="1">
              <a:buFont typeface="Lucida Grande"/>
              <a:buChar char="–"/>
            </a:pPr>
            <a:endParaRPr lang="en-US" dirty="0" smtClean="0"/>
          </a:p>
          <a:p>
            <a:pPr>
              <a:buFont typeface="Lucida Grande"/>
              <a:buChar char="–"/>
            </a:pPr>
            <a:r>
              <a:rPr lang="en-US" b="1" dirty="0" smtClean="0"/>
              <a:t>Section Needs: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TBD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580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Coverage and Gap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>
              <a:buFont typeface="Lucida Grande"/>
              <a:buChar char="–"/>
            </a:pPr>
            <a:r>
              <a:rPr lang="en-US" b="1" dirty="0" smtClean="0"/>
              <a:t>Status: </a:t>
            </a:r>
            <a:r>
              <a:rPr lang="en-US" dirty="0" smtClean="0">
                <a:solidFill>
                  <a:schemeClr val="accent2"/>
                </a:solidFill>
              </a:rPr>
              <a:t>Key analysis missing </a:t>
            </a:r>
            <a:r>
              <a:rPr lang="en-US" dirty="0" smtClean="0"/>
              <a:t>from draft section. Information content OK.</a:t>
            </a:r>
          </a:p>
          <a:p>
            <a:pPr>
              <a:buFont typeface="Lucida Grande"/>
              <a:buChar char="–"/>
            </a:pPr>
            <a:endParaRPr lang="en-US" b="1" dirty="0"/>
          </a:p>
          <a:p>
            <a:pPr>
              <a:buFont typeface="Lucida Grande"/>
              <a:buChar char="–"/>
            </a:pPr>
            <a:r>
              <a:rPr lang="en-US" b="1" dirty="0" smtClean="0"/>
              <a:t>Issues: 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Needs SDCG value added in terms of analysis and presentation of information (3.5 and beyond incomplete)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More detailed coverage tables following on from Table 3.3 are required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Further coverage analysis (area, time, planned acquisitions) and maps required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Clarification of categorization of missions (core and other)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Requirement for an information management database and visitation tools (KML + Google Earth) to support analysis and presentation?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Cover and gap analysis methodology needs to be confirmed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960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Discussion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991600" cy="4572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Confirmation of Plenary Deliverables Plan</a:t>
            </a:r>
          </a:p>
          <a:p>
            <a:pPr lvl="1"/>
            <a:r>
              <a:rPr lang="en-US" dirty="0" smtClean="0"/>
              <a:t>Consider deferral and/or splitting deliverables</a:t>
            </a:r>
          </a:p>
          <a:p>
            <a:r>
              <a:rPr lang="en-US" sz="3600" dirty="0" smtClean="0"/>
              <a:t>Confirmation of Writing Teams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Coverage and Gap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Lucida Grande"/>
              <a:buChar char="–"/>
            </a:pPr>
            <a:r>
              <a:rPr lang="en-US" b="1" dirty="0" smtClean="0"/>
              <a:t>Inputs </a:t>
            </a:r>
            <a:r>
              <a:rPr lang="en-US" b="1" dirty="0"/>
              <a:t>and </a:t>
            </a:r>
            <a:r>
              <a:rPr lang="en-US" b="1" dirty="0" smtClean="0"/>
              <a:t>Actions: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SDCG to ask for a volunteer to lead the coverage and gap analysis, and workers (3-4?) from SDCG membership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Coverage and gap analysis lead to take responsibility for delivery of section 3, along with the analysis group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SDCG Co-Leads to propose a way forward on the SDCG information management system (database + KML/Google Earth visualization)</a:t>
            </a:r>
            <a:endParaRPr lang="en-US" dirty="0"/>
          </a:p>
          <a:p>
            <a:pPr lvl="1">
              <a:buFont typeface="Lucida Grande"/>
              <a:buChar char="–"/>
            </a:pPr>
            <a:r>
              <a:rPr lang="en-US" dirty="0" smtClean="0"/>
              <a:t>Agencies to be responsive to queries on their missions and instruments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086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Coverage and Gap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Lucida Grande"/>
              <a:buChar char="–"/>
            </a:pPr>
            <a:r>
              <a:rPr lang="en-US" b="1" dirty="0" smtClean="0"/>
              <a:t>Section Needs:</a:t>
            </a:r>
          </a:p>
          <a:p>
            <a:pPr lvl="1">
              <a:buFont typeface="Lucida Grande"/>
              <a:buChar char="–"/>
            </a:pPr>
            <a:r>
              <a:rPr lang="en-AU" dirty="0"/>
              <a:t>Quantitative coverage maps showing anticipated total coverage annually and breakdown by type and individual missions.</a:t>
            </a:r>
          </a:p>
          <a:p>
            <a:pPr lvl="1">
              <a:buFont typeface="Lucida Grande"/>
              <a:buChar char="–"/>
            </a:pPr>
            <a:r>
              <a:rPr lang="en-AU" dirty="0"/>
              <a:t>Real world impact assessment of cloud and available light.</a:t>
            </a:r>
          </a:p>
          <a:p>
            <a:pPr lvl="1">
              <a:buFont typeface="Lucida Grande"/>
              <a:buChar char="–"/>
            </a:pPr>
            <a:r>
              <a:rPr lang="en-AU" dirty="0"/>
              <a:t>Sample national coverage maps - with description of anticipated resulting archive available to that </a:t>
            </a:r>
            <a:r>
              <a:rPr lang="en-AU" dirty="0" err="1" smtClean="0"/>
              <a:t>govt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17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4</a:t>
            </a:r>
            <a:r>
              <a:rPr lang="en-US" dirty="0" smtClean="0"/>
              <a:t>. Baseline Global Acquisition Plan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Lucida Grande"/>
              <a:buChar char="–"/>
            </a:pPr>
            <a:r>
              <a:rPr lang="en-US" b="1" dirty="0" smtClean="0"/>
              <a:t>Status: </a:t>
            </a:r>
            <a:r>
              <a:rPr lang="en-US" dirty="0" smtClean="0"/>
              <a:t>Rough section outline but </a:t>
            </a:r>
            <a:r>
              <a:rPr lang="en-US" dirty="0" smtClean="0">
                <a:solidFill>
                  <a:srgbClr val="C0504D"/>
                </a:solidFill>
              </a:rPr>
              <a:t>limited content</a:t>
            </a:r>
            <a:r>
              <a:rPr lang="en-US" dirty="0" smtClean="0"/>
              <a:t>.</a:t>
            </a:r>
          </a:p>
          <a:p>
            <a:pPr>
              <a:buFont typeface="Lucida Grande"/>
              <a:buChar char="–"/>
            </a:pPr>
            <a:endParaRPr lang="en-US" b="1" dirty="0"/>
          </a:p>
          <a:p>
            <a:pPr>
              <a:buFont typeface="Lucida Grande"/>
              <a:buChar char="–"/>
            </a:pPr>
            <a:r>
              <a:rPr lang="en-US" b="1" dirty="0" smtClean="0"/>
              <a:t>Issues: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This section is a key component of the SDCG value added, and remains to be completed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Section outline needs to be refined before content is added in volume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Dependency on section 3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Section should read allowing individual agencies to understand what is being asked of their missions/instruments in terms of acquisitions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Proposed time epochs should be agreed (2012-2013, 2014-2015, 2016+)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31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4</a:t>
            </a:r>
            <a:r>
              <a:rPr lang="en-US" dirty="0" smtClean="0"/>
              <a:t>. Baseline Global Acquisition Plan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Lucida Grande"/>
              <a:buChar char="–"/>
            </a:pPr>
            <a:r>
              <a:rPr lang="en-US" b="1" dirty="0" smtClean="0"/>
              <a:t>Inputs </a:t>
            </a:r>
            <a:r>
              <a:rPr lang="en-US" b="1" dirty="0"/>
              <a:t>and Actions: </a:t>
            </a:r>
            <a:endParaRPr lang="en-US" b="1" dirty="0" smtClean="0"/>
          </a:p>
          <a:p>
            <a:pPr lvl="1">
              <a:buFont typeface="Lucida Grande"/>
              <a:buChar char="–"/>
            </a:pPr>
            <a:r>
              <a:rPr lang="en-US" dirty="0" smtClean="0"/>
              <a:t>Lead author to be appointed for section 4, to work with coverage and gap analysis lead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Writing team members to be identified (1-2?)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First task is to refine the outline of the section, making it clear how this links to section 3, and what it will contain (direction for agencies)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755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4</a:t>
            </a:r>
            <a:r>
              <a:rPr lang="en-US" dirty="0" smtClean="0"/>
              <a:t>. Baseline Global Acquisition Plan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Lucida Grande"/>
              <a:buChar char="–"/>
            </a:pPr>
            <a:r>
              <a:rPr lang="en-US" b="1" dirty="0" smtClean="0"/>
              <a:t>Section Needs:</a:t>
            </a:r>
            <a:endParaRPr lang="en-US" dirty="0" smtClean="0"/>
          </a:p>
          <a:p>
            <a:pPr lvl="1">
              <a:buFont typeface="Lucida Grande"/>
              <a:buChar char="–"/>
            </a:pPr>
            <a:r>
              <a:rPr lang="en-AU" dirty="0"/>
              <a:t>Strategy analysis items to identify based on the coverage analysis.</a:t>
            </a:r>
          </a:p>
          <a:p>
            <a:pPr lvl="1">
              <a:buFont typeface="Lucida Grande"/>
              <a:buChar char="–"/>
            </a:pPr>
            <a:r>
              <a:rPr lang="en-AU" dirty="0"/>
              <a:t>Individual agency recommendations to formulate</a:t>
            </a:r>
            <a:r>
              <a:rPr lang="en-AU" dirty="0" smtClean="0"/>
              <a:t>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31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</a:t>
            </a:r>
            <a:r>
              <a:rPr lang="en-US" dirty="0" smtClean="0"/>
              <a:t>. Implementation Time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Lucida Grande"/>
              <a:buChar char="–"/>
            </a:pPr>
            <a:r>
              <a:rPr lang="en-US" b="1" dirty="0" smtClean="0"/>
              <a:t>Status: </a:t>
            </a:r>
            <a:r>
              <a:rPr lang="en-US" dirty="0" smtClean="0">
                <a:solidFill>
                  <a:srgbClr val="C0504D"/>
                </a:solidFill>
              </a:rPr>
              <a:t>Not started.</a:t>
            </a:r>
          </a:p>
          <a:p>
            <a:pPr>
              <a:buFont typeface="Lucida Grande"/>
              <a:buChar char="–"/>
            </a:pPr>
            <a:endParaRPr lang="en-US" b="1" dirty="0"/>
          </a:p>
          <a:p>
            <a:pPr>
              <a:buFont typeface="Lucida Grande"/>
              <a:buChar char="–"/>
            </a:pPr>
            <a:r>
              <a:rPr lang="en-US" b="1" dirty="0" smtClean="0"/>
              <a:t>Issues: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No section outline, no lead author, no content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Section should detail the steps for execution of the strategy implementation, resources, tasks, and the evolution of the baseline strategy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57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</a:t>
            </a:r>
            <a:r>
              <a:rPr lang="en-US" dirty="0" smtClean="0"/>
              <a:t>. Implementation Time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>
              <a:buFont typeface="Lucida Grande"/>
              <a:buChar char="–"/>
            </a:pPr>
            <a:r>
              <a:rPr lang="en-US" b="1" dirty="0" smtClean="0"/>
              <a:t>Inputs </a:t>
            </a:r>
            <a:r>
              <a:rPr lang="en-US" b="1" dirty="0"/>
              <a:t>and </a:t>
            </a:r>
            <a:r>
              <a:rPr lang="en-US" b="1" dirty="0" smtClean="0"/>
              <a:t>Actions: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Agree on section lead author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Lead author to develop section outline</a:t>
            </a:r>
          </a:p>
          <a:p>
            <a:pPr lvl="1">
              <a:buFont typeface="Lucida Grande"/>
              <a:buChar char="–"/>
            </a:pPr>
            <a:endParaRPr lang="en-US" dirty="0" smtClean="0"/>
          </a:p>
          <a:p>
            <a:pPr>
              <a:buFont typeface="Lucida Grande"/>
              <a:buChar char="–"/>
            </a:pPr>
            <a:r>
              <a:rPr lang="en-US" b="1" dirty="0" smtClean="0"/>
              <a:t>Section Needs: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To make it clear what the first/next steps will be in the implementation of the baseline strategy, how it will evolve and be updated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Clarify the information communication strategy for SDCG (for example, a website with information about the targets and progress of the strategy – integrated with </a:t>
            </a:r>
            <a:r>
              <a:rPr lang="en-US" dirty="0" err="1" smtClean="0"/>
              <a:t>gfoi.org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52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Annex: Mission Sensors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Lucida Grande"/>
              <a:buChar char="–"/>
            </a:pPr>
            <a:r>
              <a:rPr lang="en-US" b="1" dirty="0" smtClean="0"/>
              <a:t>Status: </a:t>
            </a:r>
            <a:r>
              <a:rPr lang="en-US" dirty="0" smtClean="0">
                <a:solidFill>
                  <a:srgbClr val="008000"/>
                </a:solidFill>
              </a:rPr>
              <a:t>Baseline information gathered</a:t>
            </a:r>
            <a:r>
              <a:rPr lang="en-US" dirty="0" smtClean="0"/>
              <a:t>.</a:t>
            </a:r>
          </a:p>
          <a:p>
            <a:pPr>
              <a:buFont typeface="Lucida Grande"/>
              <a:buChar char="–"/>
            </a:pPr>
            <a:endParaRPr lang="en-US" b="1" dirty="0"/>
          </a:p>
          <a:p>
            <a:pPr>
              <a:buFont typeface="Lucida Grande"/>
              <a:buChar char="–"/>
            </a:pPr>
            <a:r>
              <a:rPr lang="en-US" b="1" dirty="0" smtClean="0"/>
              <a:t>Issues: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Good baseline information gathered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More detailed, second order planning details will be required as input to sections 3 and 4, but not clear if this info will be documented in the Annex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44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Annex: Mission Sensors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Lucida Grande"/>
              <a:buChar char="–"/>
            </a:pPr>
            <a:r>
              <a:rPr lang="en-US" b="1" dirty="0" smtClean="0"/>
              <a:t>Inputs </a:t>
            </a:r>
            <a:r>
              <a:rPr lang="en-US" b="1" dirty="0"/>
              <a:t>and </a:t>
            </a:r>
            <a:r>
              <a:rPr lang="en-US" b="1" dirty="0" smtClean="0"/>
              <a:t>Actions: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Authors to advise agencies if and when further details are required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Agencies to review current details to ensure accuracy</a:t>
            </a:r>
          </a:p>
          <a:p>
            <a:pPr>
              <a:buFont typeface="Lucida Grande"/>
              <a:buChar char="–"/>
            </a:pPr>
            <a:endParaRPr lang="en-US" b="1" dirty="0"/>
          </a:p>
          <a:p>
            <a:pPr>
              <a:buFont typeface="Lucida Grande"/>
              <a:buChar char="–"/>
            </a:pPr>
            <a:r>
              <a:rPr lang="en-US" b="1" dirty="0" smtClean="0"/>
              <a:t>Section Needs: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Clear set of common mission/instrument performance parameters to enable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73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Strategy Beyond the Level-1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Lucida Grande"/>
              <a:buChar char="–"/>
            </a:pPr>
            <a:r>
              <a:rPr lang="en-US" dirty="0" smtClean="0"/>
              <a:t>Further discussion of SDCG “information system”</a:t>
            </a:r>
          </a:p>
          <a:p>
            <a:pPr>
              <a:buFont typeface="Lucida Grande"/>
              <a:buChar char="–"/>
            </a:pPr>
            <a:r>
              <a:rPr lang="en-US" dirty="0" smtClean="0"/>
              <a:t>Reporting acquisitions that have taken place</a:t>
            </a:r>
          </a:p>
          <a:p>
            <a:pPr>
              <a:buFont typeface="Lucida Grande"/>
              <a:buChar char="–"/>
            </a:pPr>
            <a:endParaRPr lang="en-US" dirty="0" smtClean="0"/>
          </a:p>
          <a:p>
            <a:pPr>
              <a:buFont typeface="Lucida Grande"/>
              <a:buChar char="–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863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aseline="0" dirty="0" smtClean="0"/>
              <a:t>Background and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Lucida Grande"/>
              <a:buChar char="–"/>
            </a:pPr>
            <a:r>
              <a:rPr lang="en-A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CEOS GFOI Space Data Coordination Group (</a:t>
            </a:r>
            <a:r>
              <a:rPr lang="en-AU" dirty="0"/>
              <a:t>SDCG</a:t>
            </a:r>
            <a:r>
              <a:rPr lang="en-A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was </a:t>
            </a:r>
            <a:r>
              <a:rPr lang="en-AU" sz="3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established by the 25</a:t>
            </a:r>
            <a:r>
              <a:rPr lang="en-AU" sz="3200" b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AU" sz="3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CEOS Plenary (November 2011)</a:t>
            </a:r>
            <a:r>
              <a:rPr lang="en-A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R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–"/>
              <a:tabLst/>
              <a:defRPr/>
            </a:pPr>
            <a:r>
              <a:rPr lang="en-AU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SDCG serves to </a:t>
            </a:r>
            <a:r>
              <a:rPr lang="en-AU" sz="3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implement </a:t>
            </a:r>
            <a:r>
              <a:rPr lang="en-AU" sz="3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CEOS Strategy for Space Data Coverage </a:t>
            </a:r>
            <a:r>
              <a:rPr lang="en-AU" sz="3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Continuity in Support of the GEO Global Forest Observations Initiative (GFOI) and Forest Carbon Tracking (FCT) Task</a:t>
            </a:r>
            <a:r>
              <a:rPr lang="en-AU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19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Level</a:t>
            </a:r>
            <a:r>
              <a:rPr lang="en-US" dirty="0"/>
              <a:t>-2 and Level-3 </a:t>
            </a:r>
            <a:r>
              <a:rPr lang="en-US" dirty="0" smtClean="0"/>
              <a:t>Document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Level</a:t>
            </a:r>
            <a:r>
              <a:rPr lang="en-US" dirty="0"/>
              <a:t>-2: National acquisitions</a:t>
            </a:r>
          </a:p>
          <a:p>
            <a:pPr lvl="1"/>
            <a:r>
              <a:rPr lang="en-US" dirty="0" smtClean="0"/>
              <a:t>To be initiated at SDCD-3?</a:t>
            </a:r>
          </a:p>
          <a:p>
            <a:r>
              <a:rPr lang="en-US" dirty="0" smtClean="0"/>
              <a:t>Level</a:t>
            </a:r>
            <a:r>
              <a:rPr lang="en-US" dirty="0"/>
              <a:t>-3: FCT acquisitions</a:t>
            </a:r>
          </a:p>
          <a:p>
            <a:pPr lvl="1">
              <a:buFont typeface="Lucida Grande"/>
              <a:buChar char="–"/>
            </a:pPr>
            <a:r>
              <a:rPr lang="en-US" dirty="0" smtClean="0"/>
              <a:t>Current status of plan</a:t>
            </a:r>
          </a:p>
          <a:p>
            <a:pPr lvl="1">
              <a:buFont typeface="Lucida Grande"/>
              <a:buChar char="–"/>
            </a:pPr>
            <a:r>
              <a:rPr lang="en-US" dirty="0"/>
              <a:t>C</a:t>
            </a:r>
            <a:r>
              <a:rPr lang="en-US" dirty="0" smtClean="0"/>
              <a:t>ontinuation of 2011, with noted losses of ALOS, LS-5 and </a:t>
            </a:r>
            <a:r>
              <a:rPr lang="en-US" dirty="0" err="1" smtClean="0"/>
              <a:t>Envisat</a:t>
            </a:r>
            <a:r>
              <a:rPr lang="en-US" dirty="0" smtClean="0"/>
              <a:t>?</a:t>
            </a:r>
          </a:p>
          <a:p>
            <a:pPr>
              <a:buFont typeface="Lucida Grande"/>
              <a:buChar char="–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295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150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SDCG 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Lucida Grande"/>
              <a:buChar char="–"/>
            </a:pPr>
            <a:r>
              <a:rPr lang="en-US" b="1" dirty="0" smtClean="0"/>
              <a:t>First draft of the </a:t>
            </a:r>
            <a:r>
              <a:rPr lang="en-US" b="1" dirty="0"/>
              <a:t>Global Observation </a:t>
            </a:r>
            <a:r>
              <a:rPr lang="en-US" b="1" dirty="0" smtClean="0"/>
              <a:t>Strategy (</a:t>
            </a:r>
            <a:r>
              <a:rPr lang="en-US" b="1" dirty="0"/>
              <a:t>Level-1</a:t>
            </a:r>
            <a:r>
              <a:rPr lang="en-US" b="1" dirty="0" smtClean="0"/>
              <a:t>) [CEOS Plenary October 2012]</a:t>
            </a:r>
          </a:p>
          <a:p>
            <a:pPr>
              <a:buFont typeface="Lucida Grande"/>
              <a:buChar char="–"/>
            </a:pPr>
            <a:r>
              <a:rPr lang="en-US" dirty="0" smtClean="0"/>
              <a:t>First draft of the </a:t>
            </a:r>
            <a:r>
              <a:rPr lang="en-AU" dirty="0"/>
              <a:t>national </a:t>
            </a:r>
            <a:r>
              <a:rPr lang="en-AU" dirty="0" smtClean="0"/>
              <a:t>acquisitions Data Strategy (Level-2</a:t>
            </a:r>
            <a:r>
              <a:rPr lang="en-AU" dirty="0"/>
              <a:t>).</a:t>
            </a:r>
          </a:p>
          <a:p>
            <a:pPr>
              <a:buFont typeface="Lucida Grande"/>
              <a:buChar char="–"/>
            </a:pPr>
            <a:r>
              <a:rPr lang="en-US" dirty="0" smtClean="0"/>
              <a:t>Continued coordination of FCT acquisitions (Level-3).</a:t>
            </a:r>
          </a:p>
          <a:p>
            <a:pPr>
              <a:buFont typeface="Lucida Grande"/>
              <a:buChar char="–"/>
            </a:pPr>
            <a:r>
              <a:rPr lang="en-US" dirty="0" smtClean="0"/>
              <a:t>Draft </a:t>
            </a:r>
            <a:r>
              <a:rPr lang="en-US" dirty="0"/>
              <a:t>commercial operators interface </a:t>
            </a:r>
            <a:r>
              <a:rPr lang="en-US" dirty="0" smtClean="0"/>
              <a:t>plan</a:t>
            </a:r>
          </a:p>
          <a:p>
            <a:pPr>
              <a:buFont typeface="Lucida Grande"/>
              <a:buChar char="–"/>
            </a:pPr>
            <a:r>
              <a:rPr lang="en-US" dirty="0" smtClean="0"/>
              <a:t>Others?</a:t>
            </a:r>
            <a:endParaRPr lang="en-US" dirty="0"/>
          </a:p>
          <a:p>
            <a:pPr>
              <a:buFont typeface="Lucida Grande"/>
              <a:buChar char="–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54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2012 Milestones and Key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/>
              <a:t>March		</a:t>
            </a:r>
            <a:r>
              <a:rPr lang="en-US" sz="2400" dirty="0" smtClean="0"/>
              <a:t>6-8: SDCG-1, Montreal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26-30: SIT-27, LSI and CTF Meetings</a:t>
            </a:r>
            <a:br>
              <a:rPr lang="en-US" sz="2400" dirty="0" smtClean="0"/>
            </a:br>
            <a:r>
              <a:rPr lang="en-US" sz="2400" dirty="0" smtClean="0"/>
              <a:t>			La Jolla</a:t>
            </a:r>
          </a:p>
          <a:p>
            <a:pPr marL="0" indent="0">
              <a:buNone/>
            </a:pPr>
            <a:r>
              <a:rPr lang="en-US" b="1" dirty="0" smtClean="0"/>
              <a:t>September	</a:t>
            </a:r>
            <a:r>
              <a:rPr lang="en-US" sz="2400" dirty="0" smtClean="0"/>
              <a:t>10-12: CEOS SIT Workshop, USGS HQ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		</a:t>
            </a:r>
            <a:r>
              <a:rPr lang="en-US" sz="2400" b="1" u="sng" dirty="0" smtClean="0"/>
              <a:t>13-14: SDCG-2, USGS HQ (today)</a:t>
            </a:r>
          </a:p>
          <a:p>
            <a:pPr marL="0" indent="0">
              <a:buNone/>
            </a:pPr>
            <a:r>
              <a:rPr lang="en-US" b="1" dirty="0" smtClean="0"/>
              <a:t>October		</a:t>
            </a:r>
            <a:r>
              <a:rPr lang="en-US" sz="2400" dirty="0" smtClean="0"/>
              <a:t>24-26: 26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CEOS Plenary, Bangalore</a:t>
            </a:r>
          </a:p>
          <a:p>
            <a:pPr marL="0" indent="0">
              <a:buNone/>
            </a:pPr>
            <a:r>
              <a:rPr lang="en-US" b="1" dirty="0" smtClean="0"/>
              <a:t>November		</a:t>
            </a:r>
            <a:r>
              <a:rPr lang="en-US" sz="2400" dirty="0" smtClean="0"/>
              <a:t>CBERS</a:t>
            </a:r>
            <a:r>
              <a:rPr lang="en-US" sz="2400" dirty="0"/>
              <a:t>-3 launch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4419600"/>
            <a:ext cx="8153400" cy="457200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62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2013 </a:t>
            </a:r>
            <a:r>
              <a:rPr lang="en-US" dirty="0"/>
              <a:t>Milestones and Key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500" b="1" dirty="0" smtClean="0">
                <a:solidFill>
                  <a:srgbClr val="000000"/>
                </a:solidFill>
              </a:rPr>
              <a:t>February		</a:t>
            </a:r>
            <a:r>
              <a:rPr lang="en-US" sz="2600" dirty="0">
                <a:solidFill>
                  <a:srgbClr val="000000"/>
                </a:solidFill>
              </a:rPr>
              <a:t>SDS-4, SDCG-3 (13</a:t>
            </a:r>
            <a:r>
              <a:rPr lang="en-US" sz="2600" baseline="30000" dirty="0">
                <a:solidFill>
                  <a:srgbClr val="000000"/>
                </a:solidFill>
              </a:rPr>
              <a:t>th</a:t>
            </a:r>
            <a:r>
              <a:rPr lang="en-US" sz="2600" dirty="0">
                <a:solidFill>
                  <a:srgbClr val="000000"/>
                </a:solidFill>
              </a:rPr>
              <a:t>-15</a:t>
            </a:r>
            <a:r>
              <a:rPr lang="en-US" sz="2600" baseline="30000" dirty="0">
                <a:solidFill>
                  <a:srgbClr val="000000"/>
                </a:solidFill>
              </a:rPr>
              <a:t>th</a:t>
            </a:r>
            <a:r>
              <a:rPr lang="en-US" sz="2600" dirty="0">
                <a:solidFill>
                  <a:srgbClr val="000000"/>
                </a:solidFill>
              </a:rPr>
              <a:t>, Canberra)</a:t>
            </a:r>
          </a:p>
          <a:p>
            <a:pPr marL="0" indent="0">
              <a:buNone/>
            </a:pPr>
            <a:r>
              <a:rPr lang="en-US" sz="2600" dirty="0" smtClean="0"/>
              <a:t>			LDCM </a:t>
            </a:r>
            <a:r>
              <a:rPr lang="en-US" sz="2600" dirty="0"/>
              <a:t>launch</a:t>
            </a:r>
            <a:endParaRPr lang="en-US" sz="2600" b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3500" b="1" dirty="0" smtClean="0"/>
              <a:t>March		</a:t>
            </a:r>
            <a:r>
              <a:rPr lang="en-US" sz="2600" dirty="0"/>
              <a:t>SIT-28</a:t>
            </a:r>
          </a:p>
          <a:p>
            <a:pPr marL="0" indent="0">
              <a:buNone/>
            </a:pPr>
            <a:r>
              <a:rPr lang="en-US" sz="3500" b="1" dirty="0" smtClean="0"/>
              <a:t>May			</a:t>
            </a:r>
            <a:endParaRPr lang="en-US" sz="2600" dirty="0"/>
          </a:p>
          <a:p>
            <a:pPr marL="0" indent="0">
              <a:buNone/>
            </a:pPr>
            <a:r>
              <a:rPr lang="en-US" sz="3500" b="1" dirty="0" smtClean="0">
                <a:solidFill>
                  <a:srgbClr val="000000"/>
                </a:solidFill>
              </a:rPr>
              <a:t>September	</a:t>
            </a:r>
            <a:r>
              <a:rPr lang="en-US" sz="2600" dirty="0" smtClean="0">
                <a:solidFill>
                  <a:srgbClr val="000000"/>
                </a:solidFill>
              </a:rPr>
              <a:t>CEOS </a:t>
            </a:r>
            <a:r>
              <a:rPr lang="en-US" sz="2600" dirty="0">
                <a:solidFill>
                  <a:srgbClr val="000000"/>
                </a:solidFill>
              </a:rPr>
              <a:t>SIT Workshop, SDCG-4 (TBC)</a:t>
            </a:r>
          </a:p>
          <a:p>
            <a:pPr marL="0" indent="0">
              <a:buNone/>
            </a:pPr>
            <a:r>
              <a:rPr lang="en-US" sz="3500" b="1" dirty="0" smtClean="0"/>
              <a:t>October		</a:t>
            </a:r>
            <a:r>
              <a:rPr lang="en-US" sz="2600" dirty="0" smtClean="0"/>
              <a:t>27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CEOS </a:t>
            </a:r>
            <a:r>
              <a:rPr lang="en-US" sz="2600" dirty="0"/>
              <a:t>Plenary, </a:t>
            </a:r>
            <a:r>
              <a:rPr lang="en-US" sz="2600" dirty="0" smtClean="0"/>
              <a:t>Canada</a:t>
            </a:r>
          </a:p>
          <a:p>
            <a:pPr marL="0" indent="0">
              <a:buNone/>
            </a:pPr>
            <a:r>
              <a:rPr lang="en-US" sz="2600" dirty="0" smtClean="0"/>
              <a:t>			Sentinel</a:t>
            </a:r>
            <a:r>
              <a:rPr lang="en-US" sz="2600" dirty="0"/>
              <a:t>-1A </a:t>
            </a:r>
            <a:r>
              <a:rPr lang="en-US" sz="2600" dirty="0" smtClean="0"/>
              <a:t>launch</a:t>
            </a:r>
            <a:endParaRPr lang="en-US" sz="2600" dirty="0"/>
          </a:p>
          <a:p>
            <a:pPr marL="0" indent="0">
              <a:buNone/>
            </a:pPr>
            <a:endParaRPr lang="en-US" sz="1800" i="1" dirty="0" smtClean="0"/>
          </a:p>
          <a:p>
            <a:pPr marL="0" indent="0">
              <a:buNone/>
            </a:pPr>
            <a:r>
              <a:rPr lang="en-US" sz="1800" i="1" dirty="0" smtClean="0"/>
              <a:t>			* All dates remain TBC.</a:t>
            </a:r>
            <a:endParaRPr lang="en-US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1600200"/>
            <a:ext cx="8001000" cy="457200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41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371600"/>
            <a:ext cx="8229600" cy="1143000"/>
          </a:xfrm>
        </p:spPr>
        <p:txBody>
          <a:bodyPr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Current Level-1 Draft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 descr="Screen Shot 2012-09-04 at 4.00.3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438400"/>
            <a:ext cx="6383476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525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Draft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Lucida Grande"/>
              <a:buChar char="–"/>
            </a:pPr>
            <a:r>
              <a:rPr lang="en-AU" dirty="0" smtClean="0"/>
              <a:t>Present draft includes “80%” of the information needed</a:t>
            </a:r>
          </a:p>
          <a:p>
            <a:pPr>
              <a:buFont typeface="Lucida Grande"/>
              <a:buChar char="–"/>
            </a:pPr>
            <a:r>
              <a:rPr lang="en-US" dirty="0" smtClean="0"/>
              <a:t>Only includes “10%” of the SDCG added value required</a:t>
            </a:r>
          </a:p>
          <a:p>
            <a:pPr>
              <a:buFont typeface="Lucida Grande"/>
              <a:buChar char="–"/>
            </a:pPr>
            <a:r>
              <a:rPr lang="en-US" dirty="0" smtClean="0"/>
              <a:t>Value expected </a:t>
            </a:r>
            <a:r>
              <a:rPr lang="en-US" dirty="0"/>
              <a:t>is the merging and analysis of the </a:t>
            </a:r>
            <a:r>
              <a:rPr lang="en-US" dirty="0" smtClean="0"/>
              <a:t>information, which largely remains to be done</a:t>
            </a:r>
            <a:endParaRPr lang="en-US" dirty="0"/>
          </a:p>
          <a:p>
            <a:pPr>
              <a:buFont typeface="Lucida Grande"/>
              <a:buChar char="–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99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Level-1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en-US" b="1" dirty="0" smtClean="0"/>
              <a:t>Introduction </a:t>
            </a:r>
            <a:r>
              <a:rPr lang="en-US" dirty="0" smtClean="0">
                <a:solidFill>
                  <a:srgbClr val="008000"/>
                </a:solidFill>
              </a:rPr>
              <a:t>(relatively complete)</a:t>
            </a:r>
            <a:endParaRPr lang="en-US" b="1" dirty="0" smtClean="0"/>
          </a:p>
          <a:p>
            <a:pPr marL="0" indent="0">
              <a:buNone/>
            </a:pPr>
            <a:r>
              <a:rPr lang="en-US" i="1" dirty="0" smtClean="0"/>
              <a:t>Purpose, scope, contents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2. Data Requirements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(partial draft)</a:t>
            </a:r>
            <a:endParaRPr lang="en-US" b="1" dirty="0" smtClean="0"/>
          </a:p>
          <a:p>
            <a:pPr marL="0" indent="0">
              <a:buNone/>
            </a:pPr>
            <a:r>
              <a:rPr lang="en-GB" i="1" dirty="0"/>
              <a:t>R</a:t>
            </a:r>
            <a:r>
              <a:rPr lang="en-GB" i="1" dirty="0" smtClean="0"/>
              <a:t>equirements </a:t>
            </a:r>
            <a:r>
              <a:rPr lang="en-GB" i="1" dirty="0"/>
              <a:t>that will drive the design of the global baseline data acquisition </a:t>
            </a:r>
            <a:r>
              <a:rPr lang="en-GB" i="1" dirty="0" smtClean="0"/>
              <a:t>strategy.</a:t>
            </a:r>
            <a:r>
              <a:rPr lang="en-AU" i="1" dirty="0" smtClean="0"/>
              <a:t> </a:t>
            </a:r>
            <a:endParaRPr lang="en-US" i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3. Coverage and Gap Analysis</a:t>
            </a:r>
            <a:r>
              <a:rPr lang="en-US" dirty="0" smtClean="0">
                <a:solidFill>
                  <a:schemeClr val="accent2"/>
                </a:solidFill>
              </a:rPr>
              <a:t> (key </a:t>
            </a:r>
            <a:r>
              <a:rPr lang="en-US" dirty="0">
                <a:solidFill>
                  <a:schemeClr val="accent2"/>
                </a:solidFill>
              </a:rPr>
              <a:t>analysis </a:t>
            </a:r>
            <a:r>
              <a:rPr lang="en-US" dirty="0" smtClean="0">
                <a:solidFill>
                  <a:schemeClr val="accent2"/>
                </a:solidFill>
              </a:rPr>
              <a:t>missing)</a:t>
            </a:r>
            <a:endParaRPr lang="en-US" b="1" dirty="0" smtClean="0"/>
          </a:p>
          <a:p>
            <a:pPr marL="0" indent="0">
              <a:buNone/>
            </a:pPr>
            <a:r>
              <a:rPr lang="en-US" i="1" dirty="0" smtClean="0"/>
              <a:t>Business as usual coverage, gaps, and suggestions on how to mitigate gaps.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4. Baseline Global Acquisition Plan Concept </a:t>
            </a:r>
            <a:r>
              <a:rPr lang="en-US" dirty="0" smtClean="0">
                <a:solidFill>
                  <a:srgbClr val="C0504D"/>
                </a:solidFill>
              </a:rPr>
              <a:t>(outline, but limited content)</a:t>
            </a:r>
            <a:endParaRPr lang="en-US" b="1" dirty="0" smtClean="0"/>
          </a:p>
          <a:p>
            <a:pPr marL="0" indent="0">
              <a:buNone/>
            </a:pPr>
            <a:r>
              <a:rPr lang="en-GB" i="1" dirty="0"/>
              <a:t>D</a:t>
            </a:r>
            <a:r>
              <a:rPr lang="en-GB" i="1" dirty="0" smtClean="0"/>
              <a:t>efines </a:t>
            </a:r>
            <a:r>
              <a:rPr lang="en-GB" i="1" dirty="0"/>
              <a:t>the baseline global </a:t>
            </a:r>
            <a:r>
              <a:rPr lang="en-GB" i="1" dirty="0" smtClean="0"/>
              <a:t>strategy</a:t>
            </a:r>
            <a:r>
              <a:rPr lang="en-AU" dirty="0" smtClean="0"/>
              <a:t>.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5. Implementation Time Schedule </a:t>
            </a:r>
            <a:r>
              <a:rPr lang="en-US" dirty="0" smtClean="0">
                <a:solidFill>
                  <a:srgbClr val="C0504D"/>
                </a:solidFill>
              </a:rPr>
              <a:t>(not started</a:t>
            </a:r>
            <a:r>
              <a:rPr lang="en-US" dirty="0">
                <a:solidFill>
                  <a:srgbClr val="C0504D"/>
                </a:solidFill>
              </a:rPr>
              <a:t>)</a:t>
            </a:r>
            <a:endParaRPr lang="en-US" b="1" dirty="0" smtClean="0"/>
          </a:p>
          <a:p>
            <a:pPr marL="0" indent="0">
              <a:buNone/>
            </a:pPr>
            <a:r>
              <a:rPr lang="en-GB" i="1" dirty="0"/>
              <a:t>S</a:t>
            </a:r>
            <a:r>
              <a:rPr lang="en-GB" i="1" dirty="0" smtClean="0"/>
              <a:t>ummarises </a:t>
            </a:r>
            <a:r>
              <a:rPr lang="en-GB" i="1" dirty="0"/>
              <a:t>the way forward for the SDCG and </a:t>
            </a:r>
            <a:r>
              <a:rPr lang="en-GB" i="1" dirty="0" smtClean="0"/>
              <a:t>CEOS</a:t>
            </a:r>
            <a:r>
              <a:rPr lang="en-AU" i="1" dirty="0"/>
              <a:t>.</a:t>
            </a:r>
            <a:endParaRPr lang="en-US" i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Annex: Mission Sensors </a:t>
            </a:r>
            <a:r>
              <a:rPr lang="en-US" dirty="0" smtClean="0">
                <a:solidFill>
                  <a:srgbClr val="008000"/>
                </a:solidFill>
              </a:rPr>
              <a:t>(baseline </a:t>
            </a:r>
            <a:r>
              <a:rPr lang="en-US" dirty="0">
                <a:solidFill>
                  <a:srgbClr val="008000"/>
                </a:solidFill>
              </a:rPr>
              <a:t>information </a:t>
            </a:r>
            <a:r>
              <a:rPr lang="en-US" dirty="0" smtClean="0">
                <a:solidFill>
                  <a:srgbClr val="008000"/>
                </a:solidFill>
              </a:rPr>
              <a:t>gathered)</a:t>
            </a:r>
            <a:endParaRPr lang="en-US" b="1" dirty="0" smtClean="0"/>
          </a:p>
          <a:p>
            <a:pPr marL="0" indent="0">
              <a:buNone/>
            </a:pPr>
            <a:r>
              <a:rPr lang="en-US" sz="3100" i="1" dirty="0"/>
              <a:t>Detailed information on missions and instruments.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6FEB-F08C-428B-81C4-E6B0E0D6845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2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</TotalTime>
  <Words>1498</Words>
  <Application>Microsoft Macintosh PowerPoint</Application>
  <PresentationFormat>On-screen Show (4:3)</PresentationFormat>
  <Paragraphs>231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GFOI Baseline Global Data Strategy Document: Discussion S. Ward, G. Dyke</vt:lpstr>
      <vt:lpstr>Discussion Overview</vt:lpstr>
      <vt:lpstr>Background and Purpose</vt:lpstr>
      <vt:lpstr>SDCG Deliverables</vt:lpstr>
      <vt:lpstr>2012 Milestones and Key Meetings</vt:lpstr>
      <vt:lpstr>2013 Milestones and Key Meetings</vt:lpstr>
      <vt:lpstr>Current Level-1 Draft</vt:lpstr>
      <vt:lpstr>Current Draft Status</vt:lpstr>
      <vt:lpstr>Level-1 Contents</vt:lpstr>
      <vt:lpstr>Plenary Deliverables</vt:lpstr>
      <vt:lpstr>Writing Assignments</vt:lpstr>
      <vt:lpstr>Backup Materials</vt:lpstr>
      <vt:lpstr>Objective of this Review</vt:lpstr>
      <vt:lpstr>Example Elements Needed</vt:lpstr>
      <vt:lpstr>Example Elements Needed</vt:lpstr>
      <vt:lpstr>1. Introduction</vt:lpstr>
      <vt:lpstr>2. Data Requirements</vt:lpstr>
      <vt:lpstr>2. Data Requirements</vt:lpstr>
      <vt:lpstr>3. Coverage and Gap Analysis</vt:lpstr>
      <vt:lpstr>3. Coverage and Gap Analysis</vt:lpstr>
      <vt:lpstr>3. Coverage and Gap Analysis</vt:lpstr>
      <vt:lpstr>4. Baseline Global Acquisition Plan Concept</vt:lpstr>
      <vt:lpstr>4. Baseline Global Acquisition Plan Concept</vt:lpstr>
      <vt:lpstr>4. Baseline Global Acquisition Plan Concept</vt:lpstr>
      <vt:lpstr>5. Implementation Time Schedule</vt:lpstr>
      <vt:lpstr>5. Implementation Time Schedule</vt:lpstr>
      <vt:lpstr>Annex: Mission Sensors</vt:lpstr>
      <vt:lpstr>Annex: Mission Sensors</vt:lpstr>
      <vt:lpstr>Strategy Beyond the Level-1 Document</vt:lpstr>
      <vt:lpstr>Level-2 and Level-3 Document Plans</vt:lpstr>
      <vt:lpstr>Backup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Inbal Reshef</dc:creator>
  <cp:lastModifiedBy>George Dyke</cp:lastModifiedBy>
  <cp:revision>481</cp:revision>
  <dcterms:created xsi:type="dcterms:W3CDTF">2012-09-14T14:21:04Z</dcterms:created>
  <dcterms:modified xsi:type="dcterms:W3CDTF">2012-09-20T06:22:56Z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-1438699360</vt:i4>
  </property>
  <property fmtid="{D5CDD505-2E9C-101B-9397-08002B2CF9AE}" pid="3" name="_NewReviewCycle">
    <vt:lpwstr/>
  </property>
  <property fmtid="{D5CDD505-2E9C-101B-9397-08002B2CF9AE}" pid="4" name="_EmailSubject">
    <vt:lpwstr>JECAM Data Coordination Meeting - Documents</vt:lpwstr>
  </property>
  <property fmtid="{D5CDD505-2E9C-101B-9397-08002B2CF9AE}" pid="5" name="_AuthorEmail">
    <vt:lpwstr>Yves.Crevier@asc-csa.gc.ca</vt:lpwstr>
  </property>
  <property fmtid="{D5CDD505-2E9C-101B-9397-08002B2CF9AE}" pid="6" name="_AuthorEmailDisplayName">
    <vt:lpwstr>Crevier, Yves</vt:lpwstr>
  </property>
</Properties>
</file>