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sldIdLst>
    <p:sldId id="260" r:id="rId2"/>
    <p:sldId id="286" r:id="rId3"/>
    <p:sldId id="261" r:id="rId4"/>
    <p:sldId id="267" r:id="rId5"/>
    <p:sldId id="266" r:id="rId6"/>
    <p:sldId id="263" r:id="rId7"/>
    <p:sldId id="264" r:id="rId8"/>
    <p:sldId id="265" r:id="rId9"/>
    <p:sldId id="268" r:id="rId10"/>
    <p:sldId id="269" r:id="rId11"/>
    <p:sldId id="271" r:id="rId12"/>
    <p:sldId id="282" r:id="rId13"/>
    <p:sldId id="272" r:id="rId14"/>
    <p:sldId id="283" r:id="rId15"/>
    <p:sldId id="273" r:id="rId16"/>
    <p:sldId id="284" r:id="rId17"/>
    <p:sldId id="274" r:id="rId18"/>
    <p:sldId id="285" r:id="rId19"/>
    <p:sldId id="275" r:id="rId20"/>
    <p:sldId id="288" r:id="rId21"/>
    <p:sldId id="287" r:id="rId22"/>
    <p:sldId id="276" r:id="rId23"/>
    <p:sldId id="278" r:id="rId24"/>
    <p:sldId id="279" r:id="rId25"/>
    <p:sldId id="280" r:id="rId26"/>
    <p:sldId id="281" r:id="rId2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88662" autoAdjust="0"/>
  </p:normalViewPr>
  <p:slideViewPr>
    <p:cSldViewPr snapToGrid="0" snapToObjects="1">
      <p:cViewPr>
        <p:scale>
          <a:sx n="75" d="100"/>
          <a:sy n="75" d="100"/>
        </p:scale>
        <p:origin x="-1736" y="-7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145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267494"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SDCG-2 </a:t>
            </a:r>
            <a:r>
              <a:rPr lang="de-DE" sz="1000" dirty="0" err="1" smtClean="0">
                <a:solidFill>
                  <a:schemeClr val="tx2">
                    <a:lumMod val="50000"/>
                  </a:schemeClr>
                </a:solidFill>
                <a:latin typeface="Century Gothic" pitchFamily="34" charset="0"/>
              </a:rPr>
              <a:t>Meeting|Reston</a:t>
            </a:r>
            <a:r>
              <a:rPr lang="de-DE" sz="1000" dirty="0" smtClean="0">
                <a:solidFill>
                  <a:schemeClr val="tx2">
                    <a:lumMod val="50000"/>
                  </a:schemeClr>
                </a:solidFill>
                <a:latin typeface="Century Gothic" pitchFamily="34" charset="0"/>
              </a:rPr>
              <a:t>, Virginia, USA| 13-14</a:t>
            </a:r>
            <a:r>
              <a:rPr lang="de-DE" sz="1000" baseline="0" dirty="0" smtClean="0">
                <a:solidFill>
                  <a:schemeClr val="tx2">
                    <a:lumMod val="50000"/>
                  </a:schemeClr>
                </a:solidFill>
                <a:latin typeface="Century Gothic" pitchFamily="34" charset="0"/>
              </a:rPr>
              <a:t> </a:t>
            </a:r>
            <a:r>
              <a:rPr lang="de-DE" sz="1000" dirty="0" smtClean="0">
                <a:solidFill>
                  <a:schemeClr val="tx2">
                    <a:lumMod val="50000"/>
                  </a:schemeClr>
                </a:solidFill>
                <a:latin typeface="Century Gothic" pitchFamily="34" charset="0"/>
              </a:rPr>
              <a:t>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441420"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SDCG-2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13-14, </a:t>
            </a:r>
            <a:r>
              <a:rPr lang="en-US" sz="1000" b="1" dirty="0">
                <a:solidFill>
                  <a:srgbClr val="FFFFFF"/>
                </a:solidFill>
                <a:latin typeface="Arial Unicode MS" pitchFamily="-111" charset="0"/>
                <a:ea typeface="ＭＳ Ｐゴシック" pitchFamily="-105" charset="-128"/>
                <a:cs typeface="ＭＳ Ｐゴシック" pitchFamily="-105" charset="-128"/>
              </a:rPr>
              <a:t>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5"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gi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4"/>
          <p:cNvSpPr>
            <a:spLocks noGrp="1" noChangeArrowheads="1"/>
          </p:cNvSpPr>
          <p:nvPr>
            <p:ph type="ctrTitle"/>
          </p:nvPr>
        </p:nvSpPr>
        <p:spPr>
          <a:xfrm>
            <a:off x="3976483" y="355617"/>
            <a:ext cx="5206574" cy="1761066"/>
          </a:xfrm>
        </p:spPr>
        <p:txBody>
          <a:bodyPr/>
          <a:lstStyle/>
          <a:p>
            <a:pPr algn="l"/>
            <a:r>
              <a:rPr lang="en-US" sz="2400" dirty="0" smtClean="0"/>
              <a:t>CEOS Data Acquisition Plan – Global Baseline strategy (Level 1) </a:t>
            </a:r>
            <a:br>
              <a:rPr lang="en-US" sz="2400" dirty="0" smtClean="0"/>
            </a:br>
            <a:r>
              <a:rPr lang="en-US" sz="2400" dirty="0"/>
              <a:t/>
            </a:r>
            <a:br>
              <a:rPr lang="en-US" sz="2400" dirty="0"/>
            </a:br>
            <a:r>
              <a:rPr lang="en-US" sz="2400" dirty="0" smtClean="0">
                <a:solidFill>
                  <a:srgbClr val="FFFF00"/>
                </a:solidFill>
              </a:rPr>
              <a:t>BAU plans and (first cut) Mitigation proposals</a:t>
            </a:r>
          </a:p>
        </p:txBody>
      </p:sp>
      <p:sp>
        <p:nvSpPr>
          <p:cNvPr id="7" name="Rectangle 43"/>
          <p:cNvSpPr>
            <a:spLocks noGrp="1" noChangeArrowheads="1"/>
          </p:cNvSpPr>
          <p:nvPr>
            <p:ph type="subTitle" idx="1"/>
          </p:nvPr>
        </p:nvSpPr>
        <p:spPr>
          <a:xfrm>
            <a:off x="4081097" y="2363676"/>
            <a:ext cx="4826977" cy="1344843"/>
          </a:xfrm>
        </p:spPr>
        <p:txBody>
          <a:bodyPr/>
          <a:lstStyle/>
          <a:p>
            <a:pPr eaLnBrk="1" hangingPunct="1"/>
            <a:r>
              <a:rPr lang="en-GB" altLang="ja-JP" dirty="0" smtClean="0">
                <a:latin typeface="Calibri" pitchFamily="34" charset="0"/>
                <a:ea typeface="ＭＳ Ｐゴシック" pitchFamily="50" charset="-128"/>
              </a:rPr>
              <a:t>Space Data Coordination Group (SDCG)</a:t>
            </a:r>
          </a:p>
          <a:p>
            <a:pPr eaLnBrk="1" hangingPunct="1"/>
            <a:r>
              <a:rPr lang="en-GB" altLang="ja-JP" dirty="0" smtClean="0">
                <a:latin typeface="Calibri" pitchFamily="34" charset="0"/>
                <a:ea typeface="ＭＳ Ｐゴシック" pitchFamily="50" charset="-128"/>
              </a:rPr>
              <a:t>John Faundeen, USGS</a:t>
            </a:r>
          </a:p>
          <a:p>
            <a:pPr eaLnBrk="1" hangingPunct="1"/>
            <a:r>
              <a:rPr lang="en-GB" altLang="ja-JP" dirty="0" err="1" smtClean="0">
                <a:latin typeface="Calibri" pitchFamily="34" charset="0"/>
                <a:ea typeface="ＭＳ Ｐゴシック" pitchFamily="50" charset="-128"/>
              </a:rPr>
              <a:t>Ake</a:t>
            </a:r>
            <a:r>
              <a:rPr lang="en-GB" altLang="ja-JP" dirty="0" smtClean="0">
                <a:latin typeface="Calibri" pitchFamily="34" charset="0"/>
                <a:ea typeface="ＭＳ Ｐゴシック" pitchFamily="50" charset="-128"/>
              </a:rPr>
              <a:t> </a:t>
            </a:r>
            <a:r>
              <a:rPr lang="en-GB" altLang="ja-JP" dirty="0" err="1" smtClean="0">
                <a:latin typeface="Calibri" pitchFamily="34" charset="0"/>
                <a:ea typeface="ＭＳ Ｐゴシック" pitchFamily="50" charset="-128"/>
              </a:rPr>
              <a:t>Rosenqvist</a:t>
            </a:r>
            <a:r>
              <a:rPr lang="en-GB" altLang="ja-JP" dirty="0" smtClean="0">
                <a:latin typeface="Calibri" pitchFamily="34" charset="0"/>
                <a:ea typeface="ＭＳ Ｐゴシック" pitchFamily="50" charset="-128"/>
              </a:rPr>
              <a:t>, for NSC</a:t>
            </a:r>
          </a:p>
          <a:p>
            <a:pPr eaLnBrk="1" hangingPunct="1"/>
            <a:r>
              <a:rPr lang="en-GB" altLang="ja-JP" dirty="0" smtClean="0">
                <a:latin typeface="Calibri" pitchFamily="34" charset="0"/>
                <a:ea typeface="ＭＳ Ｐゴシック" pitchFamily="50" charset="-128"/>
              </a:rPr>
              <a:t>Frank-Martin Seifert, ESA</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BAU plans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Priority order:  (1) Europe, (2) Africa, (3) Rest of the world</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The </a:t>
            </a:r>
            <a:r>
              <a:rPr lang="en-US" altLang="ja-JP" sz="2200" kern="0" dirty="0">
                <a:latin typeface="Arial" pitchFamily="34" charset="0"/>
                <a:ea typeface="ＭＳ Ｐゴシック" pitchFamily="50" charset="-128"/>
                <a:cs typeface="Arial" pitchFamily="34" charset="0"/>
              </a:rPr>
              <a:t>four core ground stations for Sentinel-2 are anticipated to become gradually available </a:t>
            </a:r>
            <a:r>
              <a:rPr lang="en-US" altLang="ja-JP" sz="2200" kern="0" dirty="0" smtClean="0">
                <a:latin typeface="Arial" pitchFamily="34" charset="0"/>
                <a:ea typeface="ＭＳ Ｐゴシック" pitchFamily="50" charset="-128"/>
                <a:cs typeface="Arial" pitchFamily="34" charset="0"/>
              </a:rPr>
              <a:t>1.5–2 </a:t>
            </a:r>
            <a:r>
              <a:rPr lang="en-US" altLang="ja-JP" sz="2200" kern="0" dirty="0">
                <a:latin typeface="Arial" pitchFamily="34" charset="0"/>
                <a:ea typeface="ＭＳ Ｐゴシック" pitchFamily="50" charset="-128"/>
                <a:cs typeface="Arial" pitchFamily="34" charset="0"/>
              </a:rPr>
              <a:t>years from the launch of Sentinel-</a:t>
            </a:r>
            <a:r>
              <a:rPr lang="en-US" altLang="ja-JP" sz="2200" kern="0" dirty="0" smtClean="0">
                <a:latin typeface="Arial" pitchFamily="34" charset="0"/>
                <a:ea typeface="ＭＳ Ｐゴシック" pitchFamily="50" charset="-128"/>
                <a:cs typeface="Arial" pitchFamily="34" charset="0"/>
              </a:rPr>
              <a:t>2A (mid 2014)</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Sentinel</a:t>
            </a:r>
            <a:r>
              <a:rPr lang="en-US" altLang="ja-JP" sz="2200" kern="0" dirty="0">
                <a:latin typeface="Arial" pitchFamily="34" charset="0"/>
                <a:ea typeface="ＭＳ Ｐゴシック" pitchFamily="50" charset="-128"/>
                <a:cs typeface="Arial" pitchFamily="34" charset="0"/>
              </a:rPr>
              <a:t>-2B </a:t>
            </a:r>
            <a:r>
              <a:rPr lang="en-US" altLang="ja-JP" sz="2200" kern="0" dirty="0" smtClean="0">
                <a:latin typeface="Arial" pitchFamily="34" charset="0"/>
                <a:ea typeface="ＭＳ Ｐゴシック" pitchFamily="50" charset="-128"/>
                <a:cs typeface="Arial" pitchFamily="34" charset="0"/>
              </a:rPr>
              <a:t>launched </a:t>
            </a:r>
            <a:r>
              <a:rPr lang="en-US" altLang="ja-JP" sz="2200" kern="0" dirty="0">
                <a:latin typeface="Arial" pitchFamily="34" charset="0"/>
                <a:ea typeface="ＭＳ Ｐゴシック" pitchFamily="50" charset="-128"/>
                <a:cs typeface="Arial" pitchFamily="34" charset="0"/>
              </a:rPr>
              <a:t>and </a:t>
            </a:r>
            <a:r>
              <a:rPr lang="en-US" altLang="ja-JP" sz="2200" kern="0" dirty="0" smtClean="0">
                <a:latin typeface="Arial" pitchFamily="34" charset="0"/>
                <a:ea typeface="ＭＳ Ｐゴシック" pitchFamily="50" charset="-128"/>
                <a:cs typeface="Arial" pitchFamily="34" charset="0"/>
              </a:rPr>
              <a:t>commissioned once the four core stations are operational (</a:t>
            </a:r>
            <a:r>
              <a:rPr lang="en-US" altLang="ja-JP" sz="2200" kern="0" dirty="0" err="1" smtClean="0">
                <a:latin typeface="Arial" pitchFamily="34" charset="0"/>
                <a:ea typeface="ＭＳ Ｐゴシック" pitchFamily="50" charset="-128"/>
                <a:cs typeface="Arial" pitchFamily="34" charset="0"/>
              </a:rPr>
              <a:t>early~mid</a:t>
            </a:r>
            <a:r>
              <a:rPr lang="en-US" altLang="ja-JP" sz="2200" kern="0" dirty="0" smtClean="0">
                <a:latin typeface="Arial" pitchFamily="34" charset="0"/>
                <a:ea typeface="ＭＳ Ｐゴシック" pitchFamily="50" charset="-128"/>
                <a:cs typeface="Arial" pitchFamily="34" charset="0"/>
              </a:rPr>
              <a:t> 2016)</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When full </a:t>
            </a:r>
            <a:r>
              <a:rPr lang="en-US" altLang="ja-JP" sz="2200" kern="0" dirty="0">
                <a:latin typeface="Arial" pitchFamily="34" charset="0"/>
                <a:ea typeface="ＭＳ Ｐゴシック" pitchFamily="50" charset="-128"/>
                <a:cs typeface="Arial" pitchFamily="34" charset="0"/>
              </a:rPr>
              <a:t>operational setup is reached, Sentinel-2A and 2B will systematically cover all land </a:t>
            </a:r>
            <a:r>
              <a:rPr lang="en-US" altLang="ja-JP" sz="2200" kern="0" dirty="0" smtClean="0">
                <a:latin typeface="Arial" pitchFamily="34" charset="0"/>
                <a:ea typeface="ＭＳ Ｐゴシック" pitchFamily="50" charset="-128"/>
                <a:cs typeface="Arial" pitchFamily="34" charset="0"/>
              </a:rPr>
              <a:t>masses between S56 – N83. </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10 days repeat frequency with one satellite, 5 days repeat with two satellites.</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sym typeface="Wingdings"/>
              </a:rPr>
              <a:t> 36 </a:t>
            </a:r>
            <a:r>
              <a:rPr lang="en-US" altLang="ja-JP" sz="2200" kern="0" dirty="0" smtClean="0">
                <a:latin typeface="Arial" pitchFamily="34" charset="0"/>
                <a:ea typeface="ＭＳ Ｐゴシック" pitchFamily="50" charset="-128"/>
                <a:cs typeface="Arial" pitchFamily="34" charset="0"/>
                <a:sym typeface="Wingdings"/>
              </a:rPr>
              <a:t>scenes/</a:t>
            </a:r>
            <a:r>
              <a:rPr lang="en-US" altLang="ja-JP" sz="2200" kern="0" dirty="0">
                <a:latin typeface="Arial" pitchFamily="34" charset="0"/>
                <a:ea typeface="ＭＳ Ｐゴシック" pitchFamily="50" charset="-128"/>
                <a:cs typeface="Arial" pitchFamily="34" charset="0"/>
                <a:sym typeface="Wingdings"/>
              </a:rPr>
              <a:t>year (at Equator) with one satellite, 73 </a:t>
            </a:r>
            <a:r>
              <a:rPr lang="en-US" altLang="ja-JP" sz="2200" kern="0" dirty="0" smtClean="0">
                <a:latin typeface="Arial" pitchFamily="34" charset="0"/>
                <a:ea typeface="ＭＳ Ｐゴシック" pitchFamily="50" charset="-128"/>
                <a:cs typeface="Arial" pitchFamily="34" charset="0"/>
                <a:sym typeface="Wingdings"/>
              </a:rPr>
              <a:t>scenes/</a:t>
            </a:r>
            <a:r>
              <a:rPr lang="en-US" altLang="ja-JP" sz="2200" kern="0" dirty="0">
                <a:latin typeface="Arial" pitchFamily="34" charset="0"/>
                <a:ea typeface="ＭＳ Ｐゴシック" pitchFamily="50" charset="-128"/>
                <a:cs typeface="Arial" pitchFamily="34" charset="0"/>
                <a:sym typeface="Wingdings"/>
              </a:rPr>
              <a:t>year with 2 </a:t>
            </a:r>
            <a:r>
              <a:rPr lang="en-US" altLang="ja-JP" sz="2200" kern="0" dirty="0" smtClean="0">
                <a:latin typeface="Arial" pitchFamily="34" charset="0"/>
                <a:ea typeface="ＭＳ Ｐゴシック" pitchFamily="50" charset="-128"/>
                <a:cs typeface="Arial" pitchFamily="34" charset="0"/>
                <a:sym typeface="Wingdings"/>
              </a:rPr>
              <a:t>satellites (!!!)</a:t>
            </a:r>
            <a:endParaRPr lang="en-US" altLang="ja-JP" sz="2200" kern="0" dirty="0">
              <a:latin typeface="Arial" pitchFamily="34" charset="0"/>
              <a:ea typeface="ＭＳ Ｐゴシック" pitchFamily="50" charset="-128"/>
              <a:cs typeface="Arial" pitchFamily="34" charset="0"/>
              <a:sym typeface="Wingdings"/>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Sentinel-2</a:t>
            </a:r>
          </a:p>
        </p:txBody>
      </p:sp>
    </p:spTree>
    <p:extLst>
      <p:ext uri="{BB962C8B-B14F-4D97-AF65-F5344CB8AC3E}">
        <p14:creationId xmlns:p14="http://schemas.microsoft.com/office/powerpoint/2010/main" val="501867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Key points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Every pass acquisitions over all land masses</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Clarification from ESA – above interpretation (sensor always on) correct?</a:t>
            </a:r>
          </a:p>
          <a:p>
            <a:pPr marL="800100" lvl="2"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If no – please indicated expected number of annual observations per region</a:t>
            </a:r>
          </a:p>
          <a:p>
            <a:pPr marL="800100" lvl="2"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If yes – mind blowing! No mitigation plan suggested (or even possible!)</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Sentinel-2</a:t>
            </a:r>
          </a:p>
        </p:txBody>
      </p:sp>
    </p:spTree>
    <p:extLst>
      <p:ext uri="{BB962C8B-B14F-4D97-AF65-F5344CB8AC3E}">
        <p14:creationId xmlns:p14="http://schemas.microsoft.com/office/powerpoint/2010/main" val="36196070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Sentinel-2</a:t>
            </a:r>
          </a:p>
        </p:txBody>
      </p:sp>
    </p:spTree>
    <p:extLst>
      <p:ext uri="{BB962C8B-B14F-4D97-AF65-F5344CB8AC3E}">
        <p14:creationId xmlns:p14="http://schemas.microsoft.com/office/powerpoint/2010/main" val="37908327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5" name="Rectangle 3"/>
          <p:cNvSpPr txBox="1">
            <a:spLocks noChangeArrowheads="1"/>
          </p:cNvSpPr>
          <p:nvPr/>
        </p:nvSpPr>
        <p:spPr>
          <a:xfrm>
            <a:off x="211668" y="1993501"/>
            <a:ext cx="8652933" cy="4588075"/>
          </a:xfrm>
          <a:prstGeom prst="rect">
            <a:avLst/>
          </a:prstGeom>
        </p:spPr>
        <p:txBody>
          <a:bodyPr/>
          <a:lstStyle/>
          <a:p>
            <a:pPr marL="0" lvl="1" defTabSz="914400">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Plans and capacity </a:t>
            </a:r>
            <a:r>
              <a:rPr lang="en-US" altLang="ja-JP" sz="2200" kern="0" dirty="0">
                <a:latin typeface="Arial" pitchFamily="34" charset="0"/>
                <a:ea typeface="ＭＳ Ｐゴシック" pitchFamily="50" charset="-128"/>
                <a:cs typeface="Arial" pitchFamily="34" charset="0"/>
              </a:rPr>
              <a:t>of Amazonia-1 still TBC.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Anticipated </a:t>
            </a:r>
            <a:r>
              <a:rPr lang="en-US" altLang="ja-JP" sz="2200" kern="0" dirty="0">
                <a:latin typeface="Arial" pitchFamily="34" charset="0"/>
                <a:ea typeface="ＭＳ Ｐゴシック" pitchFamily="50" charset="-128"/>
                <a:cs typeface="Arial" pitchFamily="34" charset="0"/>
              </a:rPr>
              <a:t>main operations within the Cuiaba GS mask. </a:t>
            </a:r>
          </a:p>
          <a:p>
            <a:pPr marL="342900" lvl="1" indent="-342900" defTabSz="914400">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Good potential to support Category C2 product (near-real time forest change indicators) within mask area.</a:t>
            </a:r>
          </a:p>
          <a:p>
            <a:pPr marL="342900" lvl="1" indent="-342900" defTabSz="914400">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Amazonia-1</a:t>
            </a:r>
          </a:p>
        </p:txBody>
      </p:sp>
    </p:spTree>
    <p:extLst>
      <p:ext uri="{BB962C8B-B14F-4D97-AF65-F5344CB8AC3E}">
        <p14:creationId xmlns:p14="http://schemas.microsoft.com/office/powerpoint/2010/main" val="20634071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Amazonia-1</a:t>
            </a:r>
          </a:p>
        </p:txBody>
      </p:sp>
    </p:spTree>
    <p:extLst>
      <p:ext uri="{BB962C8B-B14F-4D97-AF65-F5344CB8AC3E}">
        <p14:creationId xmlns:p14="http://schemas.microsoft.com/office/powerpoint/2010/main" val="37908327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Will use same core GS as Sentinel 2. Once </a:t>
            </a:r>
            <a:r>
              <a:rPr lang="en-US" altLang="ja-JP" sz="2200" kern="0" dirty="0">
                <a:latin typeface="Arial" pitchFamily="34" charset="0"/>
                <a:ea typeface="ＭＳ Ｐゴシック" pitchFamily="50" charset="-128"/>
                <a:cs typeface="Arial" pitchFamily="34" charset="0"/>
              </a:rPr>
              <a:t>the full operational setup is </a:t>
            </a:r>
            <a:r>
              <a:rPr lang="en-US" altLang="ja-JP" sz="2200" kern="0" dirty="0" smtClean="0">
                <a:latin typeface="Arial" pitchFamily="34" charset="0"/>
                <a:ea typeface="ＭＳ Ｐゴシック" pitchFamily="50" charset="-128"/>
                <a:cs typeface="Arial" pitchFamily="34" charset="0"/>
              </a:rPr>
              <a:t>reached (~2016), </a:t>
            </a:r>
            <a:r>
              <a:rPr lang="en-US" altLang="ja-JP" sz="2200" kern="0" dirty="0">
                <a:latin typeface="Arial" pitchFamily="34" charset="0"/>
                <a:ea typeface="ＭＳ Ｐゴシック" pitchFamily="50" charset="-128"/>
                <a:cs typeface="Arial" pitchFamily="34" charset="0"/>
              </a:rPr>
              <a:t>Sentinel-1A and -1B is tentatively planned to systematically cover all land masses in Interferometric Wide-Swath (IWS) mode.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3-4 global w2w coverages/year.</a:t>
            </a:r>
          </a:p>
          <a:p>
            <a:pPr marL="342900" lvl="1" indent="-342900" defTabSz="914400">
              <a:lnSpc>
                <a:spcPct val="90000"/>
              </a:lnSpc>
              <a:spcBef>
                <a:spcPct val="20000"/>
              </a:spcBef>
              <a:buFont typeface="Arial"/>
              <a:buChar char="•"/>
              <a:defRPr/>
            </a:pPr>
            <a:r>
              <a:rPr lang="en-US" altLang="ja-JP" sz="2200" kern="0" dirty="0" err="1" smtClean="0">
                <a:latin typeface="Arial" pitchFamily="34" charset="0"/>
                <a:ea typeface="ＭＳ Ｐゴシック" pitchFamily="50" charset="-128"/>
                <a:cs typeface="Arial" pitchFamily="34" charset="0"/>
              </a:rPr>
              <a:t>Polarisation</a:t>
            </a: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mode (single vs. dual </a:t>
            </a:r>
            <a:r>
              <a:rPr lang="en-US" altLang="ja-JP" sz="2200" kern="0" dirty="0" err="1">
                <a:latin typeface="Arial" pitchFamily="34" charset="0"/>
                <a:ea typeface="ＭＳ Ｐゴシック" pitchFamily="50" charset="-128"/>
                <a:cs typeface="Arial" pitchFamily="34" charset="0"/>
              </a:rPr>
              <a:t>polarisation</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TBC</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for Category </a:t>
            </a:r>
            <a:r>
              <a:rPr lang="en-US" altLang="ja-JP" sz="2200" kern="0" dirty="0">
                <a:latin typeface="Arial" pitchFamily="34" charset="0"/>
                <a:ea typeface="ＭＳ Ｐゴシック" pitchFamily="50" charset="-128"/>
                <a:cs typeface="Arial" pitchFamily="34" charset="0"/>
              </a:rPr>
              <a:t>B3 (forest change) and possibly C1 (Degradation) </a:t>
            </a:r>
            <a:r>
              <a:rPr lang="en-US" altLang="ja-JP" sz="2200" kern="0" dirty="0" smtClean="0">
                <a:latin typeface="Arial" pitchFamily="34" charset="0"/>
                <a:ea typeface="ＭＳ Ｐゴシック" pitchFamily="50" charset="-128"/>
                <a:cs typeface="Arial" pitchFamily="34" charset="0"/>
              </a:rPr>
              <a:t>products. </a:t>
            </a:r>
            <a:r>
              <a:rPr lang="en-US" altLang="ja-JP" sz="2200" kern="0" dirty="0">
                <a:latin typeface="Arial" pitchFamily="34" charset="0"/>
                <a:ea typeface="ＭＳ Ｐゴシック" pitchFamily="50" charset="-128"/>
                <a:cs typeface="Arial" pitchFamily="34" charset="0"/>
              </a:rPr>
              <a:t>Requires dense time series observations and dual polarization, which Sentinel-1A and -1B could provide</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I</a:t>
            </a:r>
            <a:r>
              <a:rPr lang="en-US" altLang="ja-JP" sz="2200" kern="0" dirty="0" smtClean="0">
                <a:latin typeface="Arial" pitchFamily="34" charset="0"/>
                <a:ea typeface="ＭＳ Ｐゴシック" pitchFamily="50" charset="-128"/>
                <a:cs typeface="Arial" pitchFamily="34" charset="0"/>
              </a:rPr>
              <a:t>n </a:t>
            </a:r>
            <a:r>
              <a:rPr lang="en-US" altLang="ja-JP" sz="2200" kern="0" dirty="0">
                <a:latin typeface="Arial" pitchFamily="34" charset="0"/>
                <a:ea typeface="ＭＳ Ｐゴシック" pitchFamily="50" charset="-128"/>
                <a:cs typeface="Arial" pitchFamily="34" charset="0"/>
              </a:rPr>
              <a:t>supplement to optical and/or L-band </a:t>
            </a:r>
            <a:r>
              <a:rPr lang="en-US" altLang="ja-JP" sz="2200" kern="0" dirty="0" smtClean="0">
                <a:latin typeface="Arial" pitchFamily="34" charset="0"/>
                <a:ea typeface="ＭＳ Ｐゴシック" pitchFamily="50" charset="-128"/>
                <a:cs typeface="Arial" pitchFamily="34" charset="0"/>
              </a:rPr>
              <a:t>SAR, provides additional info to Cat B1 (Forest Types)</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Sentinel-1</a:t>
            </a:r>
          </a:p>
        </p:txBody>
      </p:sp>
    </p:spTree>
    <p:extLst>
      <p:ext uri="{BB962C8B-B14F-4D97-AF65-F5344CB8AC3E}">
        <p14:creationId xmlns:p14="http://schemas.microsoft.com/office/powerpoint/2010/main" val="1015641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Sentinel-1</a:t>
            </a:r>
          </a:p>
        </p:txBody>
      </p:sp>
    </p:spTree>
    <p:extLst>
      <p:ext uri="{BB962C8B-B14F-4D97-AF65-F5344CB8AC3E}">
        <p14:creationId xmlns:p14="http://schemas.microsoft.com/office/powerpoint/2010/main" val="37908327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17</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The first priority for SAOCOM is acquisitions over Argentina</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A Global Background Mission is under development for the remaining capacity with focus on pan-tropical coverage in dual-</a:t>
            </a:r>
            <a:r>
              <a:rPr lang="en-US" altLang="ja-JP" sz="2200" kern="0" dirty="0" err="1">
                <a:latin typeface="Arial" pitchFamily="34" charset="0"/>
                <a:ea typeface="ＭＳ Ｐゴシック" pitchFamily="50" charset="-128"/>
                <a:cs typeface="Arial" pitchFamily="34" charset="0"/>
              </a:rPr>
              <a:t>polarisation</a:t>
            </a:r>
            <a:r>
              <a:rPr lang="en-US" altLang="ja-JP" sz="2200" kern="0" dirty="0">
                <a:latin typeface="Arial" pitchFamily="34" charset="0"/>
                <a:ea typeface="ＭＳ Ｐゴシック" pitchFamily="50" charset="-128"/>
                <a:cs typeface="Arial" pitchFamily="34" charset="0"/>
              </a:rPr>
              <a:t> mode 2 times/year</a:t>
            </a:r>
            <a:r>
              <a:rPr lang="en-US" altLang="ja-JP" sz="2200" kern="0" dirty="0" smtClean="0">
                <a:latin typeface="Arial" pitchFamily="34" charset="0"/>
                <a:ea typeface="ＭＳ Ｐゴシック" pitchFamily="50" charset="-128"/>
                <a:cs typeface="Arial" pitchFamily="34" charset="0"/>
              </a:rPr>
              <a:t>.</a:t>
            </a:r>
          </a:p>
          <a:p>
            <a:pPr marL="0" lvl="1" defTabSz="914400">
              <a:lnSpc>
                <a:spcPct val="90000"/>
              </a:lnSpc>
              <a:spcBef>
                <a:spcPct val="20000"/>
              </a:spcBef>
              <a:defRPr/>
            </a:pPr>
            <a:endParaRPr lang="en-US" altLang="ja-JP" sz="2200"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smtClean="0">
                <a:latin typeface="Arial" pitchFamily="34" charset="0"/>
                <a:ea typeface="ＭＳ Ｐゴシック" pitchFamily="50" charset="-128"/>
                <a:cs typeface="Arial" pitchFamily="34" charset="0"/>
              </a:rPr>
              <a:t>Key </a:t>
            </a:r>
            <a:r>
              <a:rPr lang="en-US" altLang="ja-JP" sz="2200" kern="0" dirty="0">
                <a:latin typeface="Arial" pitchFamily="34" charset="0"/>
                <a:ea typeface="ＭＳ Ｐゴシック" pitchFamily="50" charset="-128"/>
                <a:cs typeface="Arial" pitchFamily="34" charset="0"/>
              </a:rPr>
              <a:t>points:</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Important L-band core mission coverage</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a:t>
            </a:r>
            <a:r>
              <a:rPr lang="en-US" altLang="ja-JP" sz="2200" kern="0" dirty="0">
                <a:latin typeface="Arial" pitchFamily="34" charset="0"/>
                <a:ea typeface="ＭＳ Ｐゴシック" pitchFamily="50" charset="-128"/>
                <a:cs typeface="Arial" pitchFamily="34" charset="0"/>
              </a:rPr>
              <a:t>to support Category A, B and D products. </a:t>
            </a: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SAOCOM-1A</a:t>
            </a:r>
          </a:p>
        </p:txBody>
      </p:sp>
    </p:spTree>
    <p:extLst>
      <p:ext uri="{BB962C8B-B14F-4D97-AF65-F5344CB8AC3E}">
        <p14:creationId xmlns:p14="http://schemas.microsoft.com/office/powerpoint/2010/main" val="8404741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SAOCOM-1A</a:t>
            </a:r>
          </a:p>
        </p:txBody>
      </p:sp>
    </p:spTree>
    <p:extLst>
      <p:ext uri="{BB962C8B-B14F-4D97-AF65-F5344CB8AC3E}">
        <p14:creationId xmlns:p14="http://schemas.microsoft.com/office/powerpoint/2010/main" val="40015682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RCM will feature largely preprogrammed acquisitions to meet clearly defined user needs. </a:t>
            </a:r>
            <a:r>
              <a:rPr lang="en-US" altLang="ja-JP" sz="2200" kern="0" dirty="0" smtClean="0">
                <a:latin typeface="Arial" pitchFamily="34" charset="0"/>
                <a:ea typeface="ＭＳ Ｐゴシック" pitchFamily="50" charset="-128"/>
                <a:cs typeface="Arial" pitchFamily="34" charset="0"/>
              </a:rPr>
              <a:t>CSA is </a:t>
            </a:r>
            <a:r>
              <a:rPr lang="en-US" altLang="ja-JP" sz="2200" kern="0" dirty="0">
                <a:latin typeface="Arial" pitchFamily="34" charset="0"/>
                <a:ea typeface="ＭＳ Ｐゴシック" pitchFamily="50" charset="-128"/>
                <a:cs typeface="Arial" pitchFamily="34" charset="0"/>
              </a:rPr>
              <a:t>currently conducting capacity assessment for domestic use and excess capacity. Prelaunch requests from the SDCG in support of GFOI may be possible to integrate with the concept of operations currently under development.</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Radarsat</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 Continuity Mission</a:t>
            </a:r>
          </a:p>
        </p:txBody>
      </p:sp>
    </p:spTree>
    <p:extLst>
      <p:ext uri="{BB962C8B-B14F-4D97-AF65-F5344CB8AC3E}">
        <p14:creationId xmlns:p14="http://schemas.microsoft.com/office/powerpoint/2010/main" val="11183962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7" name="Title 1"/>
          <p:cNvSpPr txBox="1">
            <a:spLocks/>
          </p:cNvSpPr>
          <p:nvPr/>
        </p:nvSpPr>
        <p:spPr bwMode="auto">
          <a:xfrm>
            <a:off x="1379539" y="212030"/>
            <a:ext cx="6866994"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BAU plans</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and Mitigation props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6" name="Title 1"/>
          <p:cNvSpPr txBox="1">
            <a:spLocks/>
          </p:cNvSpPr>
          <p:nvPr/>
        </p:nvSpPr>
        <p:spPr bwMode="auto">
          <a:xfrm>
            <a:off x="1650472" y="3530964"/>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rPr>
              <a:t>Core missions</a:t>
            </a:r>
          </a:p>
        </p:txBody>
      </p:sp>
    </p:spTree>
    <p:extLst>
      <p:ext uri="{BB962C8B-B14F-4D97-AF65-F5344CB8AC3E}">
        <p14:creationId xmlns:p14="http://schemas.microsoft.com/office/powerpoint/2010/main" val="21466232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20</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Radarsat</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 Continuity Mission</a:t>
            </a:r>
          </a:p>
        </p:txBody>
      </p:sp>
    </p:spTree>
    <p:extLst>
      <p:ext uri="{BB962C8B-B14F-4D97-AF65-F5344CB8AC3E}">
        <p14:creationId xmlns:p14="http://schemas.microsoft.com/office/powerpoint/2010/main" val="32843458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7" name="Title 1"/>
          <p:cNvSpPr txBox="1">
            <a:spLocks/>
          </p:cNvSpPr>
          <p:nvPr/>
        </p:nvSpPr>
        <p:spPr bwMode="auto">
          <a:xfrm>
            <a:off x="1379539" y="212030"/>
            <a:ext cx="6866994"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BAU plans</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and Mitigation props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6" name="Title 1"/>
          <p:cNvSpPr txBox="1">
            <a:spLocks/>
          </p:cNvSpPr>
          <p:nvPr/>
        </p:nvSpPr>
        <p:spPr bwMode="auto">
          <a:xfrm>
            <a:off x="1650472" y="3530964"/>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rPr>
              <a:t>Other </a:t>
            </a:r>
            <a:r>
              <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rPr>
              <a:t>Data Streams of Interest (ODSI) </a:t>
            </a:r>
            <a:endPar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endParaRPr>
          </a:p>
        </p:txBody>
      </p:sp>
    </p:spTree>
    <p:extLst>
      <p:ext uri="{BB962C8B-B14F-4D97-AF65-F5344CB8AC3E}">
        <p14:creationId xmlns:p14="http://schemas.microsoft.com/office/powerpoint/2010/main" val="7134612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Systematic observation plan for annual coverage of the Congo Basin  and Madagascar during the period 2011-2015. </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Key points:</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Regional, selected area, wall-to-wall acquisition plan for 2011-2015. </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These regional data are provided free of charge for REDD+ purposes (special user agreement required).</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Potential to support Category A and B products over Congo Basin and Madagascar</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SPOT 4 to be </a:t>
            </a:r>
            <a:r>
              <a:rPr lang="en-US" altLang="ja-JP" sz="2200" kern="0" dirty="0" err="1" smtClean="0">
                <a:latin typeface="Arial" pitchFamily="34" charset="0"/>
                <a:ea typeface="ＭＳ Ｐゴシック" pitchFamily="50" charset="-128"/>
                <a:cs typeface="Arial" pitchFamily="34" charset="0"/>
              </a:rPr>
              <a:t>decommisioned</a:t>
            </a:r>
            <a:r>
              <a:rPr lang="en-US" altLang="ja-JP" sz="2200" kern="0" dirty="0" smtClean="0">
                <a:latin typeface="Arial" pitchFamily="34" charset="0"/>
                <a:ea typeface="ＭＳ Ｐゴシック" pitchFamily="50" charset="-128"/>
                <a:cs typeface="Arial" pitchFamily="34" charset="0"/>
              </a:rPr>
              <a:t> 2014</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SPOT 4/5</a:t>
            </a:r>
          </a:p>
        </p:txBody>
      </p:sp>
    </p:spTree>
    <p:extLst>
      <p:ext uri="{BB962C8B-B14F-4D97-AF65-F5344CB8AC3E}">
        <p14:creationId xmlns:p14="http://schemas.microsoft.com/office/powerpoint/2010/main" val="577757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Annual global observation plan implemented for the RapidEye system. The five -satellite systems facilitates frequent observations and reduction of the impact of cloud cover. Observations within the range of +/- 20 degrees viewing angle. Details of the RapidEye acquisition plan (temporal repeat, regional focus areas) TBC</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b="1" kern="0" dirty="0">
                <a:latin typeface="Arial" pitchFamily="34" charset="0"/>
                <a:ea typeface="ＭＳ Ｐゴシック" pitchFamily="50" charset="-128"/>
                <a:cs typeface="Arial" pitchFamily="34" charset="0"/>
              </a:rPr>
              <a:t>Key points: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Five-satellite system observations improves chances for cloud-free acquisitions.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Data available on commercial basis.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Potential to support Category A, B and C products. </a:t>
            </a: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RapidEye</a:t>
            </a:r>
          </a:p>
        </p:txBody>
      </p:sp>
    </p:spTree>
    <p:extLst>
      <p:ext uri="{BB962C8B-B14F-4D97-AF65-F5344CB8AC3E}">
        <p14:creationId xmlns:p14="http://schemas.microsoft.com/office/powerpoint/2010/main" val="1553589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Wall-to-wall acquisitions continue to be undertaken over selected GEO FCT National Demonstrator countries (Mexico/partial, Colombia, Peru, Guyana, and Indonesia/partial) during 2012 and the data are provided for free (CSA special terms of use for GEO FCT)</a:t>
            </a: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Key points:</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Data </a:t>
            </a:r>
            <a:r>
              <a:rPr lang="en-US" altLang="ja-JP" sz="2200" kern="0" dirty="0">
                <a:latin typeface="Arial" pitchFamily="34" charset="0"/>
                <a:ea typeface="ＭＳ Ｐゴシック" pitchFamily="50" charset="-128"/>
                <a:cs typeface="Arial" pitchFamily="34" charset="0"/>
              </a:rPr>
              <a:t>over FCT ND countries provided for free under special </a:t>
            </a:r>
            <a:r>
              <a:rPr lang="en-US" altLang="ja-JP" sz="2200" kern="0" dirty="0" smtClean="0">
                <a:latin typeface="Arial" pitchFamily="34" charset="0"/>
                <a:ea typeface="ＭＳ Ｐゴシック" pitchFamily="50" charset="-128"/>
                <a:cs typeface="Arial" pitchFamily="34" charset="0"/>
              </a:rPr>
              <a:t>terms until 2012. </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Data </a:t>
            </a:r>
            <a:r>
              <a:rPr lang="en-US" altLang="ja-JP" sz="2200" kern="0" dirty="0">
                <a:latin typeface="Arial" pitchFamily="34" charset="0"/>
                <a:ea typeface="ＭＳ Ｐゴシック" pitchFamily="50" charset="-128"/>
                <a:cs typeface="Arial" pitchFamily="34" charset="0"/>
              </a:rPr>
              <a:t>over other areas available on commercial basis</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a:t>
            </a:r>
            <a:r>
              <a:rPr lang="en-US" altLang="ja-JP" sz="2200" kern="0" dirty="0" smtClean="0">
                <a:latin typeface="Arial" pitchFamily="34" charset="0"/>
                <a:ea typeface="ＭＳ Ｐゴシック" pitchFamily="50" charset="-128"/>
                <a:cs typeface="Arial" pitchFamily="34" charset="0"/>
              </a:rPr>
              <a:t>to support Category B and C products. </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Radarsat-2</a:t>
            </a:r>
          </a:p>
        </p:txBody>
      </p:sp>
    </p:spTree>
    <p:extLst>
      <p:ext uri="{BB962C8B-B14F-4D97-AF65-F5344CB8AC3E}">
        <p14:creationId xmlns:p14="http://schemas.microsoft.com/office/powerpoint/2010/main" val="32310112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a:latin typeface="Arial" pitchFamily="34" charset="0"/>
                <a:ea typeface="ＭＳ Ｐゴシック" pitchFamily="50" charset="-128"/>
                <a:cs typeface="Arial" pitchFamily="34" charset="0"/>
              </a:rPr>
              <a:t>BAU</a:t>
            </a: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Global acquisition strategy is under development for ALOS-2 SAR to assure continuity with ALOS-1 PALSAR global acquisitions.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Forest </a:t>
            </a:r>
            <a:r>
              <a:rPr lang="en-US" altLang="ja-JP" sz="2200" kern="0" dirty="0">
                <a:latin typeface="Arial" pitchFamily="34" charset="0"/>
                <a:ea typeface="ＭＳ Ｐゴシック" pitchFamily="50" charset="-128"/>
                <a:cs typeface="Arial" pitchFamily="34" charset="0"/>
              </a:rPr>
              <a:t>monitoring </a:t>
            </a:r>
            <a:r>
              <a:rPr lang="en-US" altLang="ja-JP" sz="2200" kern="0" dirty="0" smtClean="0">
                <a:latin typeface="Arial" pitchFamily="34" charset="0"/>
                <a:ea typeface="ＭＳ Ｐゴシック" pitchFamily="50" charset="-128"/>
                <a:cs typeface="Arial" pitchFamily="34" charset="0"/>
              </a:rPr>
              <a:t>defined </a:t>
            </a:r>
            <a:r>
              <a:rPr lang="en-US" altLang="ja-JP" sz="2200" kern="0" dirty="0">
                <a:latin typeface="Arial" pitchFamily="34" charset="0"/>
                <a:ea typeface="ＭＳ Ｐゴシック" pitchFamily="50" charset="-128"/>
                <a:cs typeface="Arial" pitchFamily="34" charset="0"/>
              </a:rPr>
              <a:t>as </a:t>
            </a:r>
            <a:r>
              <a:rPr lang="en-US" altLang="ja-JP" sz="2200" kern="0" dirty="0" smtClean="0">
                <a:latin typeface="Arial" pitchFamily="34" charset="0"/>
                <a:ea typeface="ＭＳ Ｐゴシック" pitchFamily="50" charset="-128"/>
                <a:cs typeface="Arial" pitchFamily="34" charset="0"/>
              </a:rPr>
              <a:t>one of key objectives for ALOS-</a:t>
            </a:r>
            <a:r>
              <a:rPr lang="en-US" altLang="ja-JP" sz="2200" kern="0" dirty="0" smtClean="0">
                <a:latin typeface="Arial" pitchFamily="34" charset="0"/>
                <a:ea typeface="ＭＳ Ｐゴシック" pitchFamily="50" charset="-128"/>
                <a:cs typeface="Arial" pitchFamily="34" charset="0"/>
              </a:rPr>
              <a:t>2</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Acquisition plan compliant with GFOI information requirements</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The data </a:t>
            </a:r>
            <a:r>
              <a:rPr lang="en-US" altLang="ja-JP" sz="2200" kern="0" dirty="0">
                <a:latin typeface="Arial" pitchFamily="34" charset="0"/>
                <a:ea typeface="ＭＳ Ｐゴシック" pitchFamily="50" charset="-128"/>
                <a:cs typeface="Arial" pitchFamily="34" charset="0"/>
              </a:rPr>
              <a:t>policy for ALOS-2 is yet to be decided</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smtClean="0">
                <a:latin typeface="Arial" pitchFamily="34" charset="0"/>
                <a:ea typeface="ＭＳ Ｐゴシック" pitchFamily="50" charset="-128"/>
                <a:cs typeface="Arial" pitchFamily="34" charset="0"/>
              </a:rPr>
              <a:t>•</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Potential </a:t>
            </a:r>
            <a:r>
              <a:rPr lang="en-US" altLang="ja-JP" sz="2200" kern="0" dirty="0">
                <a:latin typeface="Arial" pitchFamily="34" charset="0"/>
                <a:ea typeface="ＭＳ Ｐゴシック" pitchFamily="50" charset="-128"/>
                <a:cs typeface="Arial" pitchFamily="34" charset="0"/>
              </a:rPr>
              <a:t>to support Category A, </a:t>
            </a:r>
            <a:r>
              <a:rPr lang="en-US" altLang="ja-JP" sz="2200" kern="0" dirty="0" smtClean="0">
                <a:latin typeface="Arial" pitchFamily="34" charset="0"/>
                <a:ea typeface="ＭＳ Ｐゴシック" pitchFamily="50" charset="-128"/>
                <a:cs typeface="Arial" pitchFamily="34" charset="0"/>
              </a:rPr>
              <a:t>B, C </a:t>
            </a:r>
            <a:r>
              <a:rPr lang="en-US" altLang="ja-JP" sz="2200" kern="0" dirty="0">
                <a:latin typeface="Arial" pitchFamily="34" charset="0"/>
                <a:ea typeface="ＭＳ Ｐゴシック" pitchFamily="50" charset="-128"/>
                <a:cs typeface="Arial" pitchFamily="34" charset="0"/>
              </a:rPr>
              <a:t>and D products. </a:t>
            </a: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ALOS-2</a:t>
            </a:r>
          </a:p>
        </p:txBody>
      </p:sp>
    </p:spTree>
    <p:extLst>
      <p:ext uri="{BB962C8B-B14F-4D97-AF65-F5344CB8AC3E}">
        <p14:creationId xmlns:p14="http://schemas.microsoft.com/office/powerpoint/2010/main" val="13980633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26</a:t>
            </a:fld>
            <a:endParaRPr lang="en-US" smtClean="0"/>
          </a:p>
        </p:txBody>
      </p:sp>
      <p:sp>
        <p:nvSpPr>
          <p:cNvPr id="5" name="Rectangle 3"/>
          <p:cNvSpPr txBox="1">
            <a:spLocks noChangeArrowheads="1"/>
          </p:cNvSpPr>
          <p:nvPr/>
        </p:nvSpPr>
        <p:spPr>
          <a:xfrm>
            <a:off x="313267"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The acquisition plan for the TerraSAR-X/</a:t>
            </a:r>
            <a:r>
              <a:rPr lang="en-US" altLang="ja-JP" sz="2200" kern="0" dirty="0" err="1">
                <a:latin typeface="Arial" pitchFamily="34" charset="0"/>
                <a:ea typeface="ＭＳ Ｐゴシック" pitchFamily="50" charset="-128"/>
                <a:cs typeface="Arial" pitchFamily="34" charset="0"/>
              </a:rPr>
              <a:t>TanDEM</a:t>
            </a:r>
            <a:r>
              <a:rPr lang="en-US" altLang="ja-JP" sz="2200" kern="0" dirty="0">
                <a:latin typeface="Arial" pitchFamily="34" charset="0"/>
                <a:ea typeface="ＭＳ Ｐゴシック" pitchFamily="50" charset="-128"/>
                <a:cs typeface="Arial" pitchFamily="34" charset="0"/>
              </a:rPr>
              <a:t>-X, dual satellite system is designed for collection of two global coverages of X-band SAR data at high resolution within the 2011-2013 time period for the generation of a global Digital Elevation Model.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The </a:t>
            </a:r>
            <a:r>
              <a:rPr lang="en-US" altLang="ja-JP" sz="2200" kern="0" dirty="0">
                <a:latin typeface="Arial" pitchFamily="34" charset="0"/>
                <a:ea typeface="ＭＳ Ｐゴシック" pitchFamily="50" charset="-128"/>
                <a:cs typeface="Arial" pitchFamily="34" charset="0"/>
              </a:rPr>
              <a:t>availability of the global X-band data used as base for the DEM generation is TBC</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Continuity </a:t>
            </a:r>
            <a:r>
              <a:rPr lang="en-US" altLang="ja-JP" sz="2200" kern="0" dirty="0">
                <a:latin typeface="Arial" pitchFamily="34" charset="0"/>
                <a:ea typeface="ＭＳ Ｐゴシック" pitchFamily="50" charset="-128"/>
                <a:cs typeface="Arial" pitchFamily="34" charset="0"/>
              </a:rPr>
              <a:t>of global acquisitions beyond 2013 unknown at this time.</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TerraSAR-X/</a:t>
            </a: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TanDEM</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-X</a:t>
            </a:r>
          </a:p>
        </p:txBody>
      </p:sp>
    </p:spTree>
    <p:extLst>
      <p:ext uri="{BB962C8B-B14F-4D97-AF65-F5344CB8AC3E}">
        <p14:creationId xmlns:p14="http://schemas.microsoft.com/office/powerpoint/2010/main" val="36997846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 plan</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285750" lvl="1" indent="-28575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For Landsat 7, at least 4 scenes are planned for every ground locale every year for the vast majority of land areas of the world. Smaller Caribbean and Pacific islands have recently been added to the plan. If cloud cover prevents a previous acquisition from being successfully acquired, a higher priority weighting is assigned for that area for the next acquisition opportunity. If too long a time passes between successful acquisitions, a specific acquisition request may be established.</a:t>
            </a:r>
          </a:p>
          <a:p>
            <a:pPr marL="285750" lvl="1" indent="-28575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With the successful launch of LDCM, it is anticipated that most land areas of the world will have at least 8 scenes acquired annually.  This will be accomplished by LDCM taking the previous Landsat 5 orbit, which provides an eight-day revisit cycle.</a:t>
            </a: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smtClean="0">
                <a:latin typeface="Arial" pitchFamily="34" charset="0"/>
                <a:ea typeface="ＭＳ Ｐゴシック" pitchFamily="50" charset="-128"/>
                <a:cs typeface="Arial" pitchFamily="34" charset="0"/>
              </a:rPr>
              <a:t>Key Points</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endParaRPr lang="en-US" altLang="ja-JP" sz="1000" b="1"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smtClean="0">
                <a:latin typeface="Arial" pitchFamily="34" charset="0"/>
                <a:ea typeface="ＭＳ Ｐゴシック" pitchFamily="50" charset="-128"/>
                <a:cs typeface="Arial" pitchFamily="34" charset="0"/>
              </a:rPr>
              <a:t>•</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Key sensors for Category </a:t>
            </a:r>
            <a:r>
              <a:rPr lang="en-US" altLang="ja-JP" sz="2200" kern="0" dirty="0">
                <a:latin typeface="Arial" pitchFamily="34" charset="0"/>
                <a:ea typeface="ＭＳ Ｐゴシック" pitchFamily="50" charset="-128"/>
                <a:cs typeface="Arial" pitchFamily="34" charset="0"/>
              </a:rPr>
              <a:t>A and </a:t>
            </a:r>
            <a:r>
              <a:rPr lang="en-US" altLang="ja-JP" sz="2200" kern="0" dirty="0" smtClean="0">
                <a:latin typeface="Arial" pitchFamily="34" charset="0"/>
                <a:ea typeface="ＭＳ Ｐゴシック" pitchFamily="50" charset="-128"/>
                <a:cs typeface="Arial" pitchFamily="34" charset="0"/>
              </a:rPr>
              <a:t>B</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smtClean="0">
                <a:latin typeface="Arial" pitchFamily="34" charset="0"/>
                <a:ea typeface="ＭＳ Ｐゴシック" pitchFamily="50" charset="-128"/>
                <a:cs typeface="Arial" pitchFamily="34" charset="0"/>
              </a:rPr>
              <a:t>Near</a:t>
            </a:r>
            <a:r>
              <a:rPr lang="en-US" altLang="ja-JP" sz="2200" kern="0" dirty="0">
                <a:latin typeface="Arial" pitchFamily="34" charset="0"/>
                <a:ea typeface="ＭＳ Ｐゴシック" pitchFamily="50" charset="-128"/>
                <a:cs typeface="Arial" pitchFamily="34" charset="0"/>
              </a:rPr>
              <a:t>-global land coverage </a:t>
            </a:r>
            <a:r>
              <a:rPr lang="en-US" altLang="ja-JP" sz="2200" kern="0" dirty="0" smtClean="0">
                <a:latin typeface="Arial" pitchFamily="34" charset="0"/>
                <a:ea typeface="ＭＳ Ｐゴシック" pitchFamily="50" charset="-128"/>
                <a:cs typeface="Arial" pitchFamily="34" charset="0"/>
              </a:rPr>
              <a:t>planned:</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4 observations/year with L-7 </a:t>
            </a:r>
            <a:r>
              <a:rPr lang="en-US" altLang="ja-JP" sz="2200" kern="0" dirty="0" smtClean="0">
                <a:latin typeface="Arial" pitchFamily="34" charset="0"/>
                <a:ea typeface="ＭＳ Ｐゴシック" pitchFamily="50" charset="-128"/>
                <a:cs typeface="Arial" pitchFamily="34" charset="0"/>
              </a:rPr>
              <a:t> - probably </a:t>
            </a:r>
            <a:r>
              <a:rPr lang="en-US" altLang="ja-JP" sz="2200" kern="0" dirty="0">
                <a:latin typeface="Arial" pitchFamily="34" charset="0"/>
                <a:ea typeface="ＭＳ Ｐゴシック" pitchFamily="50" charset="-128"/>
                <a:cs typeface="Arial" pitchFamily="34" charset="0"/>
              </a:rPr>
              <a:t>insufficient due to </a:t>
            </a:r>
            <a:r>
              <a:rPr lang="en-US" altLang="ja-JP" sz="2200" kern="0" dirty="0" smtClean="0">
                <a:latin typeface="Arial" pitchFamily="34" charset="0"/>
                <a:ea typeface="ＭＳ Ｐゴシック" pitchFamily="50" charset="-128"/>
                <a:cs typeface="Arial" pitchFamily="34" charset="0"/>
              </a:rPr>
              <a:t>	</a:t>
            </a:r>
            <a:r>
              <a:rPr lang="en-US" altLang="ja-JP" sz="2200" kern="0" dirty="0" err="1" smtClean="0">
                <a:latin typeface="Arial" pitchFamily="34" charset="0"/>
                <a:ea typeface="ＭＳ Ｐゴシック" pitchFamily="50" charset="-128"/>
                <a:cs typeface="Arial" pitchFamily="34" charset="0"/>
              </a:rPr>
              <a:t>scanline</a:t>
            </a: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error (at least 2 observations required for gap-free </a:t>
            </a:r>
            <a:r>
              <a:rPr lang="en-US" altLang="ja-JP" sz="2200" kern="0" dirty="0" smtClean="0">
                <a:latin typeface="Arial" pitchFamily="34" charset="0"/>
                <a:ea typeface="ＭＳ Ｐゴシック" pitchFamily="50" charset="-128"/>
                <a:cs typeface="Arial" pitchFamily="34" charset="0"/>
              </a:rPr>
              <a:t>	coverage</a:t>
            </a:r>
            <a:r>
              <a:rPr lang="en-US" altLang="ja-JP" sz="2200" kern="0" dirty="0">
                <a:latin typeface="Arial" pitchFamily="34" charset="0"/>
                <a:ea typeface="ＭＳ Ｐゴシック" pitchFamily="50" charset="-128"/>
                <a:cs typeface="Arial" pitchFamily="34" charset="0"/>
              </a:rPr>
              <a:t>) and cloud cover.</a:t>
            </a: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Improvement </a:t>
            </a:r>
            <a:r>
              <a:rPr lang="en-US" altLang="ja-JP" sz="2200" kern="0" dirty="0">
                <a:latin typeface="Arial" pitchFamily="34" charset="0"/>
                <a:ea typeface="ＭＳ Ｐゴシック" pitchFamily="50" charset="-128"/>
                <a:cs typeface="Arial" pitchFamily="34" charset="0"/>
              </a:rPr>
              <a:t>with launch of </a:t>
            </a:r>
            <a:r>
              <a:rPr lang="en-US" altLang="ja-JP" sz="2200" kern="0" dirty="0" smtClean="0">
                <a:latin typeface="Arial" pitchFamily="34" charset="0"/>
                <a:ea typeface="ＭＳ Ｐゴシック" pitchFamily="50" charset="-128"/>
                <a:cs typeface="Arial" pitchFamily="34" charset="0"/>
              </a:rPr>
              <a:t>LDCM </a:t>
            </a:r>
            <a:r>
              <a:rPr lang="en-US" altLang="ja-JP" sz="2200" kern="0" dirty="0" smtClean="0">
                <a:latin typeface="Arial" pitchFamily="34" charset="0"/>
                <a:ea typeface="ＭＳ Ｐゴシック" pitchFamily="50" charset="-128"/>
                <a:cs typeface="Arial" pitchFamily="34" charset="0"/>
                <a:sym typeface="Wingdings"/>
              </a:rPr>
              <a:t></a:t>
            </a:r>
            <a:r>
              <a:rPr lang="en-US" altLang="ja-JP" sz="2200" kern="0" dirty="0" smtClean="0">
                <a:latin typeface="Arial" pitchFamily="34" charset="0"/>
                <a:ea typeface="ＭＳ Ｐゴシック" pitchFamily="50" charset="-128"/>
                <a:cs typeface="Arial" pitchFamily="34" charset="0"/>
              </a:rPr>
              <a:t> 8 </a:t>
            </a:r>
            <a:r>
              <a:rPr lang="en-US" altLang="ja-JP" sz="2200" kern="0" dirty="0" err="1" smtClean="0">
                <a:latin typeface="Arial" pitchFamily="34" charset="0"/>
                <a:ea typeface="ＭＳ Ｐゴシック" pitchFamily="50" charset="-128"/>
                <a:cs typeface="Arial" pitchFamily="34" charset="0"/>
              </a:rPr>
              <a:t>obs</a:t>
            </a:r>
            <a:r>
              <a:rPr lang="en-US" altLang="ja-JP" sz="2200" kern="0" dirty="0" smtClean="0">
                <a:latin typeface="Arial" pitchFamily="34" charset="0"/>
                <a:ea typeface="ＭＳ Ｐゴシック" pitchFamily="50" charset="-128"/>
                <a:cs typeface="Arial" pitchFamily="34" charset="0"/>
              </a:rPr>
              <a:t>/year.  </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Every pass observations </a:t>
            </a:r>
            <a:r>
              <a:rPr lang="en-US" altLang="ja-JP" sz="2200" kern="0" dirty="0">
                <a:latin typeface="Arial" pitchFamily="34" charset="0"/>
                <a:ea typeface="ＭＳ Ｐゴシック" pitchFamily="50" charset="-128"/>
                <a:cs typeface="Arial" pitchFamily="34" charset="0"/>
              </a:rPr>
              <a:t>in South America </a:t>
            </a:r>
            <a:r>
              <a:rPr lang="en-US" altLang="ja-JP" sz="2200" kern="0" dirty="0" smtClean="0">
                <a:latin typeface="Arial" pitchFamily="34" charset="0"/>
                <a:ea typeface="ＭＳ Ｐゴシック" pitchFamily="50" charset="-128"/>
                <a:cs typeface="Arial" pitchFamily="34" charset="0"/>
              </a:rPr>
              <a:t>within </a:t>
            </a:r>
            <a:r>
              <a:rPr lang="en-US" altLang="ja-JP" sz="2200" kern="0" dirty="0">
                <a:latin typeface="Arial" pitchFamily="34" charset="0"/>
                <a:ea typeface="ＭＳ Ｐゴシック" pitchFamily="50" charset="-128"/>
                <a:cs typeface="Arial" pitchFamily="34" charset="0"/>
              </a:rPr>
              <a:t>INPE </a:t>
            </a:r>
            <a:r>
              <a:rPr lang="en-US" altLang="ja-JP" sz="2200" kern="0" dirty="0" smtClean="0">
                <a:latin typeface="Arial" pitchFamily="34" charset="0"/>
                <a:ea typeface="ＭＳ Ｐゴシック" pitchFamily="50" charset="-128"/>
                <a:cs typeface="Arial" pitchFamily="34" charset="0"/>
              </a:rPr>
              <a:t>	Ground </a:t>
            </a:r>
            <a:r>
              <a:rPr lang="en-US" altLang="ja-JP" sz="2200" kern="0" dirty="0">
                <a:latin typeface="Arial" pitchFamily="34" charset="0"/>
                <a:ea typeface="ＭＳ Ｐゴシック" pitchFamily="50" charset="-128"/>
                <a:cs typeface="Arial" pitchFamily="34" charset="0"/>
              </a:rPr>
              <a:t>Station (GS) </a:t>
            </a:r>
            <a:r>
              <a:rPr lang="en-US" altLang="ja-JP" sz="2200" kern="0" dirty="0" smtClean="0">
                <a:latin typeface="Arial" pitchFamily="34" charset="0"/>
                <a:ea typeface="ＭＳ Ｐゴシック" pitchFamily="50" charset="-128"/>
                <a:cs typeface="Arial" pitchFamily="34" charset="0"/>
              </a:rPr>
              <a:t>mask.</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Potential for increased observation frequency over other    	regions with GS</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Cloud </a:t>
            </a:r>
            <a:r>
              <a:rPr lang="en-US" altLang="ja-JP" sz="2200" kern="0" dirty="0">
                <a:latin typeface="Arial" pitchFamily="34" charset="0"/>
                <a:ea typeface="ＭＳ Ｐゴシック" pitchFamily="50" charset="-128"/>
                <a:cs typeface="Arial" pitchFamily="34" charset="0"/>
              </a:rPr>
              <a:t>predictions avoid acquisitions of “relatively” </a:t>
            </a:r>
            <a:r>
              <a:rPr lang="en-US" altLang="ja-JP" sz="2200" kern="0" dirty="0" smtClean="0">
                <a:latin typeface="Arial" pitchFamily="34" charset="0"/>
                <a:ea typeface="ＭＳ Ｐゴシック" pitchFamily="50" charset="-128"/>
                <a:cs typeface="Arial" pitchFamily="34" charset="0"/>
              </a:rPr>
              <a:t>	cloudy 		data</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3529504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21996583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BAU plans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Brazil and China will always be first priority. Everything captured in the masks of the INPE (Cuiaba ) and the CRESDA (</a:t>
            </a:r>
            <a:r>
              <a:rPr lang="en-US" altLang="ja-JP" sz="2200" kern="0" dirty="0" err="1">
                <a:latin typeface="Arial" pitchFamily="34" charset="0"/>
                <a:ea typeface="ＭＳ Ｐゴシック" pitchFamily="50" charset="-128"/>
                <a:cs typeface="Arial" pitchFamily="34" charset="0"/>
              </a:rPr>
              <a:t>Miyun</a:t>
            </a:r>
            <a:r>
              <a:rPr lang="en-US" altLang="ja-JP" sz="2200" kern="0" dirty="0">
                <a:latin typeface="Arial" pitchFamily="34" charset="0"/>
                <a:ea typeface="ＭＳ Ｐゴシック" pitchFamily="50" charset="-128"/>
                <a:cs typeface="Arial" pitchFamily="34" charset="0"/>
              </a:rPr>
              <a:t>, </a:t>
            </a:r>
            <a:r>
              <a:rPr lang="en-US" altLang="ja-JP" sz="2200" kern="0" dirty="0" err="1">
                <a:latin typeface="Arial" pitchFamily="34" charset="0"/>
                <a:ea typeface="ＭＳ Ｐゴシック" pitchFamily="50" charset="-128"/>
                <a:cs typeface="Arial" pitchFamily="34" charset="0"/>
              </a:rPr>
              <a:t>Sanya</a:t>
            </a:r>
            <a:r>
              <a:rPr lang="en-US" altLang="ja-JP" sz="2200" kern="0" dirty="0">
                <a:latin typeface="Arial" pitchFamily="34" charset="0"/>
                <a:ea typeface="ＭＳ Ｐゴシック" pitchFamily="50" charset="-128"/>
                <a:cs typeface="Arial" pitchFamily="34" charset="0"/>
              </a:rPr>
              <a:t> and </a:t>
            </a:r>
            <a:r>
              <a:rPr lang="en-US" altLang="ja-JP" sz="2200" kern="0" dirty="0" err="1">
                <a:latin typeface="Arial" pitchFamily="34" charset="0"/>
                <a:ea typeface="ＭＳ Ｐゴシック" pitchFamily="50" charset="-128"/>
                <a:cs typeface="Arial" pitchFamily="34" charset="0"/>
              </a:rPr>
              <a:t>Kashi</a:t>
            </a:r>
            <a:r>
              <a:rPr lang="en-US" altLang="ja-JP" sz="2200" kern="0" dirty="0">
                <a:latin typeface="Arial" pitchFamily="34" charset="0"/>
                <a:ea typeface="ＭＳ Ｐゴシック" pitchFamily="50" charset="-128"/>
                <a:cs typeface="Arial" pitchFamily="34" charset="0"/>
              </a:rPr>
              <a:t> ) ground </a:t>
            </a:r>
            <a:r>
              <a:rPr lang="en-US" altLang="ja-JP" sz="2200" kern="0" dirty="0" smtClean="0">
                <a:latin typeface="Arial" pitchFamily="34" charset="0"/>
                <a:ea typeface="ＭＳ Ｐゴシック" pitchFamily="50" charset="-128"/>
                <a:cs typeface="Arial" pitchFamily="34" charset="0"/>
              </a:rPr>
              <a:t>stations </a:t>
            </a:r>
            <a:r>
              <a:rPr lang="en-US" altLang="ja-JP" sz="2200" kern="0" dirty="0">
                <a:latin typeface="Arial" pitchFamily="34" charset="0"/>
                <a:ea typeface="ＭＳ Ｐゴシック" pitchFamily="50" charset="-128"/>
                <a:cs typeface="Arial" pitchFamily="34" charset="0"/>
              </a:rPr>
              <a:t>will be processed and made available in the INPE and CRESDA </a:t>
            </a:r>
            <a:r>
              <a:rPr lang="en-US" altLang="ja-JP" sz="2200" kern="0" dirty="0" err="1">
                <a:latin typeface="Arial" pitchFamily="34" charset="0"/>
                <a:ea typeface="ＭＳ Ｐゴシック" pitchFamily="50" charset="-128"/>
                <a:cs typeface="Arial" pitchFamily="34" charset="0"/>
              </a:rPr>
              <a:t>cataloges</a:t>
            </a:r>
            <a:r>
              <a:rPr lang="en-US" altLang="ja-JP" sz="2200" kern="0" dirty="0">
                <a:latin typeface="Arial" pitchFamily="34" charset="0"/>
                <a:ea typeface="ＭＳ Ｐゴシック" pitchFamily="50" charset="-128"/>
                <a:cs typeface="Arial" pitchFamily="34" charset="0"/>
              </a:rPr>
              <a:t>. </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CBERS for Africa is an ongoing initiative and acquisitions over existing CBERS ground stations in Africa are planned to continue.  The stations in Africa will need to be upgraded in order to receive CBERS-3 data.</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All four instruments on CBERS-3 (</a:t>
            </a:r>
            <a:r>
              <a:rPr lang="en-US" altLang="ja-JP" sz="2200" kern="0" dirty="0" err="1">
                <a:latin typeface="Arial" pitchFamily="34" charset="0"/>
                <a:ea typeface="ＭＳ Ｐゴシック" pitchFamily="50" charset="-128"/>
                <a:cs typeface="Arial" pitchFamily="34" charset="0"/>
              </a:rPr>
              <a:t>MUXCam</a:t>
            </a:r>
            <a:r>
              <a:rPr lang="en-US" altLang="ja-JP" sz="2200" kern="0" dirty="0">
                <a:latin typeface="Arial" pitchFamily="34" charset="0"/>
                <a:ea typeface="ＭＳ Ｐゴシック" pitchFamily="50" charset="-128"/>
                <a:cs typeface="Arial" pitchFamily="34" charset="0"/>
              </a:rPr>
              <a:t>, </a:t>
            </a:r>
            <a:r>
              <a:rPr lang="en-US" altLang="ja-JP" sz="2200" kern="0" dirty="0" err="1">
                <a:latin typeface="Arial" pitchFamily="34" charset="0"/>
                <a:ea typeface="ＭＳ Ｐゴシック" pitchFamily="50" charset="-128"/>
                <a:cs typeface="Arial" pitchFamily="34" charset="0"/>
              </a:rPr>
              <a:t>PanMUX</a:t>
            </a:r>
            <a:r>
              <a:rPr lang="en-US" altLang="ja-JP" sz="2200" kern="0" dirty="0">
                <a:latin typeface="Arial" pitchFamily="34" charset="0"/>
                <a:ea typeface="ＭＳ Ｐゴシック" pitchFamily="50" charset="-128"/>
                <a:cs typeface="Arial" pitchFamily="34" charset="0"/>
              </a:rPr>
              <a:t>, IRS, WFI-2) can be acquired and </a:t>
            </a:r>
            <a:r>
              <a:rPr lang="en-US" altLang="ja-JP" sz="2200" kern="0" dirty="0" err="1">
                <a:latin typeface="Arial" pitchFamily="34" charset="0"/>
                <a:ea typeface="ＭＳ Ｐゴシック" pitchFamily="50" charset="-128"/>
                <a:cs typeface="Arial" pitchFamily="34" charset="0"/>
              </a:rPr>
              <a:t>downlinkled</a:t>
            </a:r>
            <a:r>
              <a:rPr lang="en-US" altLang="ja-JP" sz="2200" kern="0" dirty="0">
                <a:latin typeface="Arial" pitchFamily="34" charset="0"/>
                <a:ea typeface="ＭＳ Ｐゴシック" pitchFamily="50" charset="-128"/>
                <a:cs typeface="Arial" pitchFamily="34" charset="0"/>
              </a:rPr>
              <a:t> simultaneously. Use of the CBERS-3 OBR (on board data recorder) is also planned to provide acquisitions whenever possible and needed.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smtClean="0">
                <a:latin typeface="Arial" pitchFamily="34" charset="0"/>
                <a:ea typeface="ＭＳ Ｐゴシック" pitchFamily="50" charset="-128"/>
                <a:cs typeface="Arial" pitchFamily="34" charset="0"/>
              </a:rPr>
              <a:t>Duty cycle: 15 </a:t>
            </a:r>
            <a:r>
              <a:rPr lang="en-US" altLang="ja-JP" sz="2200" kern="0" dirty="0" smtClean="0">
                <a:latin typeface="Arial" pitchFamily="34" charset="0"/>
                <a:ea typeface="ＭＳ Ｐゴシック" pitchFamily="50" charset="-128"/>
                <a:cs typeface="Arial" pitchFamily="34" charset="0"/>
              </a:rPr>
              <a:t>min</a:t>
            </a:r>
            <a:r>
              <a:rPr lang="en-US" altLang="ja-JP" sz="2200" kern="0" smtClean="0">
                <a:latin typeface="Arial" pitchFamily="34" charset="0"/>
                <a:ea typeface="ＭＳ Ｐゴシック" pitchFamily="50" charset="-128"/>
                <a:cs typeface="Arial" pitchFamily="34" charset="0"/>
              </a:rPr>
              <a:t>/orbit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27977441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CBERS-3 ground stations</a:t>
            </a:r>
            <a:endParaRPr lang="en-US" altLang="ja-JP" sz="2200" b="1" kern="0" dirty="0">
              <a:latin typeface="Arial" pitchFamily="34" charset="0"/>
              <a:ea typeface="ＭＳ Ｐゴシック" pitchFamily="50" charset="-128"/>
              <a:cs typeface="Arial" pitchFamily="34" charset="0"/>
            </a:endParaRPr>
          </a:p>
        </p:txBody>
      </p:sp>
      <p:pic>
        <p:nvPicPr>
          <p:cNvPr id="7" name="Picture 6" descr="覆盖范围"/>
          <p:cNvPicPr/>
          <p:nvPr/>
        </p:nvPicPr>
        <p:blipFill>
          <a:blip r:embed="rId3"/>
          <a:srcRect/>
          <a:stretch>
            <a:fillRect/>
          </a:stretch>
        </p:blipFill>
        <p:spPr bwMode="auto">
          <a:xfrm>
            <a:off x="431800" y="2582334"/>
            <a:ext cx="5149903" cy="3462866"/>
          </a:xfrm>
          <a:prstGeom prst="rect">
            <a:avLst/>
          </a:prstGeom>
          <a:noFill/>
          <a:ln w="9525">
            <a:noFill/>
            <a:miter lim="800000"/>
            <a:headEnd/>
            <a:tailEnd/>
          </a:ln>
        </p:spPr>
      </p:pic>
      <p:pic>
        <p:nvPicPr>
          <p:cNvPr id="8" name="Picture 7" descr="Cuiaba.gif"/>
          <p:cNvPicPr/>
          <p:nvPr/>
        </p:nvPicPr>
        <p:blipFill>
          <a:blip r:embed="rId4"/>
          <a:stretch>
            <a:fillRect/>
          </a:stretch>
        </p:blipFill>
        <p:spPr>
          <a:xfrm>
            <a:off x="5931641" y="2697794"/>
            <a:ext cx="2614718" cy="3330473"/>
          </a:xfrm>
          <a:prstGeom prst="rect">
            <a:avLst/>
          </a:prstGeom>
          <a:ln>
            <a:solidFill>
              <a:schemeClr val="tx1"/>
            </a:solidFill>
          </a:ln>
        </p:spPr>
      </p:pic>
      <p:sp>
        <p:nvSpPr>
          <p:cNvPr id="9"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19282354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Key points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High temporal frequency coverage over areas within GS masks.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Good potential to support Category A and B products with CBERS-3 (IRS sensor includes SWIR bands</a:t>
            </a:r>
            <a:r>
              <a:rPr lang="en-US" altLang="ja-JP" sz="2200" kern="0" dirty="0" smtClean="0">
                <a:latin typeface="Arial" pitchFamily="34" charset="0"/>
                <a:ea typeface="ＭＳ Ｐゴシック" pitchFamily="50" charset="-128"/>
                <a:cs typeface="Arial" pitchFamily="34" charset="0"/>
              </a:rPr>
              <a:t>)</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Remaining gaps: (1) northern fringe of South America (N Venezuela, N Colombia, </a:t>
            </a:r>
            <a:r>
              <a:rPr lang="en-US" altLang="ja-JP" sz="2200" kern="0" dirty="0" smtClean="0">
                <a:latin typeface="Arial" pitchFamily="34" charset="0"/>
                <a:ea typeface="ＭＳ Ｐゴシック" pitchFamily="50" charset="-128"/>
                <a:cs typeface="Arial" pitchFamily="34" charset="0"/>
              </a:rPr>
              <a:t>Ecuador</a:t>
            </a:r>
            <a:r>
              <a:rPr lang="en-US" altLang="ja-JP" sz="2200" kern="0" dirty="0">
                <a:latin typeface="Arial" pitchFamily="34" charset="0"/>
                <a:ea typeface="ＭＳ Ｐゴシック" pitchFamily="50" charset="-128"/>
                <a:cs typeface="Arial" pitchFamily="34" charset="0"/>
              </a:rPr>
              <a:t>, (2) Central America, (3) southern SE-Asia (S&amp;W Indonesia, Sri Lanka, PNG, Pacific islands) and (4) Africa (planned coverage needs to be confirmed).</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Good potential to support Category C2 product (near-real time forest change indicators) within GS masks with the WFI-2 instrument.</a:t>
            </a:r>
          </a:p>
          <a:p>
            <a:pPr marL="0" lvl="1" defTabSz="914400">
              <a:lnSpc>
                <a:spcPct val="90000"/>
              </a:lnSpc>
              <a:spcBef>
                <a:spcPct val="20000"/>
              </a:spcBef>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18481147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40616897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2080</TotalTime>
  <Words>1576</Words>
  <Application>Microsoft Macintosh PowerPoint</Application>
  <PresentationFormat>On-screen Show (4:3)</PresentationFormat>
  <Paragraphs>229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4_EUM_template_v03</vt:lpstr>
      <vt:lpstr>CEOS Data Acquisition Plan – Global Baseline strategy (Level 1)   BAU plans and (first cut) Mitigation proposals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Ake Rosenqvist</cp:lastModifiedBy>
  <cp:revision>144</cp:revision>
  <dcterms:created xsi:type="dcterms:W3CDTF">2012-08-31T01:11:17Z</dcterms:created>
  <dcterms:modified xsi:type="dcterms:W3CDTF">2012-09-13T18:48:54Z</dcterms:modified>
</cp:coreProperties>
</file>