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3" r:id="rId3"/>
    <p:sldMasterId id="2147483687" r:id="rId4"/>
  </p:sldMasterIdLst>
  <p:notesMasterIdLst>
    <p:notesMasterId r:id="rId36"/>
  </p:notesMasterIdLst>
  <p:sldIdLst>
    <p:sldId id="3657" r:id="rId5"/>
    <p:sldId id="3679" r:id="rId6"/>
    <p:sldId id="3662" r:id="rId7"/>
    <p:sldId id="257" r:id="rId8"/>
    <p:sldId id="258" r:id="rId9"/>
    <p:sldId id="264" r:id="rId10"/>
    <p:sldId id="268" r:id="rId11"/>
    <p:sldId id="265" r:id="rId12"/>
    <p:sldId id="261" r:id="rId13"/>
    <p:sldId id="309" r:id="rId14"/>
    <p:sldId id="256" r:id="rId15"/>
    <p:sldId id="304" r:id="rId16"/>
    <p:sldId id="267" r:id="rId17"/>
    <p:sldId id="271" r:id="rId18"/>
    <p:sldId id="272" r:id="rId19"/>
    <p:sldId id="3669" r:id="rId20"/>
    <p:sldId id="3670" r:id="rId21"/>
    <p:sldId id="3673" r:id="rId22"/>
    <p:sldId id="3674" r:id="rId23"/>
    <p:sldId id="269" r:id="rId24"/>
    <p:sldId id="262" r:id="rId25"/>
    <p:sldId id="331" r:id="rId26"/>
    <p:sldId id="332" r:id="rId27"/>
    <p:sldId id="333" r:id="rId28"/>
    <p:sldId id="474" r:id="rId29"/>
    <p:sldId id="3681" r:id="rId30"/>
    <p:sldId id="392" r:id="rId31"/>
    <p:sldId id="3680" r:id="rId32"/>
    <p:sldId id="3610" r:id="rId33"/>
    <p:sldId id="3622" r:id="rId34"/>
    <p:sldId id="368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 Kaye" initials="O" lastIdx="5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4C4"/>
    <a:srgbClr val="E49E42"/>
    <a:srgbClr val="A6FA8C"/>
    <a:srgbClr val="B6E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4953"/>
  </p:normalViewPr>
  <p:slideViewPr>
    <p:cSldViewPr snapToGrid="0">
      <p:cViewPr varScale="1">
        <p:scale>
          <a:sx n="58" d="100"/>
          <a:sy n="58" d="100"/>
        </p:scale>
        <p:origin x="988" y="5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FA6F8-32B8-4332-8299-C09DCC5EA3A4}" type="datetimeFigureOut">
              <a:rPr lang="en-US" smtClean="0"/>
              <a:t>3/25/2019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EA6EE-4656-46FB-A63F-B55D4022A841}" type="slidenum">
              <a:rPr lang="en-US" smtClean="0"/>
              <a:t>‹#›</a:t>
            </a:fld>
            <a:endParaRPr lang="en-US"/>
          </a:p>
        </p:txBody>
      </p:sp>
    </p:spTree>
    <p:extLst>
      <p:ext uri="{BB962C8B-B14F-4D97-AF65-F5344CB8AC3E}">
        <p14:creationId xmlns:p14="http://schemas.microsoft.com/office/powerpoint/2010/main" val="812752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1</a:t>
            </a:fld>
            <a:endParaRPr lang="en-US"/>
          </a:p>
        </p:txBody>
      </p:sp>
    </p:spTree>
    <p:extLst>
      <p:ext uri="{BB962C8B-B14F-4D97-AF65-F5344CB8AC3E}">
        <p14:creationId xmlns:p14="http://schemas.microsoft.com/office/powerpoint/2010/main" val="374000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Mondah: 55% secondary forest, </a:t>
            </a:r>
            <a:r>
              <a:rPr lang="en-US" sz="1200" dirty="0" smtClean="0"/>
              <a:t>created in 1934 as a timber production forest and research area, exploited since 1400. Highest deforestation rate in the country</a:t>
            </a:r>
          </a:p>
          <a:p>
            <a:r>
              <a:rPr lang="en-US" sz="1200" dirty="0" smtClean="0"/>
              <a:t>Lope: Oldest National Park, savannah, low biomass</a:t>
            </a:r>
            <a:r>
              <a:rPr lang="en-US" sz="1200" baseline="0" dirty="0" smtClean="0"/>
              <a:t> and </a:t>
            </a:r>
            <a:r>
              <a:rPr lang="en-US" sz="1200" kern="1200" dirty="0" smtClean="0">
                <a:solidFill>
                  <a:schemeClr val="tx1"/>
                </a:solidFill>
                <a:effectLst/>
                <a:latin typeface="+mn-lt"/>
                <a:ea typeface="+mn-ea"/>
                <a:cs typeface="+mn-cs"/>
              </a:rPr>
              <a:t>closed-canopy tropical rainforest</a:t>
            </a:r>
            <a:r>
              <a:rPr lang="en-US" dirty="0" smtClean="0">
                <a:effectLst/>
              </a:rPr>
              <a:t> </a:t>
            </a:r>
          </a:p>
          <a:p>
            <a:r>
              <a:rPr lang="en-US" sz="1200" baseline="0" dirty="0" err="1" smtClean="0">
                <a:effectLst/>
              </a:rPr>
              <a:t>Mabounié</a:t>
            </a:r>
            <a:r>
              <a:rPr lang="en-US" sz="1200" baseline="0" dirty="0" smtClean="0">
                <a:effectLst/>
              </a:rPr>
              <a:t>: IRD plot in the lower </a:t>
            </a:r>
            <a:r>
              <a:rPr lang="en-US" sz="1200" baseline="0" dirty="0" err="1" smtClean="0">
                <a:effectLst/>
              </a:rPr>
              <a:t>Ogooue</a:t>
            </a:r>
            <a:r>
              <a:rPr lang="en-US" sz="1200" baseline="0" dirty="0" smtClean="0">
                <a:effectLst/>
              </a:rPr>
              <a:t> river area, mix of forest and forested wetlands, logging concession</a:t>
            </a:r>
          </a:p>
          <a:p>
            <a:r>
              <a:rPr lang="en-US" sz="1200" baseline="0" dirty="0" smtClean="0">
                <a:effectLst/>
              </a:rPr>
              <a:t>Pongara: mangrove and leatherback turtle nesting site. </a:t>
            </a:r>
            <a:r>
              <a:rPr lang="en-US" sz="1200" kern="1200" dirty="0" smtClean="0">
                <a:solidFill>
                  <a:schemeClr val="tx1"/>
                </a:solidFill>
                <a:effectLst/>
                <a:latin typeface="+mn-lt"/>
                <a:ea typeface="+mn-ea"/>
                <a:cs typeface="+mn-cs"/>
              </a:rPr>
              <a:t>density of nesting leatherback sea turtles, with approximately 30% of the global population. </a:t>
            </a:r>
            <a:endParaRPr lang="en-US" sz="1200" baseline="0" dirty="0" smtClean="0">
              <a:effectLst/>
            </a:endParaRPr>
          </a:p>
          <a:p>
            <a:r>
              <a:rPr lang="en-US" sz="1200" baseline="0" dirty="0" smtClean="0"/>
              <a:t> </a:t>
            </a:r>
            <a:endParaRPr lang="en-US" sz="120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E9D08-6859-C440-A9CC-C17F8CDA7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794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MNG03	Monodominant </a:t>
            </a:r>
            <a:r>
              <a:rPr lang="en-US" dirty="0" err="1" smtClean="0"/>
              <a:t>Aucoumea</a:t>
            </a:r>
            <a:endParaRPr lang="en-US" dirty="0" smtClean="0"/>
          </a:p>
          <a:p>
            <a:r>
              <a:rPr lang="en-US" dirty="0" smtClean="0"/>
              <a:t>MNG04	Mixed species, old growth</a:t>
            </a:r>
          </a:p>
          <a:p>
            <a:r>
              <a:rPr lang="en-US" dirty="0" smtClean="0"/>
              <a:t>OKO01	Monodominant </a:t>
            </a:r>
            <a:r>
              <a:rPr lang="en-US" dirty="0" err="1" smtClean="0"/>
              <a:t>Aucoumea</a:t>
            </a:r>
            <a:endParaRPr lang="en-US" dirty="0" smtClean="0"/>
          </a:p>
          <a:p>
            <a:r>
              <a:rPr lang="en-US" dirty="0" smtClean="0"/>
              <a:t>OKO02	Monodominant </a:t>
            </a:r>
            <a:r>
              <a:rPr lang="en-US" dirty="0" err="1" smtClean="0"/>
              <a:t>Aucoumea</a:t>
            </a:r>
            <a:endParaRPr lang="en-US" dirty="0" smtClean="0"/>
          </a:p>
          <a:p>
            <a:r>
              <a:rPr lang="en-US" dirty="0" smtClean="0"/>
              <a:t>LPG01	Mixed species, old growth</a:t>
            </a:r>
          </a:p>
          <a:p>
            <a:endParaRPr lang="en-US" dirty="0" smtClean="0"/>
          </a:p>
          <a:p>
            <a:r>
              <a:rPr lang="en-US" dirty="0" smtClean="0"/>
              <a:t>OKO03	Monodominant </a:t>
            </a:r>
            <a:r>
              <a:rPr lang="en-US" dirty="0" err="1" smtClean="0"/>
              <a:t>Aucoumea</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38D47-DF6C-486B-B41B-5A24E8E1E6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8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2000" dirty="0"/>
              <a:t>Addresses an immediate need expressed by the science community to more easily share and process data collected by NASA and ESA activities in preparation for BIOMASS, NISAR, and GEDI missions. </a:t>
            </a:r>
          </a:p>
          <a:p>
            <a:pPr lvl="1">
              <a:lnSpc>
                <a:spcPct val="120000"/>
              </a:lnSpc>
            </a:pPr>
            <a:r>
              <a:rPr lang="en-US" sz="1600" dirty="0"/>
              <a:t>These activities will advance collaborations prior to launch. </a:t>
            </a:r>
          </a:p>
          <a:p>
            <a:endParaRPr lang="en-US" dirty="0"/>
          </a:p>
        </p:txBody>
      </p:sp>
      <p:sp>
        <p:nvSpPr>
          <p:cNvPr id="4" name="Slide Number Placeholder 3"/>
          <p:cNvSpPr>
            <a:spLocks noGrp="1"/>
          </p:cNvSpPr>
          <p:nvPr>
            <p:ph type="sldNum" sz="quarter" idx="10"/>
          </p:nvPr>
        </p:nvSpPr>
        <p:spPr/>
        <p:txBody>
          <a:bodyPr/>
          <a:lstStyle/>
          <a:p>
            <a:fld id="{61D7E2FE-657D-7845-A040-3AA618FE01BD}"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031642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9800">
              <a:spcBef>
                <a:spcPct val="30000"/>
              </a:spcBef>
              <a:defRPr sz="1200">
                <a:solidFill>
                  <a:schemeClr val="tx1"/>
                </a:solidFill>
                <a:latin typeface="Arial" panose="020B0604020202020204" pitchFamily="34" charset="0"/>
                <a:ea typeface="ヒラギノ角ゴ Pro W3" charset="-128"/>
              </a:defRPr>
            </a:lvl1pPr>
            <a:lvl2pPr marL="742950" indent="-285750" defTabSz="939800">
              <a:spcBef>
                <a:spcPct val="30000"/>
              </a:spcBef>
              <a:defRPr sz="1200">
                <a:solidFill>
                  <a:schemeClr val="tx1"/>
                </a:solidFill>
                <a:latin typeface="Arial" panose="020B0604020202020204" pitchFamily="34" charset="0"/>
                <a:ea typeface="ヒラギノ角ゴ Pro W3" charset="-128"/>
              </a:defRPr>
            </a:lvl2pPr>
            <a:lvl3pPr marL="1143000" indent="-228600" defTabSz="939800">
              <a:spcBef>
                <a:spcPct val="30000"/>
              </a:spcBef>
              <a:defRPr sz="1200">
                <a:solidFill>
                  <a:schemeClr val="tx1"/>
                </a:solidFill>
                <a:latin typeface="Arial" panose="020B0604020202020204" pitchFamily="34" charset="0"/>
                <a:ea typeface="ヒラギノ角ゴ Pro W3" charset="-128"/>
              </a:defRPr>
            </a:lvl3pPr>
            <a:lvl4pPr marL="1600200" indent="-228600" defTabSz="939800">
              <a:spcBef>
                <a:spcPct val="30000"/>
              </a:spcBef>
              <a:defRPr sz="1200">
                <a:solidFill>
                  <a:schemeClr val="tx1"/>
                </a:solidFill>
                <a:latin typeface="Arial" panose="020B0604020202020204" pitchFamily="34" charset="0"/>
                <a:ea typeface="ヒラギノ角ゴ Pro W3" charset="-128"/>
              </a:defRPr>
            </a:lvl4pPr>
            <a:lvl5pPr marL="2057400" indent="-228600" defTabSz="939800">
              <a:spcBef>
                <a:spcPct val="30000"/>
              </a:spcBef>
              <a:defRPr sz="1200">
                <a:solidFill>
                  <a:schemeClr val="tx1"/>
                </a:solidFill>
                <a:latin typeface="Arial" panose="020B0604020202020204" pitchFamily="34" charset="0"/>
                <a:ea typeface="ヒラギノ角ゴ Pro W3"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9pPr>
          </a:lstStyle>
          <a:p>
            <a:pPr>
              <a:spcBef>
                <a:spcPct val="0"/>
              </a:spcBef>
            </a:pPr>
            <a:fld id="{2DD053D4-C2E0-4785-A2FD-0F93178F0C83}" type="slidenum">
              <a:rPr lang="en-US" altLang="en-US" smtClean="0">
                <a:solidFill>
                  <a:srgbClr val="000000"/>
                </a:solidFill>
              </a:rPr>
              <a:pPr>
                <a:spcBef>
                  <a:spcPct val="0"/>
                </a:spcBef>
              </a:pPr>
              <a:t>25</a:t>
            </a:fld>
            <a:endParaRPr lang="en-US" altLang="en-US">
              <a:solidFill>
                <a:srgbClr val="000000"/>
              </a:solidFill>
            </a:endParaRPr>
          </a:p>
        </p:txBody>
      </p:sp>
      <p:sp>
        <p:nvSpPr>
          <p:cNvPr id="9218"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ヒラギノ角ゴ Pro W3" charset="-128"/>
              </a:defRPr>
            </a:lvl1pPr>
            <a:lvl2pPr marL="742950" indent="-285750">
              <a:spcBef>
                <a:spcPct val="30000"/>
              </a:spcBef>
              <a:defRPr sz="1200">
                <a:solidFill>
                  <a:schemeClr val="tx1"/>
                </a:solidFill>
                <a:latin typeface="Arial" panose="020B0604020202020204" pitchFamily="34" charset="0"/>
                <a:ea typeface="ヒラギノ角ゴ Pro W3" charset="-128"/>
              </a:defRPr>
            </a:lvl2pPr>
            <a:lvl3pPr marL="1143000" indent="-228600">
              <a:spcBef>
                <a:spcPct val="30000"/>
              </a:spcBef>
              <a:defRPr sz="1200">
                <a:solidFill>
                  <a:schemeClr val="tx1"/>
                </a:solidFill>
                <a:latin typeface="Arial" panose="020B0604020202020204" pitchFamily="34" charset="0"/>
                <a:ea typeface="ヒラギノ角ゴ Pro W3" charset="-128"/>
              </a:defRPr>
            </a:lvl3pPr>
            <a:lvl4pPr marL="1600200" indent="-228600">
              <a:spcBef>
                <a:spcPct val="30000"/>
              </a:spcBef>
              <a:defRPr sz="1200">
                <a:solidFill>
                  <a:schemeClr val="tx1"/>
                </a:solidFill>
                <a:latin typeface="Arial" panose="020B0604020202020204" pitchFamily="34" charset="0"/>
                <a:ea typeface="ヒラギノ角ゴ Pro W3" charset="-128"/>
              </a:defRPr>
            </a:lvl4pPr>
            <a:lvl5pPr marL="2057400" indent="-228600">
              <a:spcBef>
                <a:spcPct val="30000"/>
              </a:spcBef>
              <a:defRPr sz="1200">
                <a:solidFill>
                  <a:schemeClr val="tx1"/>
                </a:solidFill>
                <a:latin typeface="Arial" panose="020B060402020202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9pPr>
          </a:lstStyle>
          <a:p>
            <a:pPr algn="r">
              <a:lnSpc>
                <a:spcPct val="85000"/>
              </a:lnSpc>
              <a:spcBef>
                <a:spcPct val="0"/>
              </a:spcBef>
            </a:pPr>
            <a:fld id="{5E2E70A0-4FF4-42E0-8482-FFA40D6B4AEE}" type="slidenum">
              <a:rPr lang="en-US" altLang="en-US">
                <a:solidFill>
                  <a:srgbClr val="000000"/>
                </a:solidFill>
                <a:latin typeface="Times New Roman" panose="02020603050405020304" pitchFamily="18" charset="0"/>
              </a:rPr>
              <a:pPr algn="r">
                <a:lnSpc>
                  <a:spcPct val="85000"/>
                </a:lnSpc>
                <a:spcBef>
                  <a:spcPct val="0"/>
                </a:spcBef>
              </a:pPr>
              <a:t>25</a:t>
            </a:fld>
            <a:endParaRPr lang="en-US" altLang="en-US">
              <a:solidFill>
                <a:srgbClr val="000000"/>
              </a:solidFill>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xfrm>
            <a:off x="935038" y="4414838"/>
            <a:ext cx="5140325" cy="4184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lstStyle/>
          <a:p>
            <a:endParaRPr lang="en-US" altLang="en-US" dirty="0">
              <a:latin typeface="Arial" panose="020B0604020202020204" pitchFamily="34" charset="0"/>
              <a:ea typeface="ヒラギノ角ゴ Pro W3" charset="-128"/>
            </a:endParaRPr>
          </a:p>
        </p:txBody>
      </p:sp>
    </p:spTree>
    <p:extLst>
      <p:ext uri="{BB962C8B-B14F-4D97-AF65-F5344CB8AC3E}">
        <p14:creationId xmlns:p14="http://schemas.microsoft.com/office/powerpoint/2010/main" val="242287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Times" pitchFamily="-16"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32DBDB-569D-4D23-BD7C-073EA5DC607A}" type="slidenum">
              <a:rPr kumimoji="0" lang="en-US" sz="1200" b="0" i="0" u="none" strike="noStrike" kern="1200" cap="none" spc="0" normalizeH="0" baseline="0" noProof="0" smtClean="0">
                <a:ln>
                  <a:noFill/>
                </a:ln>
                <a:solidFill>
                  <a:prstClr val="black"/>
                </a:solidFill>
                <a:effectLst/>
                <a:uLnTx/>
                <a:uFillTx/>
                <a:latin typeface="Times" pitchFamily="-1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pitchFamily="-16" charset="0"/>
              <a:ea typeface="+mn-ea"/>
              <a:cs typeface="+mn-cs"/>
            </a:endParaRPr>
          </a:p>
        </p:txBody>
      </p:sp>
    </p:spTree>
    <p:extLst>
      <p:ext uri="{BB962C8B-B14F-4D97-AF65-F5344CB8AC3E}">
        <p14:creationId xmlns:p14="http://schemas.microsoft.com/office/powerpoint/2010/main" val="3931142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2F822B14-AB9E-8845-A1D3-3E651B6846FE}"/>
              </a:ext>
            </a:extLst>
          </p:cNvPr>
          <p:cNvSpPr>
            <a:spLocks noGrp="1" noRot="1" noChangeAspect="1" noChangeArrowheads="1" noTextEdit="1"/>
          </p:cNvSpPr>
          <p:nvPr>
            <p:ph type="sldImg"/>
          </p:nvPr>
        </p:nvSpPr>
        <p:spPr>
          <a:ln/>
        </p:spPr>
      </p:sp>
      <p:sp>
        <p:nvSpPr>
          <p:cNvPr id="10242" name="Rectangle 3">
            <a:extLst>
              <a:ext uri="{FF2B5EF4-FFF2-40B4-BE49-F238E27FC236}">
                <a16:creationId xmlns:a16="http://schemas.microsoft.com/office/drawing/2014/main" id="{9399A8A5-E95F-BC43-97A7-CC9789F86905}"/>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2" charset="0"/>
              <a:ea typeface="ＭＳ Ｐゴシック" panose="020B0600070205080204" pitchFamily="34" charset="-128"/>
            </a:endParaRPr>
          </a:p>
        </p:txBody>
      </p:sp>
    </p:spTree>
    <p:extLst>
      <p:ext uri="{BB962C8B-B14F-4D97-AF65-F5344CB8AC3E}">
        <p14:creationId xmlns:p14="http://schemas.microsoft.com/office/powerpoint/2010/main" val="143974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2F822B14-AB9E-8845-A1D3-3E651B6846FE}"/>
              </a:ext>
            </a:extLst>
          </p:cNvPr>
          <p:cNvSpPr>
            <a:spLocks noGrp="1" noRot="1" noChangeAspect="1" noChangeArrowheads="1" noTextEdit="1"/>
          </p:cNvSpPr>
          <p:nvPr>
            <p:ph type="sldImg"/>
          </p:nvPr>
        </p:nvSpPr>
        <p:spPr>
          <a:ln/>
        </p:spPr>
      </p:sp>
      <p:sp>
        <p:nvSpPr>
          <p:cNvPr id="10242" name="Rectangle 3">
            <a:extLst>
              <a:ext uri="{FF2B5EF4-FFF2-40B4-BE49-F238E27FC236}">
                <a16:creationId xmlns:a16="http://schemas.microsoft.com/office/drawing/2014/main" id="{9399A8A5-E95F-BC43-97A7-CC9789F86905}"/>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2" charset="0"/>
              <a:ea typeface="ＭＳ Ｐゴシック" panose="020B0600070205080204" pitchFamily="34" charset="-128"/>
            </a:endParaRPr>
          </a:p>
        </p:txBody>
      </p:sp>
    </p:spTree>
    <p:extLst>
      <p:ext uri="{BB962C8B-B14F-4D97-AF65-F5344CB8AC3E}">
        <p14:creationId xmlns:p14="http://schemas.microsoft.com/office/powerpoint/2010/main" val="4207863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2F822B14-AB9E-8845-A1D3-3E651B6846FE}"/>
              </a:ext>
            </a:extLst>
          </p:cNvPr>
          <p:cNvSpPr>
            <a:spLocks noGrp="1" noRot="1" noChangeAspect="1" noChangeArrowheads="1" noTextEdit="1"/>
          </p:cNvSpPr>
          <p:nvPr>
            <p:ph type="sldImg"/>
          </p:nvPr>
        </p:nvSpPr>
        <p:spPr>
          <a:ln/>
        </p:spPr>
      </p:sp>
      <p:sp>
        <p:nvSpPr>
          <p:cNvPr id="10242" name="Rectangle 3">
            <a:extLst>
              <a:ext uri="{FF2B5EF4-FFF2-40B4-BE49-F238E27FC236}">
                <a16:creationId xmlns:a16="http://schemas.microsoft.com/office/drawing/2014/main" id="{9399A8A5-E95F-BC43-97A7-CC9789F86905}"/>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2" charset="0"/>
              <a:ea typeface="ＭＳ Ｐゴシック" panose="020B0600070205080204" pitchFamily="34" charset="-128"/>
            </a:endParaRPr>
          </a:p>
        </p:txBody>
      </p:sp>
    </p:spTree>
    <p:extLst>
      <p:ext uri="{BB962C8B-B14F-4D97-AF65-F5344CB8AC3E}">
        <p14:creationId xmlns:p14="http://schemas.microsoft.com/office/powerpoint/2010/main" val="2429178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Fleet - Earth Science Division - Missions (with color key;</a:t>
            </a:r>
            <a:r>
              <a:rPr lang="en-US" b="1" baseline="0" dirty="0"/>
              <a:t> editable</a:t>
            </a:r>
            <a:r>
              <a:rPr lang="en-US" b="1" dirty="0"/>
              <a:t>)</a:t>
            </a:r>
          </a:p>
          <a:p>
            <a:endParaRPr lang="en-US" dirty="0"/>
          </a:p>
          <a:p>
            <a:r>
              <a:rPr lang="en-US" dirty="0"/>
              <a:t>Aug. 18, 2018: GRACE-FO and ECOSTRESS moved to prime</a:t>
            </a:r>
            <a:r>
              <a:rPr lang="en-US" baseline="0" dirty="0"/>
              <a:t> ops; </a:t>
            </a:r>
            <a:r>
              <a:rPr lang="en-US" baseline="0" dirty="0" err="1"/>
              <a:t>QuickSCAT</a:t>
            </a:r>
            <a:r>
              <a:rPr lang="en-US" baseline="0" dirty="0"/>
              <a:t> removed due to pending decommission; MAIA moved to implementation</a:t>
            </a:r>
            <a:endParaRPr lang="en-US" dirty="0"/>
          </a:p>
          <a:p>
            <a:endParaRPr lang="en-US" dirty="0"/>
          </a:p>
          <a:p>
            <a:r>
              <a:rPr lang="en-US" dirty="0"/>
              <a:t>Jan.</a:t>
            </a:r>
            <a:r>
              <a:rPr lang="en-US" baseline="0" dirty="0"/>
              <a:t> 16, 2018: Reformatted, includes all missions, dates and cube </a:t>
            </a:r>
            <a:r>
              <a:rPr lang="en-US" baseline="0" dirty="0" err="1"/>
              <a:t>sats</a:t>
            </a:r>
            <a:endParaRPr lang="en-US" dirty="0"/>
          </a:p>
          <a:p>
            <a:endParaRPr lang="en-US" dirty="0"/>
          </a:p>
          <a:p>
            <a:r>
              <a:rPr lang="en-US" dirty="0"/>
              <a:t>Dec. 15, 2015</a:t>
            </a:r>
          </a:p>
          <a:p>
            <a:r>
              <a:rPr lang="en-US" i="1" dirty="0"/>
              <a:t>Credit: NASA/J. </a:t>
            </a:r>
            <a:r>
              <a:rPr lang="en-US" i="1" dirty="0" err="1"/>
              <a:t>Mottar</a:t>
            </a:r>
            <a:endParaRPr lang="en-US" i="1" dirty="0"/>
          </a:p>
          <a:p>
            <a:endParaRPr lang="en-US" dirty="0"/>
          </a:p>
          <a:p>
            <a:endParaRPr lang="en-US" dirty="0"/>
          </a:p>
          <a:p>
            <a:r>
              <a:rPr lang="en-US" dirty="0"/>
              <a:t>------------------------------</a:t>
            </a:r>
          </a:p>
          <a:p>
            <a:r>
              <a:rPr lang="en-US" dirty="0"/>
              <a:t>SLIDE INFO</a:t>
            </a:r>
          </a:p>
          <a:p>
            <a:endParaRPr lang="en-US" dirty="0"/>
          </a:p>
          <a:p>
            <a:r>
              <a:rPr lang="en-US" dirty="0"/>
              <a:t>CORRECTION</a:t>
            </a:r>
            <a:r>
              <a:rPr lang="en-US" baseline="0" dirty="0"/>
              <a:t> DENNING PER RIVERA Feb 18, 2016</a:t>
            </a:r>
          </a:p>
          <a:p>
            <a:r>
              <a:rPr lang="en-US" baseline="0" dirty="0"/>
              <a:t>Changed misspelling of “</a:t>
            </a:r>
            <a:r>
              <a:rPr lang="en-US" baseline="0" dirty="0" err="1"/>
              <a:t>Sentinal</a:t>
            </a:r>
            <a:r>
              <a:rPr lang="en-US" baseline="0" dirty="0"/>
              <a:t>” to “Sentinel”</a:t>
            </a:r>
            <a:endParaRPr lang="en-US" dirty="0"/>
          </a:p>
          <a:p>
            <a:endParaRPr lang="en-US" dirty="0"/>
          </a:p>
          <a:p>
            <a:r>
              <a:rPr lang="en-US" dirty="0"/>
              <a:t>UPDATE DENNING</a:t>
            </a:r>
            <a:r>
              <a:rPr lang="en-US" baseline="0" dirty="0"/>
              <a:t> PER FREILICH DECISIONS FEB 12, 2016</a:t>
            </a:r>
          </a:p>
          <a:p>
            <a:r>
              <a:rPr lang="en-US" baseline="0" dirty="0"/>
              <a:t>Changed OCO-3 to Formulation color and moved lower in list</a:t>
            </a:r>
          </a:p>
          <a:p>
            <a:r>
              <a:rPr lang="en-US" baseline="0" dirty="0"/>
              <a:t>Changed RBI to Formulation color</a:t>
            </a:r>
          </a:p>
          <a:p>
            <a:r>
              <a:rPr lang="en-US" baseline="0" dirty="0"/>
              <a:t>Changed GEDI to Implementation color and moved to line above it</a:t>
            </a:r>
          </a:p>
          <a:p>
            <a:r>
              <a:rPr lang="en-US" baseline="0" dirty="0"/>
              <a:t>Added TSIS-2 in Formulation color</a:t>
            </a:r>
          </a:p>
          <a:p>
            <a:endParaRPr lang="en-US" dirty="0"/>
          </a:p>
          <a:p>
            <a:r>
              <a:rPr lang="en-US" dirty="0"/>
              <a:t>UPDATE</a:t>
            </a:r>
            <a:r>
              <a:rPr lang="en-US" baseline="0" dirty="0"/>
              <a:t> DENNING</a:t>
            </a:r>
            <a:r>
              <a:rPr lang="en-US" dirty="0"/>
              <a:t> PER FREILICH DECISIONS FEB 4, 2016</a:t>
            </a:r>
          </a:p>
          <a:p>
            <a:r>
              <a:rPr lang="en-US" dirty="0"/>
              <a:t>Changed “Altimetry FO (Formulation in FY16) to “Sentinal-6A/B”</a:t>
            </a:r>
          </a:p>
          <a:p>
            <a:r>
              <a:rPr lang="en-US" dirty="0"/>
              <a:t>On Landsat 9, removed comma and TIRFF</a:t>
            </a:r>
          </a:p>
          <a:p>
            <a:r>
              <a:rPr lang="en-US" dirty="0"/>
              <a:t>Change I was going to make – “NISTAR, EPIC (NOAA’s DSCOVR) to green primary ops was already corrected</a:t>
            </a:r>
          </a:p>
          <a:p>
            <a:pPr marL="174708" indent="-174708">
              <a:buFont typeface="Arial"/>
              <a:buChar char="•"/>
            </a:pPr>
            <a:endParaRPr lang="en-US" dirty="0"/>
          </a:p>
          <a:p>
            <a:pPr marL="174708" indent="-174708">
              <a:buFont typeface="Arial"/>
              <a:buChar char="•"/>
            </a:pPr>
            <a:r>
              <a:rPr lang="en-US" dirty="0"/>
              <a:t>Dec. 15, 2015 – Updated: TEMPO changed to Implementation phase; NISTAR, EPIC changed to Primary Ops phase; ; OCO-3 and ECOSTRESS changed to Implementation phase; Aquarius removed; slide now fully editable. </a:t>
            </a:r>
            <a:r>
              <a:rPr lang="en-US" dirty="0" err="1"/>
              <a:t>JMottar</a:t>
            </a:r>
            <a:endParaRPr lang="en-US" dirty="0"/>
          </a:p>
          <a:p>
            <a:pPr marL="174708" indent="-174708">
              <a:buFont typeface="Arial"/>
              <a:buChar char="•"/>
            </a:pPr>
            <a:r>
              <a:rPr lang="en-US" dirty="0"/>
              <a:t>May 18, 2015 – Added to SMD Multimedia Library.</a:t>
            </a:r>
          </a:p>
          <a:p>
            <a:pPr marL="174708" indent="-174708">
              <a:buFont typeface="Arial"/>
              <a:buChar char="•"/>
            </a:pPr>
            <a:r>
              <a:rPr lang="en-US" dirty="0"/>
              <a:t>May 18, 2015 – Updated the outdated 2014 version: TRMM was removed; NISTAR, EPIC (NOAA's DSCOVR) were added; SMAP icon was updated; moon at top left was removed; color key moved to top left.-</a:t>
            </a:r>
            <a:r>
              <a:rPr lang="en-US" dirty="0" err="1"/>
              <a:t>JMottar</a:t>
            </a:r>
            <a:endParaRPr lang="en-US" dirty="0"/>
          </a:p>
          <a:p>
            <a:pPr marL="174708" indent="-174708">
              <a:buFont typeface="Arial"/>
              <a:buChar char="•"/>
            </a:pPr>
            <a:r>
              <a:rPr lang="en-US" dirty="0"/>
              <a:t>ID: I-EA-15-0040 (image)</a:t>
            </a:r>
          </a:p>
          <a:p>
            <a:pPr marL="174708" indent="-174708">
              <a:buFont typeface="Arial"/>
              <a:buChar char="•"/>
            </a:pPr>
            <a:r>
              <a:rPr lang="en-US" dirty="0"/>
              <a:t>ID: SL-EA-15-0068 (slide)</a:t>
            </a:r>
          </a:p>
          <a:p>
            <a:endParaRPr lang="en-US" dirty="0"/>
          </a:p>
        </p:txBody>
      </p:sp>
      <p:sp>
        <p:nvSpPr>
          <p:cNvPr id="4" name="Slide Number Placeholder 3"/>
          <p:cNvSpPr>
            <a:spLocks noGrp="1"/>
          </p:cNvSpPr>
          <p:nvPr>
            <p:ph type="sldNum" sz="quarter" idx="10"/>
          </p:nvPr>
        </p:nvSpPr>
        <p:spPr/>
        <p:txBody>
          <a:bodyPr/>
          <a:lstStyle/>
          <a:p>
            <a:fld id="{64B2227C-6D12-C84E-9C6B-329866ED89B2}"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752638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xfrm>
            <a:off x="441325" y="717550"/>
            <a:ext cx="6389688" cy="3595688"/>
          </a:xfrm>
          <a:ln/>
        </p:spPr>
      </p:sp>
      <p:sp>
        <p:nvSpPr>
          <p:cNvPr id="5017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charset="0"/>
                <a:ea typeface="ヒラギノ角ゴ Pro W3" charset="0"/>
                <a:cs typeface="ヒラギノ角ゴ Pro W3" charset="0"/>
              </a:rPr>
              <a:t>Jan. 16, 2018: Updated as part of full set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UPDATED: COLORS AND CONTENT TO MATCH MISSION CHARTS;</a:t>
            </a:r>
            <a:r>
              <a:rPr lang="en-US" baseline="0" dirty="0">
                <a:latin typeface="Arial" charset="0"/>
                <a:ea typeface="ヒラギノ角ゴ Pro W3" charset="0"/>
                <a:cs typeface="ヒラギノ角ゴ Pro W3" charset="0"/>
              </a:rPr>
              <a:t> ADDED KEY AND DATE</a:t>
            </a:r>
          </a:p>
          <a:p>
            <a:endParaRPr lang="en-US" baseline="0" dirty="0">
              <a:latin typeface="Arial" charset="0"/>
              <a:ea typeface="ヒラギノ角ゴ Pro W3" charset="0"/>
              <a:cs typeface="ヒラギノ角ゴ Pro W3" charset="0"/>
            </a:endParaRPr>
          </a:p>
          <a:p>
            <a:r>
              <a:rPr lang="en-US" baseline="0" dirty="0">
                <a:latin typeface="Arial" charset="0"/>
                <a:ea typeface="ヒラギノ角ゴ Pro W3" charset="0"/>
                <a:cs typeface="ヒラギノ角ゴ Pro W3" charset="0"/>
              </a:rPr>
              <a:t>12/20/17: Reformatted to 16:9; lost some content that was part of old background (title, moon, lower left box); tried to recreate</a:t>
            </a:r>
          </a:p>
          <a:p>
            <a:endParaRPr lang="en-US" baseline="0" dirty="0">
              <a:latin typeface="Arial" charset="0"/>
              <a:ea typeface="ヒラギノ角ゴ Pro W3" charset="0"/>
              <a:cs typeface="ヒラギノ角ゴ Pro W3" charset="0"/>
            </a:endParaRPr>
          </a:p>
          <a:p>
            <a:r>
              <a:rPr lang="en-US" baseline="0" dirty="0">
                <a:latin typeface="Arial" charset="0"/>
                <a:ea typeface="ヒラギノ角ゴ Pro W3" charset="0"/>
                <a:cs typeface="ヒラギノ角ゴ Pro W3" charset="0"/>
              </a:rPr>
              <a:t>12/01/17: edited to remove CATS</a:t>
            </a:r>
          </a:p>
          <a:p>
            <a:endParaRPr lang="en-US" baseline="0" dirty="0">
              <a:latin typeface="Arial" charset="0"/>
              <a:ea typeface="ヒラギノ角ゴ Pro W3" charset="0"/>
              <a:cs typeface="ヒラギノ角ゴ Pro W3" charset="0"/>
            </a:endParaRPr>
          </a:p>
          <a:p>
            <a:r>
              <a:rPr lang="en-US" baseline="0" dirty="0">
                <a:latin typeface="Arial" charset="0"/>
                <a:ea typeface="ヒラギノ角ゴ Pro W3" charset="0"/>
                <a:cs typeface="ヒラギノ角ゴ Pro W3" charset="0"/>
              </a:rPr>
              <a:t>5/23: removed TSIS-2</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DGH changes 04/14/2017: </a:t>
            </a:r>
          </a:p>
          <a:p>
            <a:r>
              <a:rPr lang="en-US" dirty="0">
                <a:latin typeface="Arial" charset="0"/>
                <a:ea typeface="ヒラギノ角ゴ Pro W3" charset="0"/>
                <a:cs typeface="ヒラギノ角ゴ Pro W3" charset="0"/>
              </a:rPr>
              <a:t>Added LIS date (2017); changed</a:t>
            </a:r>
            <a:r>
              <a:rPr lang="en-US" baseline="0" dirty="0">
                <a:latin typeface="Arial" charset="0"/>
                <a:ea typeface="ヒラギノ角ゴ Pro W3" charset="0"/>
                <a:cs typeface="ヒラギノ角ゴ Pro W3" charset="0"/>
              </a:rPr>
              <a:t> TSIS-1 to (2018), GEDI to (2018), OCO-3 to (2018), TISIS-2 to (2020), </a:t>
            </a:r>
            <a:r>
              <a:rPr lang="en-US" baseline="0" dirty="0" err="1">
                <a:latin typeface="Arial" charset="0"/>
                <a:ea typeface="ヒラギノ角ゴ Pro W3" charset="0"/>
                <a:cs typeface="ヒラギノ角ゴ Pro W3" charset="0"/>
              </a:rPr>
              <a:t>Ecostress</a:t>
            </a:r>
            <a:r>
              <a:rPr lang="en-US" baseline="0" dirty="0">
                <a:latin typeface="Arial" charset="0"/>
                <a:ea typeface="ヒラギノ角ゴ Pro W3" charset="0"/>
                <a:cs typeface="ヒラギノ角ゴ Pro W3" charset="0"/>
              </a:rPr>
              <a:t> to (2017), </a:t>
            </a:r>
            <a:r>
              <a:rPr lang="en-US" baseline="0" dirty="0" err="1">
                <a:latin typeface="Arial" charset="0"/>
                <a:ea typeface="ヒラギノ角ゴ Pro W3" charset="0"/>
                <a:cs typeface="ヒラギノ角ゴ Pro W3" charset="0"/>
              </a:rPr>
              <a:t>Clarreo</a:t>
            </a:r>
            <a:r>
              <a:rPr lang="en-US" baseline="0" dirty="0">
                <a:latin typeface="Arial" charset="0"/>
                <a:ea typeface="ヒラギノ角ゴ Pro W3" charset="0"/>
                <a:cs typeface="ヒラギノ角ゴ Pro W3" charset="0"/>
              </a:rPr>
              <a:t> PF to (2020) per main fleet chart; Removed </a:t>
            </a:r>
            <a:r>
              <a:rPr lang="en-US" baseline="0" dirty="0" err="1">
                <a:latin typeface="Arial" charset="0"/>
                <a:ea typeface="ヒラギノ角ゴ Pro W3" charset="0"/>
                <a:cs typeface="ヒラギノ角ゴ Pro W3" charset="0"/>
              </a:rPr>
              <a:t>RapidSCAT</a:t>
            </a:r>
            <a:r>
              <a:rPr lang="en-US" baseline="0" dirty="0">
                <a:latin typeface="Arial" charset="0"/>
                <a:ea typeface="ヒラギノ角ゴ Pro W3" charset="0"/>
                <a:cs typeface="ヒラギノ角ゴ Pro W3" charset="0"/>
              </a:rPr>
              <a:t>; </a:t>
            </a:r>
            <a:r>
              <a:rPr lang="en-US" dirty="0">
                <a:latin typeface="Arial" charset="0"/>
                <a:ea typeface="ヒラギノ角ゴ Pro W3" charset="0"/>
                <a:cs typeface="ヒラギノ角ゴ Pro W3" charset="0"/>
              </a:rPr>
              <a:t>changed </a:t>
            </a:r>
            <a:r>
              <a:rPr lang="en-US" dirty="0" err="1">
                <a:latin typeface="Arial" charset="0"/>
                <a:ea typeface="ヒラギノ角ゴ Pro W3" charset="0"/>
                <a:cs typeface="ヒラギノ角ゴ Pro W3" charset="0"/>
              </a:rPr>
              <a:t>istalled</a:t>
            </a:r>
            <a:r>
              <a:rPr lang="en-US" baseline="0" dirty="0">
                <a:latin typeface="Arial" charset="0"/>
                <a:ea typeface="ヒラギノ角ゴ Pro W3" charset="0"/>
                <a:cs typeface="ヒラギノ角ゴ Pro W3" charset="0"/>
              </a:rPr>
              <a:t> instruments to orange (consistent w/ fleet charts); put shadow behind text to make it easier to see; used fleet chart green for shapes</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Changes EJD on Feb 4, 2016:</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Deleted “CY” on years for SAGE</a:t>
            </a:r>
            <a:r>
              <a:rPr lang="en-US" baseline="0" dirty="0">
                <a:latin typeface="Arial" charset="0"/>
                <a:ea typeface="ヒラギノ角ゴ Pro W3" charset="0"/>
                <a:cs typeface="ヒラギノ角ゴ Pro W3" charset="0"/>
              </a:rPr>
              <a:t> III, CLARREO PF, LIS, OCO-3</a:t>
            </a:r>
          </a:p>
          <a:p>
            <a:r>
              <a:rPr lang="en-US" baseline="0" dirty="0">
                <a:latin typeface="Arial" charset="0"/>
                <a:ea typeface="ヒラギノ角ゴ Pro W3" charset="0"/>
                <a:cs typeface="ヒラギノ角ゴ Pro W3" charset="0"/>
              </a:rPr>
              <a:t>Changed dates of TSIS-2 from (2020) to (2020/22)</a:t>
            </a:r>
          </a:p>
          <a:p>
            <a:r>
              <a:rPr lang="en-US" baseline="0" dirty="0">
                <a:latin typeface="Arial" charset="0"/>
                <a:ea typeface="ヒラギノ角ゴ Pro W3" charset="0"/>
                <a:cs typeface="ヒラギノ角ゴ Pro W3" charset="0"/>
              </a:rPr>
              <a:t>Changed date of OCO-3 from (2018) to (2017)</a:t>
            </a:r>
          </a:p>
          <a:p>
            <a:r>
              <a:rPr lang="en-US" baseline="0" dirty="0">
                <a:latin typeface="Arial" charset="0"/>
                <a:ea typeface="ヒラギノ角ゴ Pro W3" charset="0"/>
                <a:cs typeface="ヒラギノ角ゴ Pro W3" charset="0"/>
              </a:rPr>
              <a:t>Changed dates of GEDI from (2020) to (2018/20)</a:t>
            </a:r>
            <a:endParaRPr lang="en-US" dirty="0">
              <a:latin typeface="Arial" charset="0"/>
              <a:ea typeface="ヒラギノ角ゴ Pro W3" charset="0"/>
              <a:cs typeface="ヒラギノ角ゴ Pro W3"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1163" eaLnBrk="0" hangingPunct="0">
              <a:defRPr sz="3500">
                <a:solidFill>
                  <a:schemeClr val="tx1"/>
                </a:solidFill>
                <a:latin typeface="Arial" charset="0"/>
                <a:ea typeface="ヒラギノ角ゴ Pro W3" charset="0"/>
                <a:cs typeface="ヒラギノ角ゴ Pro W3" charset="0"/>
              </a:defRPr>
            </a:lvl1pPr>
            <a:lvl2pPr marL="767743" indent="-295286" defTabSz="971163" eaLnBrk="0" hangingPunct="0">
              <a:defRPr sz="3500">
                <a:solidFill>
                  <a:schemeClr val="tx1"/>
                </a:solidFill>
                <a:latin typeface="Arial" charset="0"/>
                <a:ea typeface="ヒラギノ角ゴ Pro W3" charset="0"/>
                <a:cs typeface="ヒラギノ角ゴ Pro W3" charset="0"/>
              </a:defRPr>
            </a:lvl2pPr>
            <a:lvl3pPr marL="1181145" indent="-236228" defTabSz="971163" eaLnBrk="0" hangingPunct="0">
              <a:defRPr sz="3500">
                <a:solidFill>
                  <a:schemeClr val="tx1"/>
                </a:solidFill>
                <a:latin typeface="Arial" charset="0"/>
                <a:ea typeface="ヒラギノ角ゴ Pro W3" charset="0"/>
                <a:cs typeface="ヒラギノ角ゴ Pro W3" charset="0"/>
              </a:defRPr>
            </a:lvl3pPr>
            <a:lvl4pPr marL="1653602" indent="-236228" defTabSz="971163" eaLnBrk="0" hangingPunct="0">
              <a:defRPr sz="3500">
                <a:solidFill>
                  <a:schemeClr val="tx1"/>
                </a:solidFill>
                <a:latin typeface="Arial" charset="0"/>
                <a:ea typeface="ヒラギノ角ゴ Pro W3" charset="0"/>
                <a:cs typeface="ヒラギノ角ゴ Pro W3" charset="0"/>
              </a:defRPr>
            </a:lvl4pPr>
            <a:lvl5pPr marL="2126061" indent="-236228" defTabSz="971163" eaLnBrk="0" hangingPunct="0">
              <a:defRPr sz="3500">
                <a:solidFill>
                  <a:schemeClr val="tx1"/>
                </a:solidFill>
                <a:latin typeface="Arial" charset="0"/>
                <a:ea typeface="ヒラギノ角ゴ Pro W3" charset="0"/>
                <a:cs typeface="ヒラギノ角ゴ Pro W3" charset="0"/>
              </a:defRPr>
            </a:lvl5pPr>
            <a:lvl6pPr marL="2598517" indent="-236228" algn="ctr" defTabSz="971163" eaLnBrk="0" fontAlgn="base" hangingPunct="0">
              <a:lnSpc>
                <a:spcPct val="85000"/>
              </a:lnSpc>
              <a:spcBef>
                <a:spcPct val="0"/>
              </a:spcBef>
              <a:spcAft>
                <a:spcPct val="0"/>
              </a:spcAft>
              <a:defRPr sz="3500">
                <a:solidFill>
                  <a:schemeClr val="tx1"/>
                </a:solidFill>
                <a:latin typeface="Arial" charset="0"/>
                <a:ea typeface="ヒラギノ角ゴ Pro W3" charset="0"/>
                <a:cs typeface="ヒラギノ角ゴ Pro W3" charset="0"/>
              </a:defRPr>
            </a:lvl6pPr>
            <a:lvl7pPr marL="3070975" indent="-236228" algn="ctr" defTabSz="971163" eaLnBrk="0" fontAlgn="base" hangingPunct="0">
              <a:lnSpc>
                <a:spcPct val="85000"/>
              </a:lnSpc>
              <a:spcBef>
                <a:spcPct val="0"/>
              </a:spcBef>
              <a:spcAft>
                <a:spcPct val="0"/>
              </a:spcAft>
              <a:defRPr sz="3500">
                <a:solidFill>
                  <a:schemeClr val="tx1"/>
                </a:solidFill>
                <a:latin typeface="Arial" charset="0"/>
                <a:ea typeface="ヒラギノ角ゴ Pro W3" charset="0"/>
                <a:cs typeface="ヒラギノ角ゴ Pro W3" charset="0"/>
              </a:defRPr>
            </a:lvl7pPr>
            <a:lvl8pPr marL="3543434" indent="-236228" algn="ctr" defTabSz="971163" eaLnBrk="0" fontAlgn="base" hangingPunct="0">
              <a:lnSpc>
                <a:spcPct val="85000"/>
              </a:lnSpc>
              <a:spcBef>
                <a:spcPct val="0"/>
              </a:spcBef>
              <a:spcAft>
                <a:spcPct val="0"/>
              </a:spcAft>
              <a:defRPr sz="3500">
                <a:solidFill>
                  <a:schemeClr val="tx1"/>
                </a:solidFill>
                <a:latin typeface="Arial" charset="0"/>
                <a:ea typeface="ヒラギノ角ゴ Pro W3" charset="0"/>
                <a:cs typeface="ヒラギノ角ゴ Pro W3" charset="0"/>
              </a:defRPr>
            </a:lvl8pPr>
            <a:lvl9pPr marL="4015891" indent="-236228" algn="ctr" defTabSz="971163" eaLnBrk="0" fontAlgn="base" hangingPunct="0">
              <a:lnSpc>
                <a:spcPct val="85000"/>
              </a:lnSpc>
              <a:spcBef>
                <a:spcPct val="0"/>
              </a:spcBef>
              <a:spcAft>
                <a:spcPct val="0"/>
              </a:spcAft>
              <a:defRPr sz="3500">
                <a:solidFill>
                  <a:schemeClr val="tx1"/>
                </a:solidFill>
                <a:latin typeface="Arial" charset="0"/>
                <a:ea typeface="ヒラギノ角ゴ Pro W3" charset="0"/>
                <a:cs typeface="ヒラギノ角ゴ Pro W3" charset="0"/>
              </a:defRPr>
            </a:lvl9pPr>
          </a:lstStyle>
          <a:p>
            <a:pPr eaLnBrk="1" hangingPunct="1"/>
            <a:fld id="{9622F8FB-85B5-AC44-AE35-C2C48C369ADC}" type="slidenum">
              <a:rPr lang="en-US" sz="1200">
                <a:solidFill>
                  <a:srgbClr val="000000"/>
                </a:solidFill>
              </a:rPr>
              <a:pPr eaLnBrk="1" hangingPunct="1"/>
              <a:t>5</a:t>
            </a:fld>
            <a:endParaRPr lang="en-US" sz="1200">
              <a:solidFill>
                <a:srgbClr val="000000"/>
              </a:solidFill>
            </a:endParaRPr>
          </a:p>
        </p:txBody>
      </p:sp>
    </p:spTree>
    <p:extLst>
      <p:ext uri="{BB962C8B-B14F-4D97-AF65-F5344CB8AC3E}">
        <p14:creationId xmlns:p14="http://schemas.microsoft.com/office/powerpoint/2010/main" val="20544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Chart/image:</a:t>
            </a:r>
            <a:r>
              <a:rPr lang="en-US" baseline="0" dirty="0"/>
              <a:t> https://gedi.umd.edu/mission/technology/ (</a:t>
            </a:r>
            <a:r>
              <a:rPr lang="en-US" b="0" dirty="0">
                <a:effectLst/>
              </a:rPr>
              <a:t>Shown here is sample GEDI lidar waveform [left]. The light brown area under the curve represents return energy from the canopy, while the dark brown area signifies the return from the underlying topography. The black line is the cumulative return energy, starting from the bottom of the ground return (normalized to 0) to the top of the canopy (normalized to 1). Relative Height (RH) metrics give the height at which a certain quantile returned energy is reached relative to the ground (the center of the ground return). The diagram on the right shows the distribution of trees that produced the waveform on the left.)</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C6645F-0EDB-9546-A8BB-0560E165D539}" type="slidenum">
              <a:rPr kumimoji="0" lang="en-US" altLang="x-none" sz="1200" b="0" i="0" u="none" strike="noStrike" kern="1200" cap="none" spc="0" normalizeH="0" baseline="0" noProof="0" smtClean="0">
                <a:ln>
                  <a:noFill/>
                </a:ln>
                <a:solidFill>
                  <a:srgbClr val="000000"/>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x-none" sz="1200" b="0" i="0" u="none" strike="noStrike" kern="1200" cap="none" spc="0" normalizeH="0" baseline="0" noProof="0">
              <a:ln>
                <a:noFill/>
              </a:ln>
              <a:solidFill>
                <a:srgbClr val="000000"/>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368017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shows a transect of canopy structure taken over South Carolina. Each vertical bar represents one waveform or GEDI shot, where darker green is indicative of more canopy material, and lighter colors of less canopy material.   The insets show examples of actual waveforms – each green bar shown below is derived from such waveforms. GEDI is unique among Earth observation missions in that its sensor is optimized for vegetation structure measurements — each shot provides a detailed profile of vertical canopy structure — which allows for accurate estimates of canopy height, canopy cover, vertical leaf area index, among other canopy metrics, as well as sub-canopy topography. GEDI collects data along 8 tracks simultaneously, one track of which is illustrated above. Each track is comprised of 25 m diameter footprints, with a spacing of about 50 m between adjacent footprints along track. GEDI has already collected more than 200 million footprints during its commissioning phase.</a:t>
            </a:r>
          </a:p>
        </p:txBody>
      </p:sp>
      <p:sp>
        <p:nvSpPr>
          <p:cNvPr id="4" name="Slide Number Placeholder 3"/>
          <p:cNvSpPr>
            <a:spLocks noGrp="1"/>
          </p:cNvSpPr>
          <p:nvPr>
            <p:ph type="sldNum" sz="quarter" idx="5"/>
          </p:nvPr>
        </p:nvSpPr>
        <p:spPr/>
        <p:txBody>
          <a:bodyPr/>
          <a:lstStyle/>
          <a:p>
            <a:fld id="{A93D86C1-F181-A346-86FC-CA97C4C64CC1}" type="slidenum">
              <a:rPr lang="en-US" smtClean="0"/>
              <a:t>9</a:t>
            </a:fld>
            <a:endParaRPr lang="en-US"/>
          </a:p>
        </p:txBody>
      </p:sp>
    </p:spTree>
    <p:extLst>
      <p:ext uri="{BB962C8B-B14F-4D97-AF65-F5344CB8AC3E}">
        <p14:creationId xmlns:p14="http://schemas.microsoft.com/office/powerpoint/2010/main" val="123316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15651" y="8673364"/>
            <a:ext cx="2995542" cy="456576"/>
          </a:xfrm>
          <a:prstGeom prst="rect">
            <a:avLst/>
          </a:prstGeom>
        </p:spPr>
        <p:txBody>
          <a:bodyPr lIns="91192" tIns="45596" rIns="91192" bIns="45596"/>
          <a:lstStyle/>
          <a:p>
            <a:pPr marL="0" marR="0" lvl="0" indent="0" algn="r" defTabSz="914400" rtl="0" eaLnBrk="1" fontAlgn="base" latinLnBrk="0" hangingPunct="1">
              <a:lnSpc>
                <a:spcPct val="100000"/>
              </a:lnSpc>
              <a:spcBef>
                <a:spcPct val="0"/>
              </a:spcBef>
              <a:spcAft>
                <a:spcPct val="0"/>
              </a:spcAft>
              <a:buClrTx/>
              <a:buSzTx/>
              <a:buFontTx/>
              <a:buNone/>
              <a:tabLst/>
              <a:defRPr/>
            </a:pPr>
            <a:fld id="{6B0F8209-F7E7-984D-97B3-A38247AA346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11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10" charset="-128"/>
              <a:cs typeface="+mn-cs"/>
            </a:endParaRPr>
          </a:p>
        </p:txBody>
      </p:sp>
    </p:spTree>
    <p:extLst>
      <p:ext uri="{BB962C8B-B14F-4D97-AF65-F5344CB8AC3E}">
        <p14:creationId xmlns:p14="http://schemas.microsoft.com/office/powerpoint/2010/main" val="564356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8EA6EE-4656-46FB-A63F-B55D4022A841}" type="slidenum">
              <a:rPr lang="en-US" smtClean="0"/>
              <a:t>13</a:t>
            </a:fld>
            <a:endParaRPr lang="en-US"/>
          </a:p>
        </p:txBody>
      </p:sp>
    </p:spTree>
    <p:extLst>
      <p:ext uri="{BB962C8B-B14F-4D97-AF65-F5344CB8AC3E}">
        <p14:creationId xmlns:p14="http://schemas.microsoft.com/office/powerpoint/2010/main" val="74516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1694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31" name="Google Shape;131;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7516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F6FC32-06FE-47DA-870C-D0B8019CF783}"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1387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128091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219164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552368"/>
            <a:ext cx="10515600" cy="656591"/>
          </a:xfrm>
        </p:spPr>
        <p:txBody>
          <a:bodyPr anchor="t" anchorCtr="0">
            <a:spAutoFit/>
          </a:bodyPr>
          <a:lstStyle>
            <a:lvl1pPr>
              <a:defRPr sz="4000"/>
            </a:lvl1pPr>
          </a:lstStyle>
          <a:p>
            <a:r>
              <a:rPr lang="en-US" dirty="0"/>
              <a:t>Click to edit Master title style</a:t>
            </a:r>
          </a:p>
        </p:txBody>
      </p:sp>
      <p:sp>
        <p:nvSpPr>
          <p:cNvPr id="5" name="Slide Number Placeholder 4"/>
          <p:cNvSpPr>
            <a:spLocks noGrp="1"/>
          </p:cNvSpPr>
          <p:nvPr>
            <p:ph type="sldNum" sz="quarter" idx="12"/>
          </p:nvPr>
        </p:nvSpPr>
        <p:spPr>
          <a:xfrm>
            <a:off x="9067800" y="6356352"/>
            <a:ext cx="2743200" cy="365125"/>
          </a:xfrm>
        </p:spPr>
        <p:txBody>
          <a:bodyPr/>
          <a:lstStyle/>
          <a:p>
            <a:fld id="{786A64DB-DBB3-CA48-993E-0DE1651AF3A6}" type="slidenum">
              <a:rPr lang="en-US" smtClean="0"/>
              <a:t>‹#›</a:t>
            </a:fld>
            <a:endParaRPr lang="en-US" dirty="0"/>
          </a:p>
        </p:txBody>
      </p:sp>
      <p:sp>
        <p:nvSpPr>
          <p:cNvPr id="4" name="Content Placeholder 2"/>
          <p:cNvSpPr>
            <a:spLocks noGrp="1"/>
          </p:cNvSpPr>
          <p:nvPr>
            <p:ph idx="1"/>
          </p:nvPr>
        </p:nvSpPr>
        <p:spPr>
          <a:xfrm>
            <a:off x="838200" y="1825625"/>
            <a:ext cx="10515600" cy="4351339"/>
          </a:xfrm>
        </p:spPr>
        <p:txBody>
          <a:bodyPr/>
          <a:lstStyle>
            <a:lvl1pPr>
              <a:defRPr>
                <a:solidFill>
                  <a:srgbClr val="244D60"/>
                </a:solidFill>
              </a:defRPr>
            </a:lvl1pPr>
            <a:lvl2pPr>
              <a:defRPr>
                <a:solidFill>
                  <a:srgbClr val="244D60"/>
                </a:solidFill>
              </a:defRPr>
            </a:lvl2pPr>
            <a:lvl3pPr>
              <a:defRPr>
                <a:solidFill>
                  <a:srgbClr val="244D60"/>
                </a:solidFill>
              </a:defRPr>
            </a:lvl3pPr>
            <a:lvl4pPr>
              <a:defRPr b="0">
                <a:solidFill>
                  <a:srgbClr val="244D60"/>
                </a:solidFill>
              </a:defRPr>
            </a:lvl4pPr>
            <a:lvl5pPr>
              <a:defRPr b="0">
                <a:solidFill>
                  <a:srgbClr val="244D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4051450"/>
      </p:ext>
    </p:extLst>
  </p:cSld>
  <p:clrMapOvr>
    <a:masterClrMapping/>
  </p:clrMapOvr>
  <p:extLst mod="1">
    <p:ext uri="{DCECCB84-F9BA-43D5-87BE-67443E8EF086}">
      <p15:sldGuideLst xmlns:p15="http://schemas.microsoft.com/office/powerpoint/2012/main">
        <p15:guide id="1" orient="horz" pos="408">
          <p15:clr>
            <a:srgbClr val="FBAE40"/>
          </p15:clr>
        </p15:guide>
        <p15:guide id="2" pos="5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4953000"/>
            <a:ext cx="6902196" cy="978729"/>
          </a:xfrm>
        </p:spPr>
        <p:txBody>
          <a:bodyPr wrap="square" anchor="t" anchorCtr="0">
            <a:spAutoFit/>
          </a:bodyPr>
          <a:lstStyle>
            <a:lvl1pPr algn="l">
              <a:defRPr sz="3200" b="1" i="0" baseline="0">
                <a:solidFill>
                  <a:schemeClr val="bg1"/>
                </a:solidFill>
                <a:latin typeface="Arial Narrow" charset="0"/>
                <a:ea typeface="Arial Narrow" charset="0"/>
                <a:cs typeface="Arial Narrow" charset="0"/>
              </a:defRPr>
            </a:lvl1pPr>
          </a:lstStyle>
          <a:p>
            <a:r>
              <a:rPr lang="en-US" dirty="0"/>
              <a:t>The New Animated Earth</a:t>
            </a:r>
            <a:br>
              <a:rPr lang="en-US" dirty="0"/>
            </a:br>
            <a:r>
              <a:rPr lang="en-US" dirty="0"/>
              <a:t>Science Division Template</a:t>
            </a:r>
          </a:p>
        </p:txBody>
      </p:sp>
      <p:sp>
        <p:nvSpPr>
          <p:cNvPr id="12"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rgbClr val="244D60"/>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3"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4"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1515333605"/>
      </p:ext>
    </p:extLst>
  </p:cSld>
  <p:clrMapOvr>
    <a:masterClrMapping/>
  </p:clrMapOvr>
  <p:extLst mod="1">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418020467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2" y="214287"/>
            <a:ext cx="9566461" cy="54367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0596037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6000" y="3296484"/>
            <a:ext cx="10385400" cy="1764585"/>
          </a:xfrm>
        </p:spPr>
        <p:txBody>
          <a:bodyPr anchor="t"/>
          <a:lstStyle>
            <a:lvl1pPr algn="l">
              <a:defRPr sz="5333"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816000" y="1796295"/>
            <a:ext cx="103854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smtClean="0"/>
              <a:t>Click to edit Master text styles</a:t>
            </a:r>
          </a:p>
        </p:txBody>
      </p:sp>
    </p:spTree>
    <p:extLst>
      <p:ext uri="{BB962C8B-B14F-4D97-AF65-F5344CB8AC3E}">
        <p14:creationId xmlns:p14="http://schemas.microsoft.com/office/powerpoint/2010/main" val="11219703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821267" y="1673225"/>
            <a:ext cx="518583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6210297" y="1673225"/>
            <a:ext cx="5184000"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62526326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5497" y="1666800"/>
            <a:ext cx="5193600"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smtClean="0"/>
              <a:t>Click to edit Master text styles</a:t>
            </a:r>
          </a:p>
        </p:txBody>
      </p:sp>
      <p:sp>
        <p:nvSpPr>
          <p:cNvPr id="5" name="Text Placeholder 4"/>
          <p:cNvSpPr>
            <a:spLocks noGrp="1"/>
          </p:cNvSpPr>
          <p:nvPr>
            <p:ph type="body" sz="quarter" idx="3"/>
          </p:nvPr>
        </p:nvSpPr>
        <p:spPr>
          <a:xfrm>
            <a:off x="6193367" y="1666875"/>
            <a:ext cx="5195221"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smtClean="0"/>
              <a:t>Click to edit Master text styles</a:t>
            </a:r>
          </a:p>
        </p:txBody>
      </p:sp>
      <p:sp>
        <p:nvSpPr>
          <p:cNvPr id="6" name="Content Placeholder 5"/>
          <p:cNvSpPr>
            <a:spLocks noGrp="1"/>
          </p:cNvSpPr>
          <p:nvPr>
            <p:ph sz="quarter" idx="4"/>
          </p:nvPr>
        </p:nvSpPr>
        <p:spPr>
          <a:xfrm>
            <a:off x="6193368" y="2174877"/>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825600" y="2174402"/>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90782" y="214287"/>
            <a:ext cx="9566461" cy="543675"/>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9772698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7401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012193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8" y="1666877"/>
            <a:ext cx="6625167"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825500" y="1666802"/>
            <a:ext cx="3795184"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smtClean="0"/>
              <a:t>Click to edit Master text styles</a:t>
            </a:r>
          </a:p>
        </p:txBody>
      </p:sp>
      <p:sp>
        <p:nvSpPr>
          <p:cNvPr id="5" name="Title 1"/>
          <p:cNvSpPr>
            <a:spLocks noGrp="1"/>
          </p:cNvSpPr>
          <p:nvPr>
            <p:ph type="title"/>
          </p:nvPr>
        </p:nvSpPr>
        <p:spPr>
          <a:xfrm>
            <a:off x="190782" y="214287"/>
            <a:ext cx="9566461" cy="543675"/>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60505123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6000" y="4997210"/>
            <a:ext cx="7910400" cy="379656"/>
          </a:xfrm>
        </p:spPr>
        <p:txBody>
          <a:bodyPr anchor="b"/>
          <a:lstStyle>
            <a:lvl1pPr algn="l">
              <a:defRPr sz="1867"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2135716" y="1666875"/>
            <a:ext cx="7909984"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GB" dirty="0"/>
          </a:p>
        </p:txBody>
      </p:sp>
      <p:sp>
        <p:nvSpPr>
          <p:cNvPr id="4" name="Text Placeholder 3"/>
          <p:cNvSpPr>
            <a:spLocks noGrp="1"/>
          </p:cNvSpPr>
          <p:nvPr>
            <p:ph type="body" sz="half" idx="2"/>
          </p:nvPr>
        </p:nvSpPr>
        <p:spPr>
          <a:xfrm>
            <a:off x="2136000" y="5372102"/>
            <a:ext cx="791040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smtClean="0"/>
              <a:t>Click to edit Master text styles</a:t>
            </a:r>
          </a:p>
        </p:txBody>
      </p:sp>
    </p:spTree>
    <p:extLst>
      <p:ext uri="{BB962C8B-B14F-4D97-AF65-F5344CB8AC3E}">
        <p14:creationId xmlns:p14="http://schemas.microsoft.com/office/powerpoint/2010/main" val="34804177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6" name="Rectangle 5"/>
          <p:cNvSpPr/>
          <p:nvPr userDrawn="1"/>
        </p:nvSpPr>
        <p:spPr bwMode="auto">
          <a:xfrm>
            <a:off x="0" y="5839898"/>
            <a:ext cx="12192000" cy="101810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103900" tIns="51951" rIns="103900" bIns="51951" numCol="1" rtlCol="0" anchor="t" anchorCtr="0" compatLnSpc="1">
            <a:prstTxWarp prst="textNoShape">
              <a:avLst/>
            </a:prstTxWarp>
          </a:bodyPr>
          <a:lstStyle/>
          <a:p>
            <a:pPr defTabSz="975845" fontAlgn="base">
              <a:spcBef>
                <a:spcPct val="0"/>
              </a:spcBef>
              <a:spcAft>
                <a:spcPct val="0"/>
              </a:spcAft>
            </a:pPr>
            <a:endParaRPr lang="en-US" sz="1200" b="1" smtClean="0">
              <a:solidFill>
                <a:srgbClr val="000000"/>
              </a:solidFill>
              <a:latin typeface="Arial" pitchFamily="34" charset="0"/>
            </a:endParaRPr>
          </a:p>
        </p:txBody>
      </p:sp>
    </p:spTree>
    <p:extLst>
      <p:ext uri="{BB962C8B-B14F-4D97-AF65-F5344CB8AC3E}">
        <p14:creationId xmlns:p14="http://schemas.microsoft.com/office/powerpoint/2010/main" val="160624004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13258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058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49600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7660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806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0469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59793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F6FC32-06FE-47DA-870C-D0B8019CF783}"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637162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4650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67678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32070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35784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46910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Section/Breaker ">
    <p:spTree>
      <p:nvGrpSpPr>
        <p:cNvPr id="1" name=""/>
        <p:cNvGrpSpPr/>
        <p:nvPr/>
      </p:nvGrpSpPr>
      <p:grpSpPr>
        <a:xfrm>
          <a:off x="0" y="0"/>
          <a:ext cx="0" cy="0"/>
          <a:chOff x="0" y="0"/>
          <a:chExt cx="0" cy="0"/>
        </a:xfrm>
      </p:grpSpPr>
      <p:sp>
        <p:nvSpPr>
          <p:cNvPr id="2" name="Title 1"/>
          <p:cNvSpPr>
            <a:spLocks noGrp="1"/>
          </p:cNvSpPr>
          <p:nvPr>
            <p:ph type="ctrTitle"/>
          </p:nvPr>
        </p:nvSpPr>
        <p:spPr>
          <a:xfrm>
            <a:off x="968515" y="4344039"/>
            <a:ext cx="3737172" cy="528638"/>
          </a:xfrm>
        </p:spPr>
        <p:txBody>
          <a:bodyPr anchor="b">
            <a:noAutofit/>
          </a:bodyPr>
          <a:lstStyle>
            <a:lvl1pPr marL="0" algn="l"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68512" y="5068135"/>
            <a:ext cx="3737173"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smtClean="0"/>
              <a:t>Click to edit Master subtitle style</a:t>
            </a:r>
            <a:endParaRPr lang="en-US" dirty="0"/>
          </a:p>
        </p:txBody>
      </p:sp>
      <p:cxnSp>
        <p:nvCxnSpPr>
          <p:cNvPr id="58" name="Straight Connector 57"/>
          <p:cNvCxnSpPr/>
          <p:nvPr userDrawn="1"/>
        </p:nvCxnSpPr>
        <p:spPr>
          <a:xfrm flipH="1">
            <a:off x="1054684" y="4936539"/>
            <a:ext cx="355474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09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2291" y="1479304"/>
            <a:ext cx="11444113" cy="44722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472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7151439" y="5649941"/>
            <a:ext cx="4681620" cy="310057"/>
          </a:xfrm>
          <a:prstGeom prst="rect">
            <a:avLst/>
          </a:prstGeom>
        </p:spPr>
        <p:txBody>
          <a:bodyPr>
            <a:noAutofit/>
          </a:bodyPr>
          <a:lstStyle>
            <a:lvl1pPr marL="0" indent="0" algn="l">
              <a:buNone/>
              <a:defRPr sz="1400">
                <a:solidFill>
                  <a:schemeClr val="accent6"/>
                </a:solidFill>
              </a:defRPr>
            </a:lvl1pPr>
          </a:lstStyle>
          <a:p>
            <a:pPr lvl="0"/>
            <a:r>
              <a:rPr lang="en-US" smtClean="0"/>
              <a:t>Edit Master text styles</a:t>
            </a:r>
          </a:p>
        </p:txBody>
      </p:sp>
      <p:sp>
        <p:nvSpPr>
          <p:cNvPr id="3" name="Subtitle 2"/>
          <p:cNvSpPr>
            <a:spLocks noGrp="1"/>
          </p:cNvSpPr>
          <p:nvPr>
            <p:ph type="subTitle" idx="1"/>
          </p:nvPr>
        </p:nvSpPr>
        <p:spPr>
          <a:xfrm>
            <a:off x="7151439" y="5306126"/>
            <a:ext cx="4681620" cy="328354"/>
          </a:xfrm>
          <a:prstGeom prst="rect">
            <a:avLst/>
          </a:prstGeom>
        </p:spPr>
        <p:txBody>
          <a:bodyPr>
            <a:noAutofit/>
          </a:bodyPr>
          <a:lstStyle>
            <a:lvl1pPr marL="0" indent="0" algn="l" defTabSz="685749" rtl="0" eaLnBrk="1" latinLnBrk="0" hangingPunct="1">
              <a:spcAft>
                <a:spcPts val="450"/>
              </a:spcAft>
              <a:buNone/>
              <a:defRPr lang="en-US" sz="18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smtClean="0"/>
              <a:t>Click to edit Master subtitle style</a:t>
            </a:r>
            <a:endParaRPr lang="en-US" dirty="0"/>
          </a:p>
        </p:txBody>
      </p:sp>
      <p:cxnSp>
        <p:nvCxnSpPr>
          <p:cNvPr id="10" name="Straight Connector 9"/>
          <p:cNvCxnSpPr/>
          <p:nvPr userDrawn="1"/>
        </p:nvCxnSpPr>
        <p:spPr>
          <a:xfrm>
            <a:off x="7151440" y="5045364"/>
            <a:ext cx="4511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4"/>
          </p:nvPr>
        </p:nvSpPr>
        <p:spPr>
          <a:xfrm>
            <a:off x="6411074" y="4130964"/>
            <a:ext cx="5570619" cy="914400"/>
          </a:xfrm>
        </p:spPr>
        <p:txBody>
          <a:bodyPr>
            <a:noAutofit/>
          </a:bodyPr>
          <a:lstStyle>
            <a:lvl1pPr marL="0" indent="0" algn="ctr">
              <a:buNone/>
              <a:defRPr sz="4000" b="0" cap="none" spc="0">
                <a:ln w="0"/>
                <a:solidFill>
                  <a:schemeClr val="tx1"/>
                </a:solidFill>
                <a:effectLst>
                  <a:outerShdw blurRad="38100" dist="19050" dir="2700000" algn="tl" rotWithShape="0">
                    <a:schemeClr val="dk1">
                      <a:alpha val="40000"/>
                    </a:schemeClr>
                  </a:outerShdw>
                </a:effectLst>
              </a:defRPr>
            </a:lvl1pPr>
            <a:lvl2pPr marL="228600" indent="0">
              <a:buNone/>
              <a:defRPr/>
            </a:lvl2pPr>
            <a:lvl3pPr marL="457200" indent="0">
              <a:buNone/>
              <a:defRPr/>
            </a:lvl3pPr>
            <a:lvl4pPr marL="685800" indent="0">
              <a:buNone/>
              <a:defRPr/>
            </a:lvl4pPr>
            <a:lvl5pPr marL="914400" indent="0">
              <a:buNone/>
              <a:defRPr/>
            </a:lvl5pPr>
          </a:lstStyle>
          <a:p>
            <a:pPr lvl="0"/>
            <a:r>
              <a:rPr lang="en-US" smtClean="0"/>
              <a:t>Edit Master text styles</a:t>
            </a:r>
          </a:p>
        </p:txBody>
      </p:sp>
      <p:pic>
        <p:nvPicPr>
          <p:cNvPr id="2" name="Picture 1" descr="AfriSAR_Logo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1970" y="1108471"/>
            <a:ext cx="4183968" cy="4358556"/>
          </a:xfrm>
          <a:prstGeom prst="rect">
            <a:avLst/>
          </a:prstGeom>
        </p:spPr>
      </p:pic>
    </p:spTree>
    <p:extLst>
      <p:ext uri="{BB962C8B-B14F-4D97-AF65-F5344CB8AC3E}">
        <p14:creationId xmlns:p14="http://schemas.microsoft.com/office/powerpoint/2010/main" val="22996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2289" y="1479304"/>
            <a:ext cx="11444113" cy="447223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070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7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F6FC32-06FE-47DA-870C-D0B8019CF783}"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178428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a:solidFill>
                <a:srgbClr val="007F9D"/>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srgbClr val="007F9D"/>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FB56013-B943-42BA-886F-6F9D4EB85E9D}" type="slidenum">
              <a:rPr lang="en-US" smtClean="0">
                <a:solidFill>
                  <a:srgbClr val="007F9D"/>
                </a:solidFill>
              </a:rPr>
              <a:pPr/>
              <a:t>‹#›</a:t>
            </a:fld>
            <a:endParaRPr lang="en-US">
              <a:solidFill>
                <a:srgbClr val="007F9D"/>
              </a:solidFill>
            </a:endParaRPr>
          </a:p>
        </p:txBody>
      </p:sp>
    </p:spTree>
    <p:extLst>
      <p:ext uri="{BB962C8B-B14F-4D97-AF65-F5344CB8AC3E}">
        <p14:creationId xmlns:p14="http://schemas.microsoft.com/office/powerpoint/2010/main" val="3159450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2157" y="1092692"/>
            <a:ext cx="9855200" cy="4835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174477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F6FC32-06FE-47DA-870C-D0B8019CF783}" type="datetimeFigureOut">
              <a:rPr lang="en-US" smtClean="0"/>
              <a:t>3/25/2019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347570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F6FC32-06FE-47DA-870C-D0B8019CF783}" type="datetimeFigureOut">
              <a:rPr lang="en-US" smtClean="0"/>
              <a:t>3/25/2019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183173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6FC32-06FE-47DA-870C-D0B8019CF783}" type="datetimeFigureOut">
              <a:rPr lang="en-US" smtClean="0"/>
              <a:t>3/25/2019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447621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248587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388151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4.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5000">
              <a:schemeClr val="accent6">
                <a:lumMod val="0"/>
                <a:lumOff val="100000"/>
              </a:schemeClr>
            </a:gs>
            <a:gs pos="100000">
              <a:schemeClr val="accent1">
                <a:lumMod val="40000"/>
                <a:lumOff val="6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6FC32-06FE-47DA-870C-D0B8019CF783}" type="datetimeFigureOut">
              <a:rPr lang="en-US" smtClean="0"/>
              <a:t>3/25/2019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CB47F-5D4D-4662-A7C9-F3DB529A07BC}" type="slidenum">
              <a:rPr lang="en-US" smtClean="0"/>
              <a:t>‹#›</a:t>
            </a:fld>
            <a:endParaRPr lang="en-US"/>
          </a:p>
        </p:txBody>
      </p:sp>
    </p:spTree>
    <p:extLst>
      <p:ext uri="{BB962C8B-B14F-4D97-AF65-F5344CB8AC3E}">
        <p14:creationId xmlns:p14="http://schemas.microsoft.com/office/powerpoint/2010/main" val="2085898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0"/>
                <a:lumOff val="100000"/>
              </a:schemeClr>
            </a:gs>
            <a:gs pos="5000">
              <a:schemeClr val="accent6">
                <a:lumMod val="0"/>
                <a:lumOff val="100000"/>
              </a:schemeClr>
            </a:gs>
            <a:gs pos="100000">
              <a:schemeClr val="accent1">
                <a:lumMod val="40000"/>
                <a:lumOff val="6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230400" y="969600"/>
            <a:ext cx="11664000" cy="50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Box DG"/>
          <p:cNvSpPr txBox="1">
            <a:spLocks noChangeArrowheads="1"/>
          </p:cNvSpPr>
          <p:nvPr/>
        </p:nvSpPr>
        <p:spPr bwMode="auto">
          <a:xfrm>
            <a:off x="770885" y="447363"/>
            <a:ext cx="668866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GB" sz="1067" dirty="0">
              <a:solidFill>
                <a:srgbClr val="000000"/>
              </a:solidFill>
            </a:endParaRPr>
          </a:p>
        </p:txBody>
      </p:sp>
      <p:sp>
        <p:nvSpPr>
          <p:cNvPr id="10" name="Rectangle 6"/>
          <p:cNvSpPr>
            <a:spLocks noGrp="1" noChangeArrowheads="1"/>
          </p:cNvSpPr>
          <p:nvPr>
            <p:ph type="title"/>
          </p:nvPr>
        </p:nvSpPr>
        <p:spPr bwMode="auto">
          <a:xfrm>
            <a:off x="190782" y="214287"/>
            <a:ext cx="9566461" cy="543675"/>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2577377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933" b="0" dirty="0" smtClean="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5000">
              <a:schemeClr val="accent6">
                <a:lumMod val="0"/>
                <a:lumOff val="100000"/>
              </a:schemeClr>
            </a:gs>
            <a:gs pos="100000">
              <a:schemeClr val="accent1">
                <a:lumMod val="40000"/>
                <a:lumOff val="6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60033459"/>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0"/>
                <a:lumOff val="100000"/>
              </a:schemeClr>
            </a:gs>
            <a:gs pos="5000">
              <a:schemeClr val="accent6">
                <a:lumMod val="0"/>
                <a:lumOff val="100000"/>
              </a:schemeClr>
            </a:gs>
            <a:gs pos="100000">
              <a:schemeClr val="accent1">
                <a:lumMod val="40000"/>
                <a:lumOff val="6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6" name="Shape 4"/>
          <p:cNvSpPr/>
          <p:nvPr userDrawn="1"/>
        </p:nvSpPr>
        <p:spPr>
          <a:xfrm>
            <a:off x="0" y="-12428"/>
            <a:ext cx="12192000" cy="930275"/>
          </a:xfrm>
          <a:prstGeom prst="rect">
            <a:avLst/>
          </a:prstGeom>
          <a:gradFill>
            <a:gsLst>
              <a:gs pos="0">
                <a:srgbClr val="1B6CBD"/>
              </a:gs>
              <a:gs pos="100000">
                <a:srgbClr val="4F4F4F"/>
              </a:gs>
            </a:gsLst>
            <a:lin ang="5400000"/>
          </a:gradFill>
          <a:ln w="12700">
            <a:miter lim="400000"/>
          </a:ln>
        </p:spPr>
        <p:txBody>
          <a:bodyPr lIns="0" tIns="0" rIns="0" bIns="0" anchor="ctr"/>
          <a:lstStyle/>
          <a:p>
            <a:pPr algn="ctr" defTabSz="914212" eaLnBrk="0" fontAlgn="base" hangingPunct="0">
              <a:spcBef>
                <a:spcPct val="0"/>
              </a:spcBef>
              <a:spcAft>
                <a:spcPct val="0"/>
              </a:spcAft>
              <a:defRPr sz="5600">
                <a:latin typeface="Avenir Next Demi Bold"/>
                <a:ea typeface="Avenir Next Demi Bold"/>
                <a:cs typeface="Avenir Next Demi Bold"/>
                <a:sym typeface="Avenir Next Demi Bold"/>
              </a:defRPr>
            </a:pPr>
            <a:endParaRPr sz="4800" b="1" dirty="0">
              <a:solidFill>
                <a:srgbClr val="000000"/>
              </a:solidFill>
              <a:latin typeface="Avenir Next Demi Bold"/>
              <a:ea typeface="Avenir Next Demi Bold"/>
              <a:cs typeface="Avenir Next Demi Bold"/>
              <a:sym typeface="Avenir Next Demi Bold"/>
            </a:endParaRPr>
          </a:p>
        </p:txBody>
      </p:sp>
      <p:sp>
        <p:nvSpPr>
          <p:cNvPr id="2" name="Title Placeholder 1"/>
          <p:cNvSpPr>
            <a:spLocks noGrp="1"/>
          </p:cNvSpPr>
          <p:nvPr>
            <p:ph type="title"/>
          </p:nvPr>
        </p:nvSpPr>
        <p:spPr>
          <a:xfrm>
            <a:off x="393705" y="279417"/>
            <a:ext cx="11455399" cy="4953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5" name="Text Placeholder 4"/>
          <p:cNvSpPr>
            <a:spLocks noGrp="1"/>
          </p:cNvSpPr>
          <p:nvPr>
            <p:ph type="body" idx="1"/>
          </p:nvPr>
        </p:nvSpPr>
        <p:spPr>
          <a:xfrm>
            <a:off x="381003" y="1480321"/>
            <a:ext cx="11455399" cy="447121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5" name="TextBox 64"/>
          <p:cNvSpPr txBox="1"/>
          <p:nvPr userDrawn="1"/>
        </p:nvSpPr>
        <p:spPr>
          <a:xfrm>
            <a:off x="9417853" y="6280736"/>
            <a:ext cx="517265" cy="276999"/>
          </a:xfrm>
          <a:prstGeom prst="rect">
            <a:avLst/>
          </a:prstGeom>
          <a:noFill/>
        </p:spPr>
        <p:txBody>
          <a:bodyPr wrap="square" rtlCol="0">
            <a:spAutoFit/>
          </a:bodyPr>
          <a:lstStyle/>
          <a:p>
            <a:pPr algn="ctr"/>
            <a:fld id="{DB8CD98A-3E22-453F-A62A-E5EC241D5152}" type="slidenum">
              <a:rPr lang="en-US" sz="1200" smtClean="0">
                <a:solidFill>
                  <a:srgbClr val="7F7F7F"/>
                </a:solidFill>
              </a:rPr>
              <a:pPr algn="ctr"/>
              <a:t>‹#›</a:t>
            </a:fld>
            <a:r>
              <a:rPr lang="en-US" sz="750" dirty="0" smtClean="0">
                <a:solidFill>
                  <a:srgbClr val="7F7F7F"/>
                </a:solidFill>
              </a:rPr>
              <a:t> </a:t>
            </a:r>
            <a:endParaRPr lang="en-US" sz="750" dirty="0">
              <a:solidFill>
                <a:srgbClr val="7F7F7F"/>
              </a:solidFill>
            </a:endParaRPr>
          </a:p>
        </p:txBody>
      </p:sp>
      <p:sp>
        <p:nvSpPr>
          <p:cNvPr id="19" name="Shape 104"/>
          <p:cNvSpPr/>
          <p:nvPr/>
        </p:nvSpPr>
        <p:spPr>
          <a:xfrm>
            <a:off x="8935427" y="6644754"/>
            <a:ext cx="0" cy="123111"/>
          </a:xfrm>
          <a:prstGeom prst="rect">
            <a:avLst/>
          </a:prstGeom>
          <a:ln w="12700">
            <a:miter lim="400000"/>
          </a:ln>
        </p:spPr>
        <p:txBody>
          <a:bodyPr wrap="none" lIns="0" tIns="0" rIns="0" bIns="0" anchor="ctr">
            <a:spAutoFit/>
          </a:bodyPr>
          <a:lstStyle/>
          <a:p>
            <a:pPr defTabSz="321374">
              <a:tabLst>
                <a:tab pos="249957" algn="l"/>
                <a:tab pos="499915" algn="l"/>
                <a:tab pos="749876" algn="l"/>
                <a:tab pos="999834" algn="l"/>
                <a:tab pos="1249792" algn="l"/>
                <a:tab pos="1499750" algn="l"/>
                <a:tab pos="1749707" algn="l"/>
                <a:tab pos="1999668" algn="l"/>
                <a:tab pos="2249626" algn="l"/>
                <a:tab pos="2499584" algn="l"/>
                <a:tab pos="2749541" algn="l"/>
                <a:tab pos="2999498" algn="l"/>
              </a:tabLst>
              <a:defRPr sz="1200">
                <a:solidFill>
                  <a:srgbClr val="000000"/>
                </a:solidFill>
                <a:latin typeface="Helvetica"/>
                <a:ea typeface="Helvetica"/>
                <a:cs typeface="Helvetica"/>
                <a:sym typeface="Helvetica"/>
              </a:defRPr>
            </a:pPr>
            <a:endParaRPr sz="800">
              <a:solidFill>
                <a:srgbClr val="FF060A"/>
              </a:solidFill>
              <a:latin typeface="Helvetica"/>
              <a:ea typeface="Helvetica"/>
              <a:cs typeface="Helvetica"/>
              <a:sym typeface="Helvetica"/>
            </a:endParaRPr>
          </a:p>
        </p:txBody>
      </p:sp>
    </p:spTree>
    <p:extLst>
      <p:ext uri="{BB962C8B-B14F-4D97-AF65-F5344CB8AC3E}">
        <p14:creationId xmlns:p14="http://schemas.microsoft.com/office/powerpoint/2010/main" val="41664408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marL="0" algn="l" defTabSz="685749" rtl="0" eaLnBrk="1" latinLnBrk="0" hangingPunct="1">
        <a:lnSpc>
          <a:spcPts val="1950"/>
        </a:lnSpc>
        <a:spcBef>
          <a:spcPct val="0"/>
        </a:spcBef>
        <a:buNone/>
        <a:defRPr lang="en-US" sz="4000" b="1" kern="1000" spc="-8" baseline="0" dirty="0">
          <a:solidFill>
            <a:schemeClr val="bg1"/>
          </a:solidFill>
          <a:latin typeface="Trebuchet MS" charset="0"/>
          <a:ea typeface="+mn-ea"/>
          <a:cs typeface="Arial" panose="020B0604020202020204" pitchFamily="34" charset="0"/>
        </a:defRPr>
      </a:lvl1pPr>
    </p:titleStyle>
    <p:bodyStyle>
      <a:lvl1pPr marL="228600" indent="-228600" algn="l" defTabSz="685749" rtl="0" eaLnBrk="1" latinLnBrk="0" hangingPunct="1">
        <a:lnSpc>
          <a:spcPct val="100000"/>
        </a:lnSpc>
        <a:spcBef>
          <a:spcPts val="300"/>
        </a:spcBef>
        <a:spcAft>
          <a:spcPts val="300"/>
        </a:spcAft>
        <a:buClr>
          <a:schemeClr val="tx2"/>
        </a:buClr>
        <a:buFont typeface="Arial" panose="020B0604020202020204" pitchFamily="34" charset="0"/>
        <a:buChar char="•"/>
        <a:defRPr sz="2400" b="1" i="0" kern="1200" baseline="0">
          <a:solidFill>
            <a:srgbClr val="545559"/>
          </a:solidFill>
          <a:latin typeface="+mn-lt"/>
          <a:ea typeface="+mn-ea"/>
          <a:cs typeface="+mn-cs"/>
        </a:defRPr>
      </a:lvl1pPr>
      <a:lvl2pPr marL="457200" indent="-228600" algn="l" defTabSz="685749" rtl="0" eaLnBrk="1" latinLnBrk="0" hangingPunct="1">
        <a:lnSpc>
          <a:spcPct val="100000"/>
        </a:lnSpc>
        <a:spcBef>
          <a:spcPts val="300"/>
        </a:spcBef>
        <a:spcAft>
          <a:spcPts val="300"/>
        </a:spcAft>
        <a:buClr>
          <a:srgbClr val="74B543"/>
        </a:buClr>
        <a:buFont typeface="Arial" panose="020B0604020202020204" pitchFamily="34" charset="0"/>
        <a:buChar char="•"/>
        <a:defRPr sz="2000" b="1" i="0" kern="1200" baseline="0">
          <a:solidFill>
            <a:srgbClr val="545559"/>
          </a:solidFill>
          <a:latin typeface="+mn-lt"/>
          <a:ea typeface="+mn-ea"/>
          <a:cs typeface="+mn-cs"/>
        </a:defRPr>
      </a:lvl2pPr>
      <a:lvl3pPr marL="687388" indent="-230188" algn="l" defTabSz="685749" rtl="0" eaLnBrk="1" latinLnBrk="0" hangingPunct="1">
        <a:lnSpc>
          <a:spcPct val="100000"/>
        </a:lnSpc>
        <a:spcBef>
          <a:spcPts val="300"/>
        </a:spcBef>
        <a:spcAft>
          <a:spcPts val="300"/>
        </a:spcAft>
        <a:buClr>
          <a:srgbClr val="0098BA"/>
        </a:buClr>
        <a:buFont typeface="Arial" panose="020B0604020202020204" pitchFamily="34" charset="0"/>
        <a:buChar char="•"/>
        <a:defRPr sz="1800" b="1" i="0" kern="1200" baseline="0">
          <a:solidFill>
            <a:srgbClr val="545559"/>
          </a:solidFill>
          <a:latin typeface="+mn-lt"/>
          <a:ea typeface="+mn-ea"/>
          <a:cs typeface="+mn-cs"/>
        </a:defRPr>
      </a:lvl3pPr>
      <a:lvl4pPr marL="914400" indent="-228600" algn="l" defTabSz="685749" rtl="0" eaLnBrk="1" latinLnBrk="0" hangingPunct="1">
        <a:lnSpc>
          <a:spcPct val="100000"/>
        </a:lnSpc>
        <a:spcBef>
          <a:spcPts val="300"/>
        </a:spcBef>
        <a:spcAft>
          <a:spcPts val="300"/>
        </a:spcAft>
        <a:buSzPct val="90000"/>
        <a:buFont typeface="Arial" panose="020B0604020202020204" pitchFamily="34" charset="0"/>
        <a:buChar char="•"/>
        <a:defRPr sz="1600" b="1" i="0" kern="1200" baseline="0">
          <a:solidFill>
            <a:srgbClr val="545559"/>
          </a:solidFill>
          <a:latin typeface="+mn-lt"/>
          <a:ea typeface="+mn-ea"/>
          <a:cs typeface="+mn-cs"/>
        </a:defRPr>
      </a:lvl4pPr>
      <a:lvl5pPr marL="1144588" indent="-230188" algn="l" defTabSz="685749" rtl="0" eaLnBrk="1" latinLnBrk="0" hangingPunct="1">
        <a:lnSpc>
          <a:spcPct val="100000"/>
        </a:lnSpc>
        <a:spcBef>
          <a:spcPts val="300"/>
        </a:spcBef>
        <a:spcAft>
          <a:spcPts val="300"/>
        </a:spcAft>
        <a:buSzPct val="90000"/>
        <a:buFont typeface="Arial" panose="020B0604020202020204" pitchFamily="34" charset="0"/>
        <a:buChar char="•"/>
        <a:defRPr sz="1400" b="1" i="0" kern="1200" baseline="0">
          <a:solidFill>
            <a:srgbClr val="545559"/>
          </a:solidFill>
          <a:latin typeface="+mn-lt"/>
          <a:ea typeface="+mn-ea"/>
          <a:cs typeface="+mn-cs"/>
        </a:defRPr>
      </a:lvl5pPr>
      <a:lvl6pPr marL="1371600" indent="-227013" algn="l" defTabSz="685749" rtl="0" eaLnBrk="1" latinLnBrk="0" hangingPunct="1">
        <a:lnSpc>
          <a:spcPct val="100000"/>
        </a:lnSpc>
        <a:spcBef>
          <a:spcPts val="300"/>
        </a:spcBef>
        <a:spcAft>
          <a:spcPts val="300"/>
        </a:spcAft>
        <a:buClr>
          <a:schemeClr val="tx2"/>
        </a:buClr>
        <a:buSzPct val="90000"/>
        <a:buFont typeface="Arial" panose="020B0604020202020204" pitchFamily="34" charset="0"/>
        <a:buChar char="•"/>
        <a:defRPr sz="1200" kern="1200">
          <a:solidFill>
            <a:schemeClr val="tx2"/>
          </a:solidFill>
          <a:latin typeface="+mn-lt"/>
          <a:ea typeface="+mn-ea"/>
          <a:cs typeface="+mn-cs"/>
        </a:defRPr>
      </a:lvl6pPr>
      <a:lvl7pPr marL="16017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lang="en-US" sz="1200" kern="1200" dirty="0">
          <a:solidFill>
            <a:schemeClr val="tx2"/>
          </a:solidFill>
          <a:latin typeface="+mn-lt"/>
          <a:ea typeface="+mn-ea"/>
          <a:cs typeface="+mn-cs"/>
        </a:defRPr>
      </a:lvl7pPr>
      <a:lvl8pPr marL="1828800" indent="-227013"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baseline="0">
          <a:solidFill>
            <a:schemeClr val="tx2"/>
          </a:solidFill>
          <a:latin typeface="+mn-lt"/>
          <a:ea typeface="+mn-ea"/>
          <a:cs typeface="+mn-cs"/>
        </a:defRPr>
      </a:lvl8pPr>
      <a:lvl9pPr marL="20589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a:solidFill>
            <a:schemeClr val="tx2"/>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80">
          <p15:clr>
            <a:srgbClr val="F26B43"/>
          </p15:clr>
        </p15:guide>
        <p15:guide id="2" pos="224">
          <p15:clr>
            <a:srgbClr val="F26B43"/>
          </p15:clr>
        </p15:guide>
        <p15:guide id="3" orient="horz" pos="4200">
          <p15:clr>
            <a:srgbClr val="F26B43"/>
          </p15:clr>
        </p15:guide>
        <p15:guide id="4" orient="horz" pos="3792">
          <p15:clr>
            <a:srgbClr val="F26B43"/>
          </p15:clr>
        </p15:guide>
        <p15:guide id="5" orient="horz" pos="192">
          <p15:clr>
            <a:srgbClr val="F26B43"/>
          </p15:clr>
        </p15:guide>
        <p15:guide id="6" pos="7392">
          <p15:clr>
            <a:srgbClr val="F26B43"/>
          </p15:clr>
        </p15:guide>
        <p15:guide id="7" orient="horz" pos="2256">
          <p15:clr>
            <a:srgbClr val="F26B43"/>
          </p15:clr>
        </p15:guide>
        <p15:guide id="8" orient="horz" pos="720">
          <p15:clr>
            <a:srgbClr val="F26B43"/>
          </p15:clr>
        </p15:guide>
        <p15:guide id="9" orient="horz" pos="408">
          <p15:clr>
            <a:srgbClr val="F26B43"/>
          </p15:clr>
        </p15:guide>
        <p15:guide id="10" pos="512">
          <p15:clr>
            <a:srgbClr val="F26B43"/>
          </p15:clr>
        </p15:guide>
        <p15:guide id="11" pos="4656">
          <p15:clr>
            <a:srgbClr val="F26B43"/>
          </p15:clr>
        </p15:guide>
        <p15:guide id="12" orient="horz" pos="3984">
          <p15:clr>
            <a:srgbClr val="F26B43"/>
          </p15:clr>
        </p15:guide>
        <p15:guide id="13" pos="75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7.jpg"/><Relationship Id="rId7"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png"/><Relationship Id="rId10" Type="http://schemas.openxmlformats.org/officeDocument/2006/relationships/image" Target="../media/image65.jpg"/><Relationship Id="rId4" Type="http://schemas.openxmlformats.org/officeDocument/2006/relationships/image" Target="../media/image59.png"/><Relationship Id="rId9" Type="http://schemas.openxmlformats.org/officeDocument/2006/relationships/image" Target="../media/image64.jpg"/></Relationships>
</file>

<file path=ppt/slides/_rels/slide16.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pn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image" Target="../media/image66.jpeg"/><Relationship Id="rId1" Type="http://schemas.openxmlformats.org/officeDocument/2006/relationships/slideLayout" Target="../slideLayouts/slideLayout1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jpeg"/><Relationship Id="rId15" Type="http://schemas.openxmlformats.org/officeDocument/2006/relationships/image" Target="../media/image78.tiff"/><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jpe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9.png"/><Relationship Id="rId1" Type="http://schemas.openxmlformats.org/officeDocument/2006/relationships/slideLayout" Target="../slideLayouts/slideLayout29.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jp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F9D3F-F3FC-8240-A939-4D98DC4F801F}"/>
              </a:ext>
            </a:extLst>
          </p:cNvPr>
          <p:cNvSpPr>
            <a:spLocks noGrp="1"/>
          </p:cNvSpPr>
          <p:nvPr>
            <p:ph type="ctrTitle"/>
          </p:nvPr>
        </p:nvSpPr>
        <p:spPr>
          <a:xfrm>
            <a:off x="609600" y="4953000"/>
            <a:ext cx="7931285" cy="1077178"/>
          </a:xfrm>
        </p:spPr>
        <p:txBody>
          <a:bodyPr/>
          <a:lstStyle/>
          <a:p>
            <a:r>
              <a:rPr lang="en-US" dirty="0">
                <a:latin typeface="Arial" panose="020B0604020202020204" pitchFamily="34" charset="0"/>
                <a:cs typeface="Arial" panose="020B0604020202020204" pitchFamily="34" charset="0"/>
              </a:rPr>
              <a:t>CEOS </a:t>
            </a:r>
            <a:r>
              <a:rPr lang="en-US" dirty="0">
                <a:latin typeface="Arial" panose="020B0604020202020204" pitchFamily="34" charset="0"/>
                <a:ea typeface="ＭＳ Ｐゴシック" charset="0"/>
                <a:cs typeface="Arial" panose="020B0604020202020204" pitchFamily="34" charset="0"/>
              </a:rPr>
              <a:t>SDCG-15 </a:t>
            </a:r>
            <a:r>
              <a:rPr lang="en-US" dirty="0">
                <a:latin typeface="Arial" panose="020B0604020202020204" pitchFamily="34" charset="0"/>
                <a:cs typeface="Arial" panose="020B0604020202020204" pitchFamily="34" charset="0"/>
              </a:rPr>
              <a:t>Biomass </a:t>
            </a:r>
            <a:r>
              <a:rPr lang="en-US" dirty="0"/>
              <a:t>Day: </a:t>
            </a:r>
            <a:br>
              <a:rPr lang="en-US" dirty="0"/>
            </a:br>
            <a:r>
              <a:rPr lang="en-US" dirty="0"/>
              <a:t>An Overview from NASA Headquarters</a:t>
            </a:r>
          </a:p>
        </p:txBody>
      </p:sp>
      <p:pic>
        <p:nvPicPr>
          <p:cNvPr id="7" name="Picture 6">
            <a:extLst>
              <a:ext uri="{FF2B5EF4-FFF2-40B4-BE49-F238E27FC236}">
                <a16:creationId xmlns:a16="http://schemas.microsoft.com/office/drawing/2014/main" id="{E19021D2-008A-5740-99A1-6285A0C846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8865" y="2420281"/>
            <a:ext cx="3024778" cy="1975104"/>
          </a:xfrm>
          <a:prstGeom prst="rect">
            <a:avLst/>
          </a:prstGeom>
        </p:spPr>
      </p:pic>
      <p:sp>
        <p:nvSpPr>
          <p:cNvPr id="10" name="Text Placeholder 2">
            <a:extLst>
              <a:ext uri="{FF2B5EF4-FFF2-40B4-BE49-F238E27FC236}">
                <a16:creationId xmlns:a16="http://schemas.microsoft.com/office/drawing/2014/main" id="{8663759F-20FA-0942-8C6F-E1AADA93A6A5}"/>
              </a:ext>
            </a:extLst>
          </p:cNvPr>
          <p:cNvSpPr>
            <a:spLocks noGrp="1"/>
          </p:cNvSpPr>
          <p:nvPr>
            <p:ph type="body" sz="quarter" idx="10"/>
          </p:nvPr>
        </p:nvSpPr>
        <p:spPr>
          <a:xfrm>
            <a:off x="7668832" y="4467291"/>
            <a:ext cx="4150274" cy="775269"/>
          </a:xfrm>
        </p:spPr>
        <p:txBody>
          <a:bodyPr>
            <a:noAutofit/>
          </a:bodyPr>
          <a:lstStyle/>
          <a:p>
            <a:r>
              <a:rPr lang="en-US" sz="2000" dirty="0"/>
              <a:t>Hank Margolis</a:t>
            </a:r>
          </a:p>
          <a:p>
            <a:r>
              <a:rPr lang="en-US" sz="2000" dirty="0"/>
              <a:t>Kathy Hibbard</a:t>
            </a:r>
          </a:p>
          <a:p>
            <a:r>
              <a:rPr lang="en-US" sz="2000" dirty="0"/>
              <a:t>Michael Falkowski</a:t>
            </a:r>
          </a:p>
        </p:txBody>
      </p:sp>
      <p:sp>
        <p:nvSpPr>
          <p:cNvPr id="11" name="Text Placeholder 3">
            <a:extLst>
              <a:ext uri="{FF2B5EF4-FFF2-40B4-BE49-F238E27FC236}">
                <a16:creationId xmlns:a16="http://schemas.microsoft.com/office/drawing/2014/main" id="{9C03E685-99E4-E540-990A-4A6A9B3EB525}"/>
              </a:ext>
            </a:extLst>
          </p:cNvPr>
          <p:cNvSpPr>
            <a:spLocks noGrp="1"/>
          </p:cNvSpPr>
          <p:nvPr>
            <p:ph type="body" sz="quarter" idx="11"/>
          </p:nvPr>
        </p:nvSpPr>
        <p:spPr>
          <a:xfrm>
            <a:off x="7644765" y="5678374"/>
            <a:ext cx="4071938" cy="1012825"/>
          </a:xfrm>
        </p:spPr>
        <p:txBody>
          <a:bodyPr/>
          <a:lstStyle/>
          <a:p>
            <a:r>
              <a:rPr lang="en-US" dirty="0"/>
              <a:t>Terrestrial Ecology Program</a:t>
            </a:r>
          </a:p>
          <a:p>
            <a:r>
              <a:rPr lang="en-US" dirty="0"/>
              <a:t>NASA Headquarters</a:t>
            </a:r>
          </a:p>
        </p:txBody>
      </p:sp>
      <p:sp>
        <p:nvSpPr>
          <p:cNvPr id="12" name="Text Placeholder 4">
            <a:extLst>
              <a:ext uri="{FF2B5EF4-FFF2-40B4-BE49-F238E27FC236}">
                <a16:creationId xmlns:a16="http://schemas.microsoft.com/office/drawing/2014/main" id="{A443BDAC-595C-114B-B735-54FBB9F38BD6}"/>
              </a:ext>
            </a:extLst>
          </p:cNvPr>
          <p:cNvSpPr>
            <a:spLocks noGrp="1"/>
          </p:cNvSpPr>
          <p:nvPr>
            <p:ph type="body" sz="quarter" idx="12"/>
          </p:nvPr>
        </p:nvSpPr>
        <p:spPr>
          <a:xfrm>
            <a:off x="7644765" y="6339395"/>
            <a:ext cx="4071938" cy="317437"/>
          </a:xfrm>
        </p:spPr>
        <p:txBody>
          <a:bodyPr/>
          <a:lstStyle/>
          <a:p>
            <a:r>
              <a:rPr lang="en-US" dirty="0"/>
              <a:t>March-2019</a:t>
            </a:r>
          </a:p>
        </p:txBody>
      </p:sp>
      <p:pic>
        <p:nvPicPr>
          <p:cNvPr id="3" name="Picture 2">
            <a:extLst>
              <a:ext uri="{FF2B5EF4-FFF2-40B4-BE49-F238E27FC236}">
                <a16:creationId xmlns:a16="http://schemas.microsoft.com/office/drawing/2014/main" id="{82B50ACF-1645-B44F-B2D8-0AC0FE8025EC}"/>
              </a:ext>
            </a:extLst>
          </p:cNvPr>
          <p:cNvPicPr>
            <a:picLocks noChangeAspect="1"/>
          </p:cNvPicPr>
          <p:nvPr/>
        </p:nvPicPr>
        <p:blipFill>
          <a:blip r:embed="rId4"/>
          <a:stretch>
            <a:fillRect/>
          </a:stretch>
        </p:blipFill>
        <p:spPr>
          <a:xfrm>
            <a:off x="6184164" y="2420280"/>
            <a:ext cx="2969245" cy="1974493"/>
          </a:xfrm>
          <a:prstGeom prst="rect">
            <a:avLst/>
          </a:prstGeom>
        </p:spPr>
      </p:pic>
      <p:pic>
        <p:nvPicPr>
          <p:cNvPr id="4" name="Picture 3">
            <a:extLst>
              <a:ext uri="{FF2B5EF4-FFF2-40B4-BE49-F238E27FC236}">
                <a16:creationId xmlns:a16="http://schemas.microsoft.com/office/drawing/2014/main" id="{2E111DF1-4EF1-364A-8B12-BC1A3D3695B0}"/>
              </a:ext>
            </a:extLst>
          </p:cNvPr>
          <p:cNvPicPr>
            <a:picLocks noChangeAspect="1"/>
          </p:cNvPicPr>
          <p:nvPr/>
        </p:nvPicPr>
        <p:blipFill>
          <a:blip r:embed="rId5"/>
          <a:stretch>
            <a:fillRect/>
          </a:stretch>
        </p:blipFill>
        <p:spPr>
          <a:xfrm>
            <a:off x="9248513" y="2408405"/>
            <a:ext cx="2931763" cy="1974493"/>
          </a:xfrm>
          <a:prstGeom prst="rect">
            <a:avLst/>
          </a:prstGeom>
        </p:spPr>
      </p:pic>
      <p:pic>
        <p:nvPicPr>
          <p:cNvPr id="5" name="Picture 4">
            <a:extLst>
              <a:ext uri="{FF2B5EF4-FFF2-40B4-BE49-F238E27FC236}">
                <a16:creationId xmlns:a16="http://schemas.microsoft.com/office/drawing/2014/main" id="{E445A566-F4A3-3745-A9AD-38406EAA18E3}"/>
              </a:ext>
            </a:extLst>
          </p:cNvPr>
          <p:cNvPicPr>
            <a:picLocks noChangeAspect="1"/>
          </p:cNvPicPr>
          <p:nvPr/>
        </p:nvPicPr>
        <p:blipFill>
          <a:blip r:embed="rId6"/>
          <a:stretch>
            <a:fillRect/>
          </a:stretch>
        </p:blipFill>
        <p:spPr>
          <a:xfrm>
            <a:off x="-17580" y="2432155"/>
            <a:ext cx="3038893" cy="1962618"/>
          </a:xfrm>
          <a:prstGeom prst="rect">
            <a:avLst/>
          </a:prstGeom>
        </p:spPr>
      </p:pic>
    </p:spTree>
    <p:extLst>
      <p:ext uri="{BB962C8B-B14F-4D97-AF65-F5344CB8AC3E}">
        <p14:creationId xmlns:p14="http://schemas.microsoft.com/office/powerpoint/2010/main" val="3043401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 1" descr="image_laserthing.png"/>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708085" cy="6890266"/>
          </a:xfrm>
          <a:prstGeom prst="rect">
            <a:avLst/>
          </a:prstGeom>
        </p:spPr>
      </p:pic>
      <p:sp>
        <p:nvSpPr>
          <p:cNvPr id="59" name="TextBox 58"/>
          <p:cNvSpPr txBox="1"/>
          <p:nvPr/>
        </p:nvSpPr>
        <p:spPr>
          <a:xfrm>
            <a:off x="5801651" y="4574655"/>
            <a:ext cx="6878029" cy="2246769"/>
          </a:xfrm>
          <a:prstGeom prst="rect">
            <a:avLst/>
          </a:prstGeom>
          <a:solidFill>
            <a:schemeClr val="lt1">
              <a:alpha val="81000"/>
            </a:schemeClr>
          </a:solidFill>
        </p:spPr>
        <p:txBody>
          <a:bodyPr wrap="square" rtlCol="0">
            <a:spAutoFit/>
          </a:bodyPr>
          <a:lstStyle/>
          <a:p>
            <a:pPr marL="457200" indent="-457200"/>
            <a:r>
              <a:rPr lang="en-US" sz="2000" dirty="0">
                <a:solidFill>
                  <a:srgbClr val="376092"/>
                </a:solidFill>
                <a:latin typeface="Calibri" panose="020F0502020204030204" pitchFamily="34" charset="0"/>
                <a:cs typeface="Calibri" panose="020F0502020204030204" pitchFamily="34" charset="0"/>
              </a:rPr>
              <a:t>Single laser pulse at 532nm split into 6 beams. </a:t>
            </a:r>
          </a:p>
          <a:p>
            <a:pPr marL="457200" indent="-457200"/>
            <a:r>
              <a:rPr lang="en-US" sz="2000" dirty="0">
                <a:solidFill>
                  <a:srgbClr val="376092"/>
                </a:solidFill>
                <a:latin typeface="Calibri" panose="020F0502020204030204" pitchFamily="34" charset="0"/>
                <a:cs typeface="Calibri" panose="020F0502020204030204" pitchFamily="34" charset="0"/>
              </a:rPr>
              <a:t>Single-photon sensitive detection.</a:t>
            </a:r>
          </a:p>
          <a:p>
            <a:endParaRPr lang="en-US" sz="2000" dirty="0">
              <a:solidFill>
                <a:srgbClr val="376092"/>
              </a:solidFill>
              <a:latin typeface="Calibri"/>
            </a:endParaRPr>
          </a:p>
          <a:p>
            <a:r>
              <a:rPr lang="en-US" sz="2000" dirty="0">
                <a:solidFill>
                  <a:srgbClr val="376092"/>
                </a:solidFill>
                <a:latin typeface="Calibri"/>
              </a:rPr>
              <a:t>3 km spacing between pairs provides spatial coverage</a:t>
            </a:r>
          </a:p>
          <a:p>
            <a:r>
              <a:rPr lang="en-US" sz="2000" dirty="0">
                <a:solidFill>
                  <a:srgbClr val="376092"/>
                </a:solidFill>
                <a:latin typeface="Calibri"/>
              </a:rPr>
              <a:t>90 m pair spacing for </a:t>
            </a:r>
            <a:r>
              <a:rPr lang="en-US" sz="2000" b="1" i="1" dirty="0">
                <a:solidFill>
                  <a:srgbClr val="FF0000"/>
                </a:solidFill>
                <a:latin typeface="Calibri"/>
              </a:rPr>
              <a:t>slope determination</a:t>
            </a:r>
            <a:r>
              <a:rPr lang="en-US" sz="2000" dirty="0">
                <a:solidFill>
                  <a:prstClr val="black"/>
                </a:solidFill>
                <a:latin typeface="Calibri"/>
              </a:rPr>
              <a:t> </a:t>
            </a:r>
            <a:r>
              <a:rPr lang="en-US" sz="2000" dirty="0">
                <a:solidFill>
                  <a:srgbClr val="376092"/>
                </a:solidFill>
                <a:latin typeface="Calibri"/>
              </a:rPr>
              <a:t>(2° yaw)</a:t>
            </a:r>
          </a:p>
          <a:p>
            <a:r>
              <a:rPr lang="en-US" sz="2000" b="1" dirty="0">
                <a:solidFill>
                  <a:srgbClr val="008000"/>
                </a:solidFill>
                <a:latin typeface="Calibri"/>
              </a:rPr>
              <a:t>high-energy beams (4x)</a:t>
            </a:r>
            <a:r>
              <a:rPr lang="en-US" sz="2000" dirty="0">
                <a:solidFill>
                  <a:prstClr val="black"/>
                </a:solidFill>
                <a:latin typeface="Calibri"/>
              </a:rPr>
              <a:t> </a:t>
            </a:r>
            <a:r>
              <a:rPr lang="en-US" sz="2000" dirty="0">
                <a:solidFill>
                  <a:srgbClr val="376092"/>
                </a:solidFill>
                <a:latin typeface="Calibri"/>
              </a:rPr>
              <a:t>better perf over low-reflectivity targets.</a:t>
            </a:r>
          </a:p>
          <a:p>
            <a:r>
              <a:rPr lang="en-US" sz="2000" dirty="0">
                <a:solidFill>
                  <a:srgbClr val="376092"/>
                </a:solidFill>
                <a:latin typeface="Calibri"/>
              </a:rPr>
              <a:t>Laser transmits 10,000x per second, ~70cm footprint spacing</a:t>
            </a:r>
            <a:endParaRPr lang="en-US" sz="2000" dirty="0">
              <a:solidFill>
                <a:prstClr val="black"/>
              </a:solidFill>
              <a:latin typeface="Arial" panose="020B0604020202020204" pitchFamily="34" charset="0"/>
              <a:ea typeface="Calibri" charset="0"/>
              <a:cs typeface="Arial" panose="020B0604020202020204" pitchFamily="34" charset="0"/>
            </a:endParaRPr>
          </a:p>
        </p:txBody>
      </p:sp>
      <p:pic>
        <p:nvPicPr>
          <p:cNvPr id="4" name="Picture 8" descr="ICESat2_IconColor.png">
            <a:extLst>
              <a:ext uri="{FF2B5EF4-FFF2-40B4-BE49-F238E27FC236}">
                <a16:creationId xmlns:a16="http://schemas.microsoft.com/office/drawing/2014/main" id="{7A32FEDC-CD81-6A42-89E1-50EAB184D5CD}"/>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3135486" cy="873804"/>
          </a:xfrm>
          <a:prstGeom prst="rect">
            <a:avLst/>
          </a:prstGeom>
          <a:solidFill>
            <a:schemeClr val="lt1">
              <a:alpha val="80000"/>
            </a:schemeClr>
          </a:solidFill>
          <a:ln w="9525">
            <a:noFill/>
            <a:miter lim="800000"/>
            <a:headEnd/>
            <a:tailEnd/>
          </a:ln>
        </p:spPr>
      </p:pic>
      <p:sp>
        <p:nvSpPr>
          <p:cNvPr id="2" name="Rectangle 1">
            <a:extLst>
              <a:ext uri="{FF2B5EF4-FFF2-40B4-BE49-F238E27FC236}">
                <a16:creationId xmlns:a16="http://schemas.microsoft.com/office/drawing/2014/main" id="{8B66980B-A8FB-DD4D-ADEA-02E675F30AA9}"/>
              </a:ext>
            </a:extLst>
          </p:cNvPr>
          <p:cNvSpPr/>
          <p:nvPr/>
        </p:nvSpPr>
        <p:spPr>
          <a:xfrm>
            <a:off x="356584" y="5048750"/>
            <a:ext cx="2778902" cy="400110"/>
          </a:xfrm>
          <a:prstGeom prst="rect">
            <a:avLst/>
          </a:prstGeom>
          <a:solidFill>
            <a:schemeClr val="bg1">
              <a:alpha val="80000"/>
            </a:schemeClr>
          </a:solidFill>
        </p:spPr>
        <p:txBody>
          <a:bodyPr wrap="none">
            <a:spAutoFit/>
          </a:bodyPr>
          <a:lstStyle/>
          <a:p>
            <a:r>
              <a:rPr lang="en-US" sz="2000" b="1" dirty="0">
                <a:ea typeface="Calibri"/>
                <a:cs typeface="Calibri"/>
                <a:sym typeface="Calibri"/>
              </a:rPr>
              <a:t>Launched 15 Sept 2018! </a:t>
            </a:r>
            <a:endParaRPr lang="en-US" sz="2000" dirty="0"/>
          </a:p>
        </p:txBody>
      </p:sp>
    </p:spTree>
    <p:extLst>
      <p:ext uri="{BB962C8B-B14F-4D97-AF65-F5344CB8AC3E}">
        <p14:creationId xmlns:p14="http://schemas.microsoft.com/office/powerpoint/2010/main" val="401140978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193" y="46729"/>
            <a:ext cx="10515600" cy="706293"/>
          </a:xfrm>
          <a:effectLst/>
        </p:spPr>
        <p:txBody>
          <a:bodyPr>
            <a:normAutofit/>
          </a:bodyPr>
          <a:lstStyle/>
          <a:p>
            <a:r>
              <a:rPr lang="en-US" sz="3200" b="1" dirty="0">
                <a:latin typeface="+mn-lt"/>
              </a:rPr>
              <a:t>ICESat-2 Vegetation Measurements  </a:t>
            </a:r>
          </a:p>
        </p:txBody>
      </p:sp>
      <p:pic>
        <p:nvPicPr>
          <p:cNvPr id="5" name="Google Shape;93;p14" descr="ICESat2_IconFancy.png">
            <a:extLst>
              <a:ext uri="{FF2B5EF4-FFF2-40B4-BE49-F238E27FC236}">
                <a16:creationId xmlns:a16="http://schemas.microsoft.com/office/drawing/2014/main" id="{FA34FC9B-A7F7-8C47-914F-5857080196BF}"/>
              </a:ext>
            </a:extLst>
          </p:cNvPr>
          <p:cNvPicPr preferRelativeResize="0"/>
          <p:nvPr/>
        </p:nvPicPr>
        <p:blipFill rotWithShape="1">
          <a:blip r:embed="rId2">
            <a:alphaModFix/>
          </a:blip>
          <a:srcRect/>
          <a:stretch/>
        </p:blipFill>
        <p:spPr>
          <a:xfrm>
            <a:off x="9737186" y="69562"/>
            <a:ext cx="2228297" cy="683460"/>
          </a:xfrm>
          <a:prstGeom prst="rect">
            <a:avLst/>
          </a:prstGeom>
          <a:noFill/>
          <a:ln>
            <a:noFill/>
          </a:ln>
        </p:spPr>
      </p:pic>
      <p:sp>
        <p:nvSpPr>
          <p:cNvPr id="18" name="TextBox 17"/>
          <p:cNvSpPr txBox="1"/>
          <p:nvPr/>
        </p:nvSpPr>
        <p:spPr>
          <a:xfrm>
            <a:off x="39594" y="793979"/>
            <a:ext cx="4770663" cy="369332"/>
          </a:xfrm>
          <a:prstGeom prst="rect">
            <a:avLst/>
          </a:prstGeom>
          <a:noFill/>
        </p:spPr>
        <p:txBody>
          <a:bodyPr wrap="square" rtlCol="0">
            <a:spAutoFit/>
          </a:bodyPr>
          <a:lstStyle/>
          <a:p>
            <a:pPr algn="ctr"/>
            <a:r>
              <a:rPr lang="en-US" dirty="0"/>
              <a:t>Night time acquisition of Tropical Forest in Peru</a:t>
            </a:r>
          </a:p>
        </p:txBody>
      </p:sp>
      <p:grpSp>
        <p:nvGrpSpPr>
          <p:cNvPr id="19" name="Group 18"/>
          <p:cNvGrpSpPr/>
          <p:nvPr/>
        </p:nvGrpSpPr>
        <p:grpSpPr>
          <a:xfrm>
            <a:off x="6518580" y="1185816"/>
            <a:ext cx="4949408" cy="2797513"/>
            <a:chOff x="-1381988" y="394222"/>
            <a:chExt cx="9201928" cy="5904927"/>
          </a:xfrm>
        </p:grpSpPr>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81988" y="394222"/>
              <a:ext cx="8945880" cy="5760720"/>
            </a:xfrm>
            <a:prstGeom prst="rect">
              <a:avLst/>
            </a:prstGeom>
          </p:spPr>
        </p:pic>
        <p:grpSp>
          <p:nvGrpSpPr>
            <p:cNvPr id="21" name="Group 20"/>
            <p:cNvGrpSpPr/>
            <p:nvPr/>
          </p:nvGrpSpPr>
          <p:grpSpPr>
            <a:xfrm>
              <a:off x="-727076" y="5411198"/>
              <a:ext cx="8547016" cy="887951"/>
              <a:chOff x="3102429" y="5804140"/>
              <a:chExt cx="8459547" cy="887951"/>
            </a:xfrm>
          </p:grpSpPr>
          <p:sp>
            <p:nvSpPr>
              <p:cNvPr id="22" name="Rectangle 21"/>
              <p:cNvSpPr/>
              <p:nvPr/>
            </p:nvSpPr>
            <p:spPr>
              <a:xfrm>
                <a:off x="3102429" y="6030686"/>
                <a:ext cx="8251371" cy="47987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3169147" y="5818718"/>
                <a:ext cx="556529" cy="598795"/>
              </a:xfrm>
              <a:prstGeom prst="rect">
                <a:avLst/>
              </a:prstGeom>
              <a:noFill/>
            </p:spPr>
            <p:txBody>
              <a:bodyPr wrap="none" rtlCol="0">
                <a:spAutoFit/>
              </a:bodyPr>
              <a:lstStyle/>
              <a:p>
                <a:r>
                  <a:rPr lang="en-US" sz="1100" dirty="0"/>
                  <a:t>2</a:t>
                </a:r>
              </a:p>
            </p:txBody>
          </p:sp>
          <p:sp>
            <p:nvSpPr>
              <p:cNvPr id="24" name="TextBox 23"/>
              <p:cNvSpPr txBox="1"/>
              <p:nvPr/>
            </p:nvSpPr>
            <p:spPr>
              <a:xfrm>
                <a:off x="4455617" y="5818716"/>
                <a:ext cx="556529" cy="598795"/>
              </a:xfrm>
              <a:prstGeom prst="rect">
                <a:avLst/>
              </a:prstGeom>
              <a:noFill/>
            </p:spPr>
            <p:txBody>
              <a:bodyPr wrap="none" rtlCol="0">
                <a:spAutoFit/>
              </a:bodyPr>
              <a:lstStyle/>
              <a:p>
                <a:r>
                  <a:rPr lang="en-US" sz="1100" dirty="0"/>
                  <a:t>9</a:t>
                </a:r>
              </a:p>
            </p:txBody>
          </p:sp>
          <p:sp>
            <p:nvSpPr>
              <p:cNvPr id="25" name="TextBox 24"/>
              <p:cNvSpPr txBox="1"/>
              <p:nvPr/>
            </p:nvSpPr>
            <p:spPr>
              <a:xfrm>
                <a:off x="5720316" y="5816299"/>
                <a:ext cx="712855" cy="598795"/>
              </a:xfrm>
              <a:prstGeom prst="rect">
                <a:avLst/>
              </a:prstGeom>
              <a:noFill/>
            </p:spPr>
            <p:txBody>
              <a:bodyPr wrap="none" rtlCol="0">
                <a:spAutoFit/>
              </a:bodyPr>
              <a:lstStyle/>
              <a:p>
                <a:r>
                  <a:rPr lang="en-US" sz="1100" dirty="0"/>
                  <a:t>16</a:t>
                </a:r>
              </a:p>
            </p:txBody>
          </p:sp>
          <p:sp>
            <p:nvSpPr>
              <p:cNvPr id="26" name="TextBox 25"/>
              <p:cNvSpPr txBox="1"/>
              <p:nvPr/>
            </p:nvSpPr>
            <p:spPr>
              <a:xfrm>
                <a:off x="6995577" y="5816299"/>
                <a:ext cx="712855" cy="598795"/>
              </a:xfrm>
              <a:prstGeom prst="rect">
                <a:avLst/>
              </a:prstGeom>
              <a:noFill/>
            </p:spPr>
            <p:txBody>
              <a:bodyPr wrap="none" rtlCol="0">
                <a:spAutoFit/>
              </a:bodyPr>
              <a:lstStyle/>
              <a:p>
                <a:r>
                  <a:rPr lang="en-US" sz="1100" dirty="0"/>
                  <a:t>23</a:t>
                </a:r>
              </a:p>
            </p:txBody>
          </p:sp>
          <p:sp>
            <p:nvSpPr>
              <p:cNvPr id="27" name="TextBox 26"/>
              <p:cNvSpPr txBox="1"/>
              <p:nvPr/>
            </p:nvSpPr>
            <p:spPr>
              <a:xfrm>
                <a:off x="8270839" y="5804140"/>
                <a:ext cx="712855" cy="598797"/>
              </a:xfrm>
              <a:prstGeom prst="rect">
                <a:avLst/>
              </a:prstGeom>
              <a:noFill/>
            </p:spPr>
            <p:txBody>
              <a:bodyPr wrap="none" rtlCol="0">
                <a:spAutoFit/>
              </a:bodyPr>
              <a:lstStyle/>
              <a:p>
                <a:r>
                  <a:rPr lang="en-US" sz="1100" dirty="0"/>
                  <a:t>30</a:t>
                </a:r>
              </a:p>
            </p:txBody>
          </p:sp>
          <p:sp>
            <p:nvSpPr>
              <p:cNvPr id="28" name="TextBox 27"/>
              <p:cNvSpPr txBox="1"/>
              <p:nvPr/>
            </p:nvSpPr>
            <p:spPr>
              <a:xfrm>
                <a:off x="9571383" y="5816299"/>
                <a:ext cx="712855" cy="598797"/>
              </a:xfrm>
              <a:prstGeom prst="rect">
                <a:avLst/>
              </a:prstGeom>
              <a:noFill/>
            </p:spPr>
            <p:txBody>
              <a:bodyPr wrap="none" rtlCol="0">
                <a:spAutoFit/>
              </a:bodyPr>
              <a:lstStyle/>
              <a:p>
                <a:r>
                  <a:rPr lang="en-US" sz="1100" dirty="0"/>
                  <a:t>37</a:t>
                </a:r>
              </a:p>
            </p:txBody>
          </p:sp>
          <p:sp>
            <p:nvSpPr>
              <p:cNvPr id="29" name="TextBox 28"/>
              <p:cNvSpPr txBox="1"/>
              <p:nvPr/>
            </p:nvSpPr>
            <p:spPr>
              <a:xfrm>
                <a:off x="10849121" y="5816299"/>
                <a:ext cx="712855" cy="598795"/>
              </a:xfrm>
              <a:prstGeom prst="rect">
                <a:avLst/>
              </a:prstGeom>
              <a:noFill/>
            </p:spPr>
            <p:txBody>
              <a:bodyPr wrap="none" rtlCol="0">
                <a:spAutoFit/>
              </a:bodyPr>
              <a:lstStyle/>
              <a:p>
                <a:r>
                  <a:rPr lang="en-US" sz="1100" dirty="0"/>
                  <a:t>45</a:t>
                </a:r>
              </a:p>
            </p:txBody>
          </p:sp>
          <p:sp>
            <p:nvSpPr>
              <p:cNvPr id="30" name="TextBox 29"/>
              <p:cNvSpPr txBox="1"/>
              <p:nvPr/>
            </p:nvSpPr>
            <p:spPr>
              <a:xfrm>
                <a:off x="5170602" y="6093296"/>
                <a:ext cx="3620555" cy="598795"/>
              </a:xfrm>
              <a:prstGeom prst="rect">
                <a:avLst/>
              </a:prstGeom>
              <a:noFill/>
            </p:spPr>
            <p:txBody>
              <a:bodyPr wrap="none" rtlCol="0">
                <a:spAutoFit/>
              </a:bodyPr>
              <a:lstStyle/>
              <a:p>
                <a:r>
                  <a:rPr lang="en-US" sz="1100" dirty="0"/>
                  <a:t>Along Track Distance (km)</a:t>
                </a:r>
              </a:p>
            </p:txBody>
          </p:sp>
        </p:grpSp>
      </p:grpSp>
      <p:sp>
        <p:nvSpPr>
          <p:cNvPr id="31" name="TextBox 30"/>
          <p:cNvSpPr txBox="1"/>
          <p:nvPr/>
        </p:nvSpPr>
        <p:spPr>
          <a:xfrm>
            <a:off x="6461441" y="852129"/>
            <a:ext cx="5479239" cy="369332"/>
          </a:xfrm>
          <a:prstGeom prst="rect">
            <a:avLst/>
          </a:prstGeom>
          <a:noFill/>
        </p:spPr>
        <p:txBody>
          <a:bodyPr wrap="square" rtlCol="0">
            <a:spAutoFit/>
          </a:bodyPr>
          <a:lstStyle/>
          <a:p>
            <a:r>
              <a:rPr lang="en-US" dirty="0"/>
              <a:t>Profile through Boreal Forest in Eastern British Columbia</a:t>
            </a:r>
          </a:p>
        </p:txBody>
      </p:sp>
      <p:grpSp>
        <p:nvGrpSpPr>
          <p:cNvPr id="48" name="Group 47">
            <a:extLst>
              <a:ext uri="{FF2B5EF4-FFF2-40B4-BE49-F238E27FC236}">
                <a16:creationId xmlns:a16="http://schemas.microsoft.com/office/drawing/2014/main" id="{1D3A66B4-28A1-5C45-9178-CE349D2145DF}"/>
              </a:ext>
            </a:extLst>
          </p:cNvPr>
          <p:cNvGrpSpPr/>
          <p:nvPr/>
        </p:nvGrpSpPr>
        <p:grpSpPr>
          <a:xfrm>
            <a:off x="8289525" y="4201287"/>
            <a:ext cx="3818217" cy="2338472"/>
            <a:chOff x="4609572" y="4233561"/>
            <a:chExt cx="3818217" cy="2338472"/>
          </a:xfrm>
        </p:grpSpPr>
        <p:sp>
          <p:nvSpPr>
            <p:cNvPr id="2" name="Rectangle 1"/>
            <p:cNvSpPr/>
            <p:nvPr/>
          </p:nvSpPr>
          <p:spPr>
            <a:xfrm>
              <a:off x="4622217" y="6256863"/>
              <a:ext cx="3805572" cy="31517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609572" y="4233561"/>
              <a:ext cx="3818217" cy="2294958"/>
              <a:chOff x="3527214" y="1626432"/>
              <a:chExt cx="7791405" cy="5468373"/>
            </a:xfrm>
          </p:grpSpPr>
          <p:pic>
            <p:nvPicPr>
              <p:cNvPr id="33" name="Picture 3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7214" y="1626432"/>
                <a:ext cx="7791405" cy="4881047"/>
              </a:xfrm>
              <a:prstGeom prst="rect">
                <a:avLst/>
              </a:prstGeom>
            </p:spPr>
          </p:pic>
          <p:sp>
            <p:nvSpPr>
              <p:cNvPr id="34" name="Rectangle 33"/>
              <p:cNvSpPr/>
              <p:nvPr/>
            </p:nvSpPr>
            <p:spPr>
              <a:xfrm>
                <a:off x="3553017" y="6088560"/>
                <a:ext cx="7765601" cy="49809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p:cNvGrpSpPr/>
              <p:nvPr/>
            </p:nvGrpSpPr>
            <p:grpSpPr>
              <a:xfrm>
                <a:off x="4682840" y="6039410"/>
                <a:ext cx="6158583" cy="1055395"/>
                <a:chOff x="3203132" y="7493721"/>
                <a:chExt cx="7048114" cy="1055395"/>
              </a:xfrm>
              <a:solidFill>
                <a:srgbClr val="F0F0F0"/>
              </a:solidFill>
            </p:grpSpPr>
            <p:sp>
              <p:nvSpPr>
                <p:cNvPr id="36" name="TextBox 35"/>
                <p:cNvSpPr txBox="1"/>
                <p:nvPr/>
              </p:nvSpPr>
              <p:spPr>
                <a:xfrm>
                  <a:off x="3203132" y="7508299"/>
                  <a:ext cx="850530" cy="623359"/>
                </a:xfrm>
                <a:prstGeom prst="rect">
                  <a:avLst/>
                </a:prstGeom>
                <a:grpFill/>
              </p:spPr>
              <p:txBody>
                <a:bodyPr wrap="none" rtlCol="0">
                  <a:spAutoFit/>
                </a:bodyPr>
                <a:lstStyle/>
                <a:p>
                  <a:r>
                    <a:rPr lang="en-US" sz="1100" dirty="0"/>
                    <a:t>0.8</a:t>
                  </a:r>
                </a:p>
              </p:txBody>
            </p:sp>
            <p:sp>
              <p:nvSpPr>
                <p:cNvPr id="37" name="TextBox 36"/>
                <p:cNvSpPr txBox="1"/>
                <p:nvPr/>
              </p:nvSpPr>
              <p:spPr>
                <a:xfrm>
                  <a:off x="4241672" y="7508297"/>
                  <a:ext cx="850530" cy="623359"/>
                </a:xfrm>
                <a:prstGeom prst="rect">
                  <a:avLst/>
                </a:prstGeom>
                <a:grpFill/>
              </p:spPr>
              <p:txBody>
                <a:bodyPr wrap="none" rtlCol="0">
                  <a:spAutoFit/>
                </a:bodyPr>
                <a:lstStyle/>
                <a:p>
                  <a:r>
                    <a:rPr lang="en-US" sz="1100" dirty="0"/>
                    <a:t>1.5</a:t>
                  </a:r>
                </a:p>
              </p:txBody>
            </p:sp>
            <p:sp>
              <p:nvSpPr>
                <p:cNvPr id="38" name="TextBox 37"/>
                <p:cNvSpPr txBox="1"/>
                <p:nvPr/>
              </p:nvSpPr>
              <p:spPr>
                <a:xfrm>
                  <a:off x="5261350" y="7505878"/>
                  <a:ext cx="850530" cy="623359"/>
                </a:xfrm>
                <a:prstGeom prst="rect">
                  <a:avLst/>
                </a:prstGeom>
                <a:grpFill/>
              </p:spPr>
              <p:txBody>
                <a:bodyPr wrap="none" rtlCol="0">
                  <a:spAutoFit/>
                </a:bodyPr>
                <a:lstStyle/>
                <a:p>
                  <a:r>
                    <a:rPr lang="en-US" sz="1100" dirty="0"/>
                    <a:t>2.1</a:t>
                  </a:r>
                </a:p>
              </p:txBody>
            </p:sp>
            <p:sp>
              <p:nvSpPr>
                <p:cNvPr id="39" name="TextBox 38"/>
                <p:cNvSpPr txBox="1"/>
                <p:nvPr/>
              </p:nvSpPr>
              <p:spPr>
                <a:xfrm>
                  <a:off x="6290177" y="7505878"/>
                  <a:ext cx="850530" cy="623359"/>
                </a:xfrm>
                <a:prstGeom prst="rect">
                  <a:avLst/>
                </a:prstGeom>
                <a:grpFill/>
              </p:spPr>
              <p:txBody>
                <a:bodyPr wrap="none" rtlCol="0">
                  <a:spAutoFit/>
                </a:bodyPr>
                <a:lstStyle/>
                <a:p>
                  <a:r>
                    <a:rPr lang="en-US" sz="1100" dirty="0"/>
                    <a:t>2.8</a:t>
                  </a:r>
                </a:p>
              </p:txBody>
            </p:sp>
            <p:sp>
              <p:nvSpPr>
                <p:cNvPr id="40" name="TextBox 39"/>
                <p:cNvSpPr txBox="1"/>
                <p:nvPr/>
              </p:nvSpPr>
              <p:spPr>
                <a:xfrm>
                  <a:off x="7319007" y="7493721"/>
                  <a:ext cx="850530" cy="623359"/>
                </a:xfrm>
                <a:prstGeom prst="rect">
                  <a:avLst/>
                </a:prstGeom>
                <a:grpFill/>
              </p:spPr>
              <p:txBody>
                <a:bodyPr wrap="none" rtlCol="0">
                  <a:spAutoFit/>
                </a:bodyPr>
                <a:lstStyle/>
                <a:p>
                  <a:r>
                    <a:rPr lang="en-US" sz="1100" dirty="0"/>
                    <a:t>3.5</a:t>
                  </a:r>
                </a:p>
              </p:txBody>
            </p:sp>
            <p:sp>
              <p:nvSpPr>
                <p:cNvPr id="41" name="TextBox 40"/>
                <p:cNvSpPr txBox="1"/>
                <p:nvPr/>
              </p:nvSpPr>
              <p:spPr>
                <a:xfrm>
                  <a:off x="8369742" y="7505878"/>
                  <a:ext cx="850530" cy="623359"/>
                </a:xfrm>
                <a:prstGeom prst="rect">
                  <a:avLst/>
                </a:prstGeom>
                <a:grpFill/>
              </p:spPr>
              <p:txBody>
                <a:bodyPr wrap="none" rtlCol="0">
                  <a:spAutoFit/>
                </a:bodyPr>
                <a:lstStyle/>
                <a:p>
                  <a:r>
                    <a:rPr lang="en-US" sz="1100" dirty="0"/>
                    <a:t>4.3</a:t>
                  </a:r>
                </a:p>
              </p:txBody>
            </p:sp>
            <p:sp>
              <p:nvSpPr>
                <p:cNvPr id="42" name="TextBox 41"/>
                <p:cNvSpPr txBox="1"/>
                <p:nvPr/>
              </p:nvSpPr>
              <p:spPr>
                <a:xfrm>
                  <a:off x="9400716" y="7505880"/>
                  <a:ext cx="850530" cy="623359"/>
                </a:xfrm>
                <a:prstGeom prst="rect">
                  <a:avLst/>
                </a:prstGeom>
                <a:grpFill/>
              </p:spPr>
              <p:txBody>
                <a:bodyPr wrap="none" rtlCol="0">
                  <a:spAutoFit/>
                </a:bodyPr>
                <a:lstStyle/>
                <a:p>
                  <a:r>
                    <a:rPr lang="en-US" sz="1100" dirty="0"/>
                    <a:t>5.1</a:t>
                  </a:r>
                </a:p>
              </p:txBody>
            </p:sp>
            <p:sp>
              <p:nvSpPr>
                <p:cNvPr id="43" name="TextBox 42"/>
                <p:cNvSpPr txBox="1"/>
                <p:nvPr/>
              </p:nvSpPr>
              <p:spPr>
                <a:xfrm>
                  <a:off x="4663684" y="7925757"/>
                  <a:ext cx="3901511" cy="623359"/>
                </a:xfrm>
                <a:prstGeom prst="rect">
                  <a:avLst/>
                </a:prstGeom>
                <a:grpFill/>
              </p:spPr>
              <p:txBody>
                <a:bodyPr wrap="none" rtlCol="0">
                  <a:spAutoFit/>
                </a:bodyPr>
                <a:lstStyle/>
                <a:p>
                  <a:r>
                    <a:rPr lang="en-US" sz="1100" dirty="0"/>
                    <a:t>Along Track Distance (km)</a:t>
                  </a:r>
                </a:p>
              </p:txBody>
            </p:sp>
          </p:grpSp>
        </p:grpSp>
      </p:grpSp>
      <p:sp>
        <p:nvSpPr>
          <p:cNvPr id="44" name="Rectangle 43"/>
          <p:cNvSpPr/>
          <p:nvPr/>
        </p:nvSpPr>
        <p:spPr>
          <a:xfrm>
            <a:off x="7520339" y="1829436"/>
            <a:ext cx="769185" cy="72967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a:cxnSpLocks/>
          </p:cNvCxnSpPr>
          <p:nvPr/>
        </p:nvCxnSpPr>
        <p:spPr>
          <a:xfrm>
            <a:off x="7517485" y="2572448"/>
            <a:ext cx="784875" cy="1628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8333427" y="2559109"/>
            <a:ext cx="3748541" cy="1617091"/>
          </a:xfrm>
          <a:prstGeom prst="line">
            <a:avLst/>
          </a:prstGeom>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7660A717-3C86-1145-B39D-843529AFD216}"/>
              </a:ext>
            </a:extLst>
          </p:cNvPr>
          <p:cNvGrpSpPr/>
          <p:nvPr/>
        </p:nvGrpSpPr>
        <p:grpSpPr>
          <a:xfrm>
            <a:off x="202323" y="1137500"/>
            <a:ext cx="4625089" cy="5646872"/>
            <a:chOff x="261476" y="968040"/>
            <a:chExt cx="4199710" cy="5354390"/>
          </a:xfrm>
        </p:grpSpPr>
        <p:sp>
          <p:nvSpPr>
            <p:cNvPr id="65" name="Rectangle 64"/>
            <p:cNvSpPr/>
            <p:nvPr/>
          </p:nvSpPr>
          <p:spPr>
            <a:xfrm>
              <a:off x="268695" y="6125592"/>
              <a:ext cx="4169183" cy="19683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61476" y="968040"/>
              <a:ext cx="4199710" cy="2954449"/>
              <a:chOff x="0" y="685800"/>
              <a:chExt cx="7665720" cy="6126294"/>
            </a:xfrm>
          </p:grpSpPr>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685800"/>
                <a:ext cx="7665720" cy="5775960"/>
              </a:xfrm>
              <a:prstGeom prst="rect">
                <a:avLst/>
              </a:prstGeom>
            </p:spPr>
          </p:pic>
          <p:grpSp>
            <p:nvGrpSpPr>
              <p:cNvPr id="8" name="Group 7"/>
              <p:cNvGrpSpPr/>
              <p:nvPr/>
            </p:nvGrpSpPr>
            <p:grpSpPr>
              <a:xfrm>
                <a:off x="396238" y="5823930"/>
                <a:ext cx="7226939" cy="988164"/>
                <a:chOff x="396238" y="5823930"/>
                <a:chExt cx="7226939" cy="988164"/>
              </a:xfrm>
            </p:grpSpPr>
            <p:sp>
              <p:nvSpPr>
                <p:cNvPr id="9" name="Rectangle 8"/>
                <p:cNvSpPr/>
                <p:nvPr/>
              </p:nvSpPr>
              <p:spPr>
                <a:xfrm>
                  <a:off x="396238" y="5828108"/>
                  <a:ext cx="6873240" cy="56388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5247" y="5832147"/>
                  <a:ext cx="773068" cy="613646"/>
                </a:xfrm>
                <a:prstGeom prst="rect">
                  <a:avLst/>
                </a:prstGeom>
                <a:noFill/>
              </p:spPr>
              <p:txBody>
                <a:bodyPr wrap="none" rtlCol="0">
                  <a:spAutoFit/>
                </a:bodyPr>
                <a:lstStyle/>
                <a:p>
                  <a:r>
                    <a:rPr lang="en-US" sz="1100" dirty="0"/>
                    <a:t>3.5</a:t>
                  </a:r>
                </a:p>
              </p:txBody>
            </p:sp>
            <p:sp>
              <p:nvSpPr>
                <p:cNvPr id="11" name="TextBox 10"/>
                <p:cNvSpPr txBox="1"/>
                <p:nvPr/>
              </p:nvSpPr>
              <p:spPr>
                <a:xfrm>
                  <a:off x="1665367" y="5832743"/>
                  <a:ext cx="926186" cy="613646"/>
                </a:xfrm>
                <a:prstGeom prst="rect">
                  <a:avLst/>
                </a:prstGeom>
                <a:noFill/>
              </p:spPr>
              <p:txBody>
                <a:bodyPr wrap="none" rtlCol="0">
                  <a:spAutoFit/>
                </a:bodyPr>
                <a:lstStyle/>
                <a:p>
                  <a:r>
                    <a:rPr lang="en-US" sz="1100" dirty="0"/>
                    <a:t>10.7</a:t>
                  </a:r>
                </a:p>
              </p:txBody>
            </p:sp>
            <p:sp>
              <p:nvSpPr>
                <p:cNvPr id="12" name="TextBox 11"/>
                <p:cNvSpPr txBox="1"/>
                <p:nvPr/>
              </p:nvSpPr>
              <p:spPr>
                <a:xfrm>
                  <a:off x="2762578" y="5832147"/>
                  <a:ext cx="698211" cy="613646"/>
                </a:xfrm>
                <a:prstGeom prst="rect">
                  <a:avLst/>
                </a:prstGeom>
                <a:noFill/>
              </p:spPr>
              <p:txBody>
                <a:bodyPr wrap="none" rtlCol="0">
                  <a:spAutoFit/>
                </a:bodyPr>
                <a:lstStyle/>
                <a:p>
                  <a:r>
                    <a:rPr lang="en-US" sz="1100" dirty="0"/>
                    <a:t>18</a:t>
                  </a:r>
                </a:p>
              </p:txBody>
            </p:sp>
            <p:sp>
              <p:nvSpPr>
                <p:cNvPr id="13" name="TextBox 12"/>
                <p:cNvSpPr txBox="1"/>
                <p:nvPr/>
              </p:nvSpPr>
              <p:spPr>
                <a:xfrm>
                  <a:off x="3723535" y="5832147"/>
                  <a:ext cx="926186" cy="613646"/>
                </a:xfrm>
                <a:prstGeom prst="rect">
                  <a:avLst/>
                </a:prstGeom>
                <a:noFill/>
              </p:spPr>
              <p:txBody>
                <a:bodyPr wrap="none" rtlCol="0">
                  <a:spAutoFit/>
                </a:bodyPr>
                <a:lstStyle/>
                <a:p>
                  <a:r>
                    <a:rPr lang="en-US" sz="1100" dirty="0"/>
                    <a:t>25.1</a:t>
                  </a:r>
                </a:p>
              </p:txBody>
            </p:sp>
            <p:sp>
              <p:nvSpPr>
                <p:cNvPr id="14" name="TextBox 13"/>
                <p:cNvSpPr txBox="1"/>
                <p:nvPr/>
              </p:nvSpPr>
              <p:spPr>
                <a:xfrm>
                  <a:off x="4699730" y="5823930"/>
                  <a:ext cx="926186" cy="613646"/>
                </a:xfrm>
                <a:prstGeom prst="rect">
                  <a:avLst/>
                </a:prstGeom>
                <a:noFill/>
              </p:spPr>
              <p:txBody>
                <a:bodyPr wrap="none" rtlCol="0">
                  <a:spAutoFit/>
                </a:bodyPr>
                <a:lstStyle/>
                <a:p>
                  <a:r>
                    <a:rPr lang="en-US" sz="1100" dirty="0"/>
                    <a:t>32.3</a:t>
                  </a:r>
                </a:p>
              </p:txBody>
            </p:sp>
            <p:sp>
              <p:nvSpPr>
                <p:cNvPr id="15" name="TextBox 14"/>
                <p:cNvSpPr txBox="1"/>
                <p:nvPr/>
              </p:nvSpPr>
              <p:spPr>
                <a:xfrm>
                  <a:off x="5720794" y="5826611"/>
                  <a:ext cx="926186" cy="613646"/>
                </a:xfrm>
                <a:prstGeom prst="rect">
                  <a:avLst/>
                </a:prstGeom>
                <a:noFill/>
              </p:spPr>
              <p:txBody>
                <a:bodyPr wrap="none" rtlCol="0">
                  <a:spAutoFit/>
                </a:bodyPr>
                <a:lstStyle/>
                <a:p>
                  <a:r>
                    <a:rPr lang="en-US" sz="1100" dirty="0"/>
                    <a:t>39.5</a:t>
                  </a:r>
                </a:p>
              </p:txBody>
            </p:sp>
            <p:sp>
              <p:nvSpPr>
                <p:cNvPr id="16" name="TextBox 15"/>
                <p:cNvSpPr txBox="1"/>
                <p:nvPr/>
              </p:nvSpPr>
              <p:spPr>
                <a:xfrm>
                  <a:off x="6696991" y="5832147"/>
                  <a:ext cx="926186" cy="613648"/>
                </a:xfrm>
                <a:prstGeom prst="rect">
                  <a:avLst/>
                </a:prstGeom>
                <a:noFill/>
              </p:spPr>
              <p:txBody>
                <a:bodyPr wrap="none" rtlCol="0">
                  <a:spAutoFit/>
                </a:bodyPr>
                <a:lstStyle/>
                <a:p>
                  <a:r>
                    <a:rPr lang="en-US" sz="1100" dirty="0"/>
                    <a:t>46.7</a:t>
                  </a:r>
                </a:p>
              </p:txBody>
            </p:sp>
            <p:sp>
              <p:nvSpPr>
                <p:cNvPr id="17" name="TextBox 16"/>
                <p:cNvSpPr txBox="1"/>
                <p:nvPr/>
              </p:nvSpPr>
              <p:spPr>
                <a:xfrm>
                  <a:off x="2483172" y="6198445"/>
                  <a:ext cx="3546179" cy="613649"/>
                </a:xfrm>
                <a:prstGeom prst="rect">
                  <a:avLst/>
                </a:prstGeom>
                <a:noFill/>
              </p:spPr>
              <p:txBody>
                <a:bodyPr wrap="none" rtlCol="0">
                  <a:spAutoFit/>
                </a:bodyPr>
                <a:lstStyle/>
                <a:p>
                  <a:r>
                    <a:rPr lang="en-US" sz="1100" dirty="0"/>
                    <a:t>Along Track Distance (km)</a:t>
                  </a:r>
                </a:p>
              </p:txBody>
            </p:sp>
          </p:grpSp>
        </p:grpSp>
        <p:grpSp>
          <p:nvGrpSpPr>
            <p:cNvPr id="49" name="Group 48"/>
            <p:cNvGrpSpPr/>
            <p:nvPr/>
          </p:nvGrpSpPr>
          <p:grpSpPr>
            <a:xfrm>
              <a:off x="268695" y="3468416"/>
              <a:ext cx="4180837" cy="2854014"/>
              <a:chOff x="0" y="655320"/>
              <a:chExt cx="7741920" cy="5959253"/>
            </a:xfrm>
          </p:grpSpPr>
          <p:pic>
            <p:nvPicPr>
              <p:cNvPr id="50" name="Picture 4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655320"/>
                <a:ext cx="7741920" cy="5654040"/>
              </a:xfrm>
              <a:prstGeom prst="rect">
                <a:avLst/>
              </a:prstGeom>
            </p:spPr>
          </p:pic>
          <p:grpSp>
            <p:nvGrpSpPr>
              <p:cNvPr id="51" name="Group 50"/>
              <p:cNvGrpSpPr/>
              <p:nvPr/>
            </p:nvGrpSpPr>
            <p:grpSpPr>
              <a:xfrm>
                <a:off x="716280" y="5695591"/>
                <a:ext cx="6959039" cy="918982"/>
                <a:chOff x="640080" y="5802271"/>
                <a:chExt cx="6959039" cy="918982"/>
              </a:xfrm>
            </p:grpSpPr>
            <p:sp>
              <p:nvSpPr>
                <p:cNvPr id="52" name="Rectangle 51"/>
                <p:cNvSpPr/>
                <p:nvPr/>
              </p:nvSpPr>
              <p:spPr>
                <a:xfrm>
                  <a:off x="640080" y="5897880"/>
                  <a:ext cx="6873240" cy="56388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739718" y="5810488"/>
                  <a:ext cx="724216" cy="617918"/>
                </a:xfrm>
                <a:prstGeom prst="rect">
                  <a:avLst/>
                </a:prstGeom>
                <a:noFill/>
              </p:spPr>
              <p:txBody>
                <a:bodyPr wrap="none" rtlCol="0">
                  <a:spAutoFit/>
                </a:bodyPr>
                <a:lstStyle/>
                <a:p>
                  <a:r>
                    <a:rPr lang="en-US" sz="1100" dirty="0"/>
                    <a:t>3.5</a:t>
                  </a:r>
                </a:p>
              </p:txBody>
            </p:sp>
            <p:sp>
              <p:nvSpPr>
                <p:cNvPr id="54" name="TextBox 53"/>
                <p:cNvSpPr txBox="1"/>
                <p:nvPr/>
              </p:nvSpPr>
              <p:spPr>
                <a:xfrm>
                  <a:off x="1699837" y="5811084"/>
                  <a:ext cx="867658" cy="617918"/>
                </a:xfrm>
                <a:prstGeom prst="rect">
                  <a:avLst/>
                </a:prstGeom>
                <a:noFill/>
              </p:spPr>
              <p:txBody>
                <a:bodyPr wrap="none" rtlCol="0">
                  <a:spAutoFit/>
                </a:bodyPr>
                <a:lstStyle/>
                <a:p>
                  <a:r>
                    <a:rPr lang="en-US" sz="1100" dirty="0"/>
                    <a:t>10.7</a:t>
                  </a:r>
                </a:p>
              </p:txBody>
            </p:sp>
            <p:sp>
              <p:nvSpPr>
                <p:cNvPr id="55" name="TextBox 54"/>
                <p:cNvSpPr txBox="1"/>
                <p:nvPr/>
              </p:nvSpPr>
              <p:spPr>
                <a:xfrm>
                  <a:off x="2797050" y="5810488"/>
                  <a:ext cx="654089" cy="617918"/>
                </a:xfrm>
                <a:prstGeom prst="rect">
                  <a:avLst/>
                </a:prstGeom>
                <a:noFill/>
              </p:spPr>
              <p:txBody>
                <a:bodyPr wrap="none" rtlCol="0">
                  <a:spAutoFit/>
                </a:bodyPr>
                <a:lstStyle/>
                <a:p>
                  <a:r>
                    <a:rPr lang="en-US" sz="1100" dirty="0"/>
                    <a:t>18</a:t>
                  </a:r>
                </a:p>
              </p:txBody>
            </p:sp>
            <p:sp>
              <p:nvSpPr>
                <p:cNvPr id="56" name="TextBox 55"/>
                <p:cNvSpPr txBox="1"/>
                <p:nvPr/>
              </p:nvSpPr>
              <p:spPr>
                <a:xfrm>
                  <a:off x="3758005" y="5810486"/>
                  <a:ext cx="867658" cy="617918"/>
                </a:xfrm>
                <a:prstGeom prst="rect">
                  <a:avLst/>
                </a:prstGeom>
                <a:noFill/>
              </p:spPr>
              <p:txBody>
                <a:bodyPr wrap="none" rtlCol="0">
                  <a:spAutoFit/>
                </a:bodyPr>
                <a:lstStyle/>
                <a:p>
                  <a:r>
                    <a:rPr lang="en-US" sz="1100" dirty="0"/>
                    <a:t>25.1</a:t>
                  </a:r>
                </a:p>
              </p:txBody>
            </p:sp>
            <p:sp>
              <p:nvSpPr>
                <p:cNvPr id="57" name="TextBox 56"/>
                <p:cNvSpPr txBox="1"/>
                <p:nvPr/>
              </p:nvSpPr>
              <p:spPr>
                <a:xfrm>
                  <a:off x="4734201" y="5802271"/>
                  <a:ext cx="867658" cy="617918"/>
                </a:xfrm>
                <a:prstGeom prst="rect">
                  <a:avLst/>
                </a:prstGeom>
                <a:noFill/>
              </p:spPr>
              <p:txBody>
                <a:bodyPr wrap="none" rtlCol="0">
                  <a:spAutoFit/>
                </a:bodyPr>
                <a:lstStyle/>
                <a:p>
                  <a:r>
                    <a:rPr lang="en-US" sz="1100" dirty="0"/>
                    <a:t>32.3</a:t>
                  </a:r>
                </a:p>
              </p:txBody>
            </p:sp>
            <p:sp>
              <p:nvSpPr>
                <p:cNvPr id="58" name="TextBox 57"/>
                <p:cNvSpPr txBox="1"/>
                <p:nvPr/>
              </p:nvSpPr>
              <p:spPr>
                <a:xfrm>
                  <a:off x="5755264" y="5804952"/>
                  <a:ext cx="867658" cy="617918"/>
                </a:xfrm>
                <a:prstGeom prst="rect">
                  <a:avLst/>
                </a:prstGeom>
                <a:noFill/>
              </p:spPr>
              <p:txBody>
                <a:bodyPr wrap="none" rtlCol="0">
                  <a:spAutoFit/>
                </a:bodyPr>
                <a:lstStyle/>
                <a:p>
                  <a:r>
                    <a:rPr lang="en-US" sz="1100" dirty="0"/>
                    <a:t>39.5</a:t>
                  </a:r>
                </a:p>
              </p:txBody>
            </p:sp>
            <p:sp>
              <p:nvSpPr>
                <p:cNvPr id="59" name="TextBox 58"/>
                <p:cNvSpPr txBox="1"/>
                <p:nvPr/>
              </p:nvSpPr>
              <p:spPr>
                <a:xfrm>
                  <a:off x="6731461" y="5810486"/>
                  <a:ext cx="867658" cy="617918"/>
                </a:xfrm>
                <a:prstGeom prst="rect">
                  <a:avLst/>
                </a:prstGeom>
                <a:noFill/>
              </p:spPr>
              <p:txBody>
                <a:bodyPr wrap="none" rtlCol="0">
                  <a:spAutoFit/>
                </a:bodyPr>
                <a:lstStyle/>
                <a:p>
                  <a:r>
                    <a:rPr lang="en-US" sz="1100" dirty="0"/>
                    <a:t>46.7</a:t>
                  </a:r>
                </a:p>
              </p:txBody>
            </p:sp>
            <p:sp>
              <p:nvSpPr>
                <p:cNvPr id="60" name="TextBox 59"/>
                <p:cNvSpPr txBox="1"/>
                <p:nvPr/>
              </p:nvSpPr>
              <p:spPr>
                <a:xfrm>
                  <a:off x="2253507" y="6103334"/>
                  <a:ext cx="3322088" cy="617919"/>
                </a:xfrm>
                <a:prstGeom prst="rect">
                  <a:avLst/>
                </a:prstGeom>
                <a:noFill/>
              </p:spPr>
              <p:txBody>
                <a:bodyPr wrap="none" rtlCol="0">
                  <a:spAutoFit/>
                </a:bodyPr>
                <a:lstStyle/>
                <a:p>
                  <a:r>
                    <a:rPr lang="en-US" sz="1100" dirty="0"/>
                    <a:t>Along Track Distance (km)</a:t>
                  </a:r>
                </a:p>
              </p:txBody>
            </p:sp>
          </p:grpSp>
        </p:grpSp>
        <p:sp>
          <p:nvSpPr>
            <p:cNvPr id="61" name="Down Arrow 60"/>
            <p:cNvSpPr/>
            <p:nvPr/>
          </p:nvSpPr>
          <p:spPr>
            <a:xfrm>
              <a:off x="2279662" y="3907728"/>
              <a:ext cx="361464" cy="412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5103311" y="4520826"/>
            <a:ext cx="2910779" cy="2031325"/>
          </a:xfrm>
          <a:prstGeom prst="rect">
            <a:avLst/>
          </a:prstGeom>
          <a:solidFill>
            <a:schemeClr val="accent6">
              <a:lumMod val="60000"/>
              <a:lumOff val="40000"/>
            </a:schemeClr>
          </a:solidFill>
        </p:spPr>
        <p:txBody>
          <a:bodyPr wrap="square" rtlCol="0">
            <a:spAutoFit/>
          </a:bodyPr>
          <a:lstStyle/>
          <a:p>
            <a:r>
              <a:rPr lang="en-US" dirty="0"/>
              <a:t>Example of ATL08 Photon Classification for Tropical and Boreal Forest.  Data from ICESat-2 will aim to provide global estimates of canopy heights and/or improve biomass estimates globally.</a:t>
            </a:r>
          </a:p>
        </p:txBody>
      </p:sp>
      <p:sp>
        <p:nvSpPr>
          <p:cNvPr id="63" name="TextBox 62"/>
          <p:cNvSpPr txBox="1"/>
          <p:nvPr/>
        </p:nvSpPr>
        <p:spPr>
          <a:xfrm>
            <a:off x="9610334" y="6550223"/>
            <a:ext cx="2444259" cy="307777"/>
          </a:xfrm>
          <a:prstGeom prst="rect">
            <a:avLst/>
          </a:prstGeom>
          <a:noFill/>
        </p:spPr>
        <p:txBody>
          <a:bodyPr wrap="none" rtlCol="0">
            <a:spAutoFit/>
          </a:bodyPr>
          <a:lstStyle/>
          <a:p>
            <a:r>
              <a:rPr lang="en-US" sz="1400" i="1" dirty="0"/>
              <a:t>Amy Neuenschwander, U Texas</a:t>
            </a:r>
          </a:p>
        </p:txBody>
      </p:sp>
    </p:spTree>
    <p:extLst>
      <p:ext uri="{BB962C8B-B14F-4D97-AF65-F5344CB8AC3E}">
        <p14:creationId xmlns:p14="http://schemas.microsoft.com/office/powerpoint/2010/main" val="1748244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14 at 5.51.58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946" y="753022"/>
            <a:ext cx="9163054" cy="5768975"/>
          </a:xfrm>
          <a:prstGeom prst="rect">
            <a:avLst/>
          </a:prstGeom>
        </p:spPr>
      </p:pic>
      <p:sp>
        <p:nvSpPr>
          <p:cNvPr id="9" name="TextBox 8">
            <a:extLst>
              <a:ext uri="{FF2B5EF4-FFF2-40B4-BE49-F238E27FC236}">
                <a16:creationId xmlns:a16="http://schemas.microsoft.com/office/drawing/2014/main" id="{B2186B03-87E2-704D-A10D-3502DA146D73}"/>
              </a:ext>
            </a:extLst>
          </p:cNvPr>
          <p:cNvSpPr txBox="1"/>
          <p:nvPr/>
        </p:nvSpPr>
        <p:spPr>
          <a:xfrm>
            <a:off x="102698" y="1380551"/>
            <a:ext cx="2896447" cy="2462213"/>
          </a:xfrm>
          <a:prstGeom prst="rect">
            <a:avLst/>
          </a:prstGeom>
          <a:noFill/>
        </p:spPr>
        <p:txBody>
          <a:bodyPr wrap="square" rtlCol="0">
            <a:spAutoFit/>
          </a:bodyPr>
          <a:lstStyle/>
          <a:p>
            <a:r>
              <a:rPr lang="en-US" sz="2200" dirty="0" smtClean="0"/>
              <a:t>ICESat-2 off-points </a:t>
            </a:r>
            <a:r>
              <a:rPr lang="en-US" sz="2200" dirty="0"/>
              <a:t>in mid-latitudes to map global vegetation height.</a:t>
            </a:r>
          </a:p>
          <a:p>
            <a:endParaRPr lang="en-US" sz="2200" dirty="0"/>
          </a:p>
          <a:p>
            <a:r>
              <a:rPr lang="en-US" sz="2200" dirty="0"/>
              <a:t>Track spacing of &lt; 2 km over 2 years.</a:t>
            </a:r>
          </a:p>
        </p:txBody>
      </p:sp>
      <p:sp>
        <p:nvSpPr>
          <p:cNvPr id="4" name="Title 3">
            <a:extLst>
              <a:ext uri="{FF2B5EF4-FFF2-40B4-BE49-F238E27FC236}">
                <a16:creationId xmlns:a16="http://schemas.microsoft.com/office/drawing/2014/main" id="{DBFEE9EA-9812-3440-8075-037ED1D7C4E4}"/>
              </a:ext>
            </a:extLst>
          </p:cNvPr>
          <p:cNvSpPr txBox="1">
            <a:spLocks/>
          </p:cNvSpPr>
          <p:nvPr/>
        </p:nvSpPr>
        <p:spPr>
          <a:xfrm>
            <a:off x="100193" y="46729"/>
            <a:ext cx="10515600" cy="706293"/>
          </a:xfrm>
          <a:prstGeom prst="rect">
            <a:avLst/>
          </a:prstGeom>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rPr>
              <a:t>ICESat-2 Mid-latitude Vegetation Measurements  </a:t>
            </a:r>
          </a:p>
        </p:txBody>
      </p:sp>
    </p:spTree>
    <p:extLst>
      <p:ext uri="{BB962C8B-B14F-4D97-AF65-F5344CB8AC3E}">
        <p14:creationId xmlns:p14="http://schemas.microsoft.com/office/powerpoint/2010/main" val="313279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3764"/>
            <a:ext cx="9596827" cy="629587"/>
          </a:xfrm>
          <a:noFill/>
          <a:ln>
            <a:noFill/>
          </a:ln>
        </p:spPr>
        <p:txBody>
          <a:bodyPr>
            <a:normAutofit/>
          </a:bodyPr>
          <a:lstStyle/>
          <a:p>
            <a:r>
              <a:rPr lang="en-US" sz="3200" b="1" dirty="0">
                <a:latin typeface="+mn-lt"/>
              </a:rPr>
              <a:t>ICESat-2 is Synergistic with GEDI</a:t>
            </a:r>
          </a:p>
        </p:txBody>
      </p:sp>
      <p:sp>
        <p:nvSpPr>
          <p:cNvPr id="8" name="TextBox 7"/>
          <p:cNvSpPr txBox="1"/>
          <p:nvPr/>
        </p:nvSpPr>
        <p:spPr>
          <a:xfrm>
            <a:off x="104931" y="1152775"/>
            <a:ext cx="6895475" cy="707886"/>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rtlCol="0">
            <a:spAutoFit/>
          </a:bodyPr>
          <a:lstStyle/>
          <a:p>
            <a:r>
              <a:rPr lang="en-US" sz="2000" b="1" dirty="0">
                <a:solidFill>
                  <a:srgbClr val="7030A0"/>
                </a:solidFill>
              </a:rPr>
              <a:t>Combination of ICESat-2 and GEDI height measurements will lend to the first GLOBAL directly measured biomass product.</a:t>
            </a:r>
          </a:p>
        </p:txBody>
      </p:sp>
      <p:grpSp>
        <p:nvGrpSpPr>
          <p:cNvPr id="15" name="Group 14"/>
          <p:cNvGrpSpPr/>
          <p:nvPr/>
        </p:nvGrpSpPr>
        <p:grpSpPr>
          <a:xfrm>
            <a:off x="0" y="2080146"/>
            <a:ext cx="12192000" cy="4287190"/>
            <a:chOff x="0" y="2428402"/>
            <a:chExt cx="12192000" cy="428719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28402"/>
              <a:ext cx="9799293" cy="4287190"/>
            </a:xfrm>
            <a:prstGeom prst="rect">
              <a:avLst/>
            </a:prstGeom>
          </p:spPr>
        </p:pic>
        <p:cxnSp>
          <p:nvCxnSpPr>
            <p:cNvPr id="9" name="Straight Connector 8"/>
            <p:cNvCxnSpPr/>
            <p:nvPr/>
          </p:nvCxnSpPr>
          <p:spPr>
            <a:xfrm flipV="1">
              <a:off x="104931" y="3672590"/>
              <a:ext cx="9694362" cy="149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04931" y="6521170"/>
              <a:ext cx="9694362" cy="149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Right Brace 10"/>
            <p:cNvSpPr/>
            <p:nvPr/>
          </p:nvSpPr>
          <p:spPr>
            <a:xfrm>
              <a:off x="9923488" y="3672590"/>
              <a:ext cx="644578" cy="2773180"/>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0568067" y="4459015"/>
              <a:ext cx="1623933" cy="1200329"/>
            </a:xfrm>
            <a:prstGeom prst="rect">
              <a:avLst/>
            </a:prstGeom>
            <a:noFill/>
          </p:spPr>
          <p:txBody>
            <a:bodyPr wrap="square" rtlCol="0">
              <a:spAutoFit/>
            </a:bodyPr>
            <a:lstStyle/>
            <a:p>
              <a:r>
                <a:rPr lang="en-US" dirty="0"/>
                <a:t>GEDI and ICESat-2 fused biomass estimates</a:t>
              </a:r>
            </a:p>
          </p:txBody>
        </p:sp>
        <p:sp>
          <p:nvSpPr>
            <p:cNvPr id="13" name="Right Brace 12"/>
            <p:cNvSpPr/>
            <p:nvPr/>
          </p:nvSpPr>
          <p:spPr>
            <a:xfrm>
              <a:off x="9923488" y="2953062"/>
              <a:ext cx="509666" cy="71952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10568067" y="2953062"/>
              <a:ext cx="1514006" cy="923330"/>
            </a:xfrm>
            <a:prstGeom prst="rect">
              <a:avLst/>
            </a:prstGeom>
            <a:noFill/>
          </p:spPr>
          <p:txBody>
            <a:bodyPr wrap="square" rtlCol="0">
              <a:spAutoFit/>
            </a:bodyPr>
            <a:lstStyle/>
            <a:p>
              <a:r>
                <a:rPr lang="en-US" dirty="0"/>
                <a:t>ICESat-2 only biomass estimates</a:t>
              </a:r>
            </a:p>
          </p:txBody>
        </p:sp>
      </p:grpSp>
      <p:sp>
        <p:nvSpPr>
          <p:cNvPr id="3" name="TextBox 2"/>
          <p:cNvSpPr txBox="1"/>
          <p:nvPr/>
        </p:nvSpPr>
        <p:spPr>
          <a:xfrm>
            <a:off x="7142848" y="1152775"/>
            <a:ext cx="4814533" cy="707886"/>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US" sz="2000" b="1" dirty="0">
                <a:solidFill>
                  <a:srgbClr val="0070C0"/>
                </a:solidFill>
              </a:rPr>
              <a:t>ICESat-2 can fill gaps in GEDI coverage, both in lower latitudes and above 51.5 degrees</a:t>
            </a:r>
          </a:p>
        </p:txBody>
      </p:sp>
      <p:sp>
        <p:nvSpPr>
          <p:cNvPr id="16" name="TextBox 15">
            <a:extLst>
              <a:ext uri="{FF2B5EF4-FFF2-40B4-BE49-F238E27FC236}">
                <a16:creationId xmlns:a16="http://schemas.microsoft.com/office/drawing/2014/main" id="{34F86320-A666-7C40-B480-A164A40CD934}"/>
              </a:ext>
            </a:extLst>
          </p:cNvPr>
          <p:cNvSpPr txBox="1"/>
          <p:nvPr/>
        </p:nvSpPr>
        <p:spPr>
          <a:xfrm>
            <a:off x="9744666" y="6550223"/>
            <a:ext cx="2444259" cy="307777"/>
          </a:xfrm>
          <a:prstGeom prst="rect">
            <a:avLst/>
          </a:prstGeom>
          <a:noFill/>
        </p:spPr>
        <p:txBody>
          <a:bodyPr wrap="none" rtlCol="0">
            <a:spAutoFit/>
          </a:bodyPr>
          <a:lstStyle/>
          <a:p>
            <a:r>
              <a:rPr lang="en-US" sz="1400" i="1" dirty="0"/>
              <a:t>Amy Neuenschwander, U Texas</a:t>
            </a:r>
          </a:p>
        </p:txBody>
      </p:sp>
    </p:spTree>
    <p:extLst>
      <p:ext uri="{BB962C8B-B14F-4D97-AF65-F5344CB8AC3E}">
        <p14:creationId xmlns:p14="http://schemas.microsoft.com/office/powerpoint/2010/main" val="68972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6"/>
          <p:cNvPicPr preferRelativeResize="0"/>
          <p:nvPr/>
        </p:nvPicPr>
        <p:blipFill rotWithShape="1">
          <a:blip r:embed="rId3">
            <a:alphaModFix/>
          </a:blip>
          <a:srcRect l="19061" r="31147"/>
          <a:stretch/>
        </p:blipFill>
        <p:spPr>
          <a:xfrm>
            <a:off x="5003800" y="0"/>
            <a:ext cx="5664200" cy="6858000"/>
          </a:xfrm>
          <a:prstGeom prst="rect">
            <a:avLst/>
          </a:prstGeom>
          <a:noFill/>
          <a:ln>
            <a:noFill/>
          </a:ln>
        </p:spPr>
      </p:pic>
      <p:sp>
        <p:nvSpPr>
          <p:cNvPr id="111" name="Google Shape;111;p16"/>
          <p:cNvSpPr txBox="1"/>
          <p:nvPr/>
        </p:nvSpPr>
        <p:spPr>
          <a:xfrm>
            <a:off x="175769" y="111550"/>
            <a:ext cx="10589767" cy="1569660"/>
          </a:xfrm>
          <a:prstGeom prst="rect">
            <a:avLst/>
          </a:prstGeom>
          <a:noFill/>
          <a:ln>
            <a:noFill/>
          </a:ln>
        </p:spPr>
        <p:txBody>
          <a:bodyPr spcFirstLastPara="1" wrap="square" lIns="91425" tIns="45700" rIns="91425" bIns="45700" anchor="t" anchorCtr="0">
            <a:noAutofit/>
          </a:bodyPr>
          <a:lstStyle/>
          <a:p>
            <a:pPr>
              <a:buClr>
                <a:srgbClr val="FFFFFF"/>
              </a:buClr>
              <a:buSzPts val="1800"/>
            </a:pPr>
            <a:r>
              <a:rPr lang="en-US" sz="2800" b="1" dirty="0">
                <a:latin typeface="Calibri" panose="020F0502020204030204" pitchFamily="34" charset="0"/>
                <a:ea typeface="Calibri"/>
                <a:cs typeface="Calibri" panose="020F0502020204030204" pitchFamily="34" charset="0"/>
                <a:sym typeface="Calibri"/>
              </a:rPr>
              <a:t>NASA-ISRO Synthetic Aperture</a:t>
            </a:r>
          </a:p>
          <a:p>
            <a:pPr>
              <a:buClr>
                <a:srgbClr val="FFFFFF"/>
              </a:buClr>
              <a:buSzPts val="1800"/>
            </a:pPr>
            <a:r>
              <a:rPr lang="en-US" sz="2800" b="1" dirty="0">
                <a:latin typeface="Calibri" panose="020F0502020204030204" pitchFamily="34" charset="0"/>
                <a:ea typeface="Calibri"/>
                <a:cs typeface="Calibri" panose="020F0502020204030204" pitchFamily="34" charset="0"/>
                <a:sym typeface="Calibri"/>
              </a:rPr>
              <a:t>Radar Mission</a:t>
            </a:r>
            <a:r>
              <a:rPr lang="en-US" sz="2800" b="1" dirty="0">
                <a:latin typeface="Calibri" panose="020F0502020204030204" pitchFamily="34" charset="0"/>
                <a:cs typeface="Calibri" panose="020F0502020204030204" pitchFamily="34" charset="0"/>
                <a:sym typeface="Calibri"/>
              </a:rPr>
              <a:t> (</a:t>
            </a:r>
            <a:r>
              <a:rPr lang="en-US" sz="2800" b="1" dirty="0">
                <a:latin typeface="Calibri" panose="020F0502020204030204" pitchFamily="34" charset="0"/>
                <a:ea typeface="Calibri"/>
                <a:cs typeface="Calibri" panose="020F0502020204030204" pitchFamily="34" charset="0"/>
                <a:sym typeface="Calibri"/>
              </a:rPr>
              <a:t>NISAR)</a:t>
            </a:r>
            <a:endParaRPr sz="2800" b="1" dirty="0">
              <a:latin typeface="Calibri" panose="020F0502020204030204" pitchFamily="34" charset="0"/>
              <a:cs typeface="Calibri" panose="020F0502020204030204" pitchFamily="34" charset="0"/>
            </a:endParaRPr>
          </a:p>
          <a:p>
            <a:pPr>
              <a:buClr>
                <a:srgbClr val="000000"/>
              </a:buClr>
              <a:buSzPts val="1800"/>
            </a:pPr>
            <a:endParaRPr dirty="0">
              <a:solidFill>
                <a:srgbClr val="FFFFFF"/>
              </a:solidFill>
              <a:latin typeface="Calibri"/>
              <a:ea typeface="Calibri"/>
              <a:cs typeface="Calibri"/>
              <a:sym typeface="Calibri"/>
            </a:endParaRPr>
          </a:p>
        </p:txBody>
      </p:sp>
      <p:sp>
        <p:nvSpPr>
          <p:cNvPr id="112" name="Google Shape;112;p16"/>
          <p:cNvSpPr txBox="1">
            <a:spLocks noGrp="1"/>
          </p:cNvSpPr>
          <p:nvPr>
            <p:ph type="subTitle" idx="1"/>
          </p:nvPr>
        </p:nvSpPr>
        <p:spPr>
          <a:xfrm>
            <a:off x="518548" y="1831989"/>
            <a:ext cx="3937000" cy="1524000"/>
          </a:xfrm>
          <a:prstGeom prst="rect">
            <a:avLst/>
          </a:prstGeom>
          <a:noFill/>
          <a:ln>
            <a:noFill/>
          </a:ln>
        </p:spPr>
        <p:txBody>
          <a:bodyPr spcFirstLastPara="1" vert="horz" wrap="square" lIns="0" tIns="0" rIns="0" bIns="0" rtlCol="0" anchor="t" anchorCtr="0">
            <a:noAutofit/>
          </a:bodyPr>
          <a:lstStyle/>
          <a:p>
            <a:pPr algn="l">
              <a:spcBef>
                <a:spcPts val="0"/>
              </a:spcBef>
              <a:buSzPts val="1800"/>
            </a:pPr>
            <a:r>
              <a:rPr lang="en-US" sz="1800" dirty="0"/>
              <a:t>Near-global land coverage</a:t>
            </a:r>
            <a:endParaRPr dirty="0"/>
          </a:p>
          <a:p>
            <a:pPr algn="l">
              <a:spcBef>
                <a:spcPts val="600"/>
              </a:spcBef>
              <a:buSzPts val="1800"/>
            </a:pPr>
            <a:r>
              <a:rPr lang="en-US" sz="1800" dirty="0"/>
              <a:t>Free &amp; open data policy</a:t>
            </a:r>
            <a:endParaRPr dirty="0"/>
          </a:p>
          <a:p>
            <a:pPr algn="l">
              <a:spcBef>
                <a:spcPts val="600"/>
              </a:spcBef>
              <a:buSzPts val="1800"/>
            </a:pPr>
            <a:r>
              <a:rPr lang="en-US" sz="1800" dirty="0"/>
              <a:t>Launch: January 2022</a:t>
            </a:r>
            <a:endParaRPr dirty="0"/>
          </a:p>
          <a:p>
            <a:pPr algn="l">
              <a:spcBef>
                <a:spcPts val="600"/>
              </a:spcBef>
              <a:buSzPts val="1800"/>
            </a:pPr>
            <a:r>
              <a:rPr lang="en-US" sz="1800" dirty="0"/>
              <a:t>Lifetime: 3+ years</a:t>
            </a:r>
            <a:endParaRPr dirty="0"/>
          </a:p>
        </p:txBody>
      </p:sp>
      <p:pic>
        <p:nvPicPr>
          <p:cNvPr id="113" name="Google Shape;113;p16"/>
          <p:cNvPicPr preferRelativeResize="0"/>
          <p:nvPr/>
        </p:nvPicPr>
        <p:blipFill rotWithShape="1">
          <a:blip r:embed="rId4">
            <a:alphaModFix/>
          </a:blip>
          <a:srcRect/>
          <a:stretch/>
        </p:blipFill>
        <p:spPr>
          <a:xfrm>
            <a:off x="9775894" y="6070756"/>
            <a:ext cx="776307" cy="731520"/>
          </a:xfrm>
          <a:prstGeom prst="rect">
            <a:avLst/>
          </a:prstGeom>
          <a:noFill/>
          <a:ln>
            <a:noFill/>
          </a:ln>
        </p:spPr>
      </p:pic>
      <p:sp>
        <p:nvSpPr>
          <p:cNvPr id="114" name="Google Shape;114;p16"/>
          <p:cNvSpPr txBox="1"/>
          <p:nvPr/>
        </p:nvSpPr>
        <p:spPr>
          <a:xfrm>
            <a:off x="518548" y="3506768"/>
            <a:ext cx="3004096" cy="630672"/>
          </a:xfrm>
          <a:prstGeom prst="rect">
            <a:avLst/>
          </a:prstGeom>
          <a:noFill/>
          <a:ln>
            <a:noFill/>
          </a:ln>
        </p:spPr>
        <p:txBody>
          <a:bodyPr spcFirstLastPara="1" wrap="square" lIns="0" tIns="0" rIns="0" bIns="0" anchor="t" anchorCtr="0">
            <a:noAutofit/>
          </a:bodyPr>
          <a:lstStyle/>
          <a:p>
            <a:pPr>
              <a:lnSpc>
                <a:spcPct val="90000"/>
              </a:lnSpc>
              <a:buClr>
                <a:srgbClr val="1287D8"/>
              </a:buClr>
              <a:buSzPts val="1600"/>
            </a:pPr>
            <a:r>
              <a:rPr lang="en-US" sz="1600" b="1" i="1" dirty="0">
                <a:latin typeface="Arial"/>
                <a:ea typeface="Arial"/>
                <a:cs typeface="Arial"/>
                <a:sym typeface="Arial"/>
              </a:rPr>
              <a:t>High resolution, cloud-free imagery twice every 12-days</a:t>
            </a:r>
            <a:endParaRPr dirty="0"/>
          </a:p>
        </p:txBody>
      </p:sp>
      <p:pic>
        <p:nvPicPr>
          <p:cNvPr id="115" name="Google Shape;115;p16"/>
          <p:cNvPicPr preferRelativeResize="0"/>
          <p:nvPr/>
        </p:nvPicPr>
        <p:blipFill rotWithShape="1">
          <a:blip r:embed="rId5">
            <a:alphaModFix/>
          </a:blip>
          <a:srcRect l="25705" r="13742"/>
          <a:stretch/>
        </p:blipFill>
        <p:spPr>
          <a:xfrm>
            <a:off x="915803" y="4537918"/>
            <a:ext cx="2059045" cy="2151152"/>
          </a:xfrm>
          <a:prstGeom prst="rect">
            <a:avLst/>
          </a:prstGeom>
          <a:noFill/>
          <a:ln>
            <a:noFill/>
          </a:ln>
        </p:spPr>
      </p:pic>
      <p:pic>
        <p:nvPicPr>
          <p:cNvPr id="116" name="Google Shape;116;p16"/>
          <p:cNvPicPr preferRelativeResize="0"/>
          <p:nvPr/>
        </p:nvPicPr>
        <p:blipFill rotWithShape="1">
          <a:blip r:embed="rId6">
            <a:alphaModFix/>
          </a:blip>
          <a:srcRect/>
          <a:stretch/>
        </p:blipFill>
        <p:spPr>
          <a:xfrm>
            <a:off x="5119213" y="6070756"/>
            <a:ext cx="848275" cy="703658"/>
          </a:xfrm>
          <a:prstGeom prst="rect">
            <a:avLst/>
          </a:prstGeom>
          <a:noFill/>
          <a:ln>
            <a:noFill/>
          </a:ln>
        </p:spPr>
      </p:pic>
    </p:spTree>
    <p:extLst>
      <p:ext uri="{BB962C8B-B14F-4D97-AF65-F5344CB8AC3E}">
        <p14:creationId xmlns:p14="http://schemas.microsoft.com/office/powerpoint/2010/main" val="1355537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p:nvPr/>
        </p:nvSpPr>
        <p:spPr>
          <a:xfrm>
            <a:off x="11187000" y="-11965"/>
            <a:ext cx="1005000" cy="6858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134" name="Google Shape;134;p18"/>
          <p:cNvPicPr preferRelativeResize="0"/>
          <p:nvPr/>
        </p:nvPicPr>
        <p:blipFill rotWithShape="1">
          <a:blip r:embed="rId3">
            <a:alphaModFix/>
          </a:blip>
          <a:srcRect l="25702" r="13745"/>
          <a:stretch/>
        </p:blipFill>
        <p:spPr>
          <a:xfrm>
            <a:off x="11186940" y="5708140"/>
            <a:ext cx="1005060" cy="1149860"/>
          </a:xfrm>
          <a:prstGeom prst="rect">
            <a:avLst/>
          </a:prstGeom>
          <a:noFill/>
          <a:ln>
            <a:noFill/>
          </a:ln>
        </p:spPr>
      </p:pic>
      <p:sp>
        <p:nvSpPr>
          <p:cNvPr id="135" name="Google Shape;135;p18"/>
          <p:cNvSpPr txBox="1"/>
          <p:nvPr/>
        </p:nvSpPr>
        <p:spPr>
          <a:xfrm rot="5400000">
            <a:off x="9104686" y="2715998"/>
            <a:ext cx="5169600" cy="369300"/>
          </a:xfrm>
          <a:prstGeom prst="rect">
            <a:avLst/>
          </a:prstGeom>
          <a:noFill/>
          <a:ln>
            <a:noFill/>
          </a:ln>
        </p:spPr>
        <p:txBody>
          <a:bodyPr spcFirstLastPara="1" wrap="square" lIns="91425" tIns="45700" rIns="91425" bIns="45700" anchor="t" anchorCtr="0">
            <a:noAutofit/>
          </a:bodyPr>
          <a:lstStyle/>
          <a:p>
            <a:pPr>
              <a:buClr>
                <a:srgbClr val="000000"/>
              </a:buClr>
              <a:buSzPts val="1800"/>
            </a:pPr>
            <a:r>
              <a:rPr lang="en-US">
                <a:solidFill>
                  <a:schemeClr val="lt1"/>
                </a:solidFill>
                <a:latin typeface="Calibri"/>
                <a:ea typeface="Calibri"/>
                <a:cs typeface="Calibri"/>
                <a:sym typeface="Calibri"/>
              </a:rPr>
              <a:t>NASA-ISRO Synthetic Aperture Radar (NISAR) Mission</a:t>
            </a:r>
            <a:endParaRPr sz="1400">
              <a:solidFill>
                <a:srgbClr val="000000"/>
              </a:solidFill>
              <a:latin typeface="Arial"/>
              <a:ea typeface="Arial"/>
              <a:cs typeface="Arial"/>
              <a:sym typeface="Arial"/>
            </a:endParaRPr>
          </a:p>
        </p:txBody>
      </p:sp>
      <p:sp>
        <p:nvSpPr>
          <p:cNvPr id="136" name="Google Shape;136;p18"/>
          <p:cNvSpPr txBox="1"/>
          <p:nvPr/>
        </p:nvSpPr>
        <p:spPr>
          <a:xfrm>
            <a:off x="1083700" y="118575"/>
            <a:ext cx="10174146" cy="523200"/>
          </a:xfrm>
          <a:prstGeom prst="rect">
            <a:avLst/>
          </a:prstGeom>
          <a:noFill/>
          <a:ln>
            <a:noFill/>
          </a:ln>
        </p:spPr>
        <p:txBody>
          <a:bodyPr spcFirstLastPara="1" wrap="square" lIns="91425" tIns="45700" rIns="91425" bIns="45700" anchor="t" anchorCtr="0">
            <a:noAutofit/>
          </a:bodyPr>
          <a:lstStyle/>
          <a:p>
            <a:pPr algn="ctr">
              <a:buClr>
                <a:srgbClr val="000000"/>
              </a:buClr>
              <a:buSzPts val="1100"/>
            </a:pPr>
            <a:r>
              <a:rPr lang="en-US" sz="2800" b="1" dirty="0">
                <a:solidFill>
                  <a:schemeClr val="dk1"/>
                </a:solidFill>
                <a:ea typeface="Helvetica Neue"/>
                <a:cs typeface="Helvetica Neue"/>
                <a:sym typeface="Helvetica Neue"/>
              </a:rPr>
              <a:t>NISAR: Indian Space Research </a:t>
            </a:r>
            <a:r>
              <a:rPr lang="en-US" sz="2800" b="1" dirty="0" err="1">
                <a:solidFill>
                  <a:schemeClr val="dk1"/>
                </a:solidFill>
                <a:ea typeface="Helvetica Neue"/>
                <a:cs typeface="Helvetica Neue"/>
                <a:sym typeface="Helvetica Neue"/>
              </a:rPr>
              <a:t>Organisation</a:t>
            </a:r>
            <a:r>
              <a:rPr lang="en-US" sz="2800" b="1" dirty="0">
                <a:solidFill>
                  <a:schemeClr val="dk1"/>
                </a:solidFill>
                <a:ea typeface="Helvetica Neue"/>
                <a:cs typeface="Helvetica Neue"/>
                <a:sym typeface="Helvetica Neue"/>
              </a:rPr>
              <a:t> Proposed Applications</a:t>
            </a:r>
            <a:endParaRPr sz="2800" b="1" dirty="0">
              <a:solidFill>
                <a:schemeClr val="dk1"/>
              </a:solidFill>
              <a:ea typeface="Helvetica Neue"/>
              <a:cs typeface="Helvetica Neue"/>
              <a:sym typeface="Helvetica Neue"/>
            </a:endParaRPr>
          </a:p>
          <a:p>
            <a:pPr algn="ctr">
              <a:buClr>
                <a:srgbClr val="000000"/>
              </a:buClr>
              <a:buSzPts val="1100"/>
            </a:pPr>
            <a:endParaRPr sz="2800" b="1" dirty="0">
              <a:solidFill>
                <a:schemeClr val="dk1"/>
              </a:solidFill>
              <a:latin typeface="Helvetica Neue"/>
              <a:ea typeface="Helvetica Neue"/>
              <a:cs typeface="Helvetica Neue"/>
              <a:sym typeface="Helvetica Neue"/>
            </a:endParaRPr>
          </a:p>
          <a:p>
            <a:pPr algn="ctr">
              <a:buClr>
                <a:srgbClr val="000000"/>
              </a:buClr>
              <a:buSzPts val="2800"/>
            </a:pPr>
            <a:endParaRPr sz="2800" b="1" dirty="0">
              <a:solidFill>
                <a:schemeClr val="dk1"/>
              </a:solidFill>
              <a:latin typeface="Helvetica Neue"/>
              <a:ea typeface="Helvetica Neue"/>
              <a:cs typeface="Helvetica Neue"/>
              <a:sym typeface="Helvetica Neue"/>
            </a:endParaRPr>
          </a:p>
        </p:txBody>
      </p:sp>
      <p:sp>
        <p:nvSpPr>
          <p:cNvPr id="137" name="Google Shape;137;p18"/>
          <p:cNvSpPr/>
          <p:nvPr/>
        </p:nvSpPr>
        <p:spPr>
          <a:xfrm>
            <a:off x="1491375" y="978606"/>
            <a:ext cx="1271700" cy="1018800"/>
          </a:xfrm>
          <a:prstGeom prst="round2DiagRect">
            <a:avLst>
              <a:gd name="adj1" fmla="val 16667"/>
              <a:gd name="adj2" fmla="val 0"/>
            </a:avLst>
          </a:prstGeom>
          <a:blipFill rotWithShape="1">
            <a:blip r:embed="rId4">
              <a:alphaModFix/>
            </a:blip>
            <a:stretch>
              <a:fillRect/>
            </a:stretch>
          </a:blipFill>
          <a:ln w="158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sp>
        <p:nvSpPr>
          <p:cNvPr id="138" name="Google Shape;138;p18"/>
          <p:cNvSpPr/>
          <p:nvPr/>
        </p:nvSpPr>
        <p:spPr>
          <a:xfrm>
            <a:off x="2762964" y="1140697"/>
            <a:ext cx="6005273" cy="662661"/>
          </a:xfrm>
          <a:prstGeom prst="flowChartProcess">
            <a:avLst/>
          </a:prstGeom>
          <a:solidFill>
            <a:srgbClr val="008000"/>
          </a:solidFill>
          <a:ln>
            <a:noFill/>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sp>
        <p:nvSpPr>
          <p:cNvPr id="139" name="Google Shape;139;p18"/>
          <p:cNvSpPr/>
          <p:nvPr/>
        </p:nvSpPr>
        <p:spPr>
          <a:xfrm>
            <a:off x="2187032" y="2124678"/>
            <a:ext cx="6005273" cy="625793"/>
          </a:xfrm>
          <a:prstGeom prst="flowChartProcess">
            <a:avLst/>
          </a:prstGeom>
          <a:solidFill>
            <a:srgbClr val="124163"/>
          </a:solidFill>
          <a:ln w="15875"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sp>
        <p:nvSpPr>
          <p:cNvPr id="140" name="Google Shape;140;p18"/>
          <p:cNvSpPr/>
          <p:nvPr/>
        </p:nvSpPr>
        <p:spPr>
          <a:xfrm>
            <a:off x="8192305" y="1930318"/>
            <a:ext cx="1271700" cy="962100"/>
          </a:xfrm>
          <a:prstGeom prst="round2DiagRect">
            <a:avLst>
              <a:gd name="adj1" fmla="val 16667"/>
              <a:gd name="adj2" fmla="val 0"/>
            </a:avLst>
          </a:prstGeom>
          <a:blipFill rotWithShape="1">
            <a:blip r:embed="rId5">
              <a:alphaModFix/>
            </a:blip>
            <a:stretch>
              <a:fillRect/>
            </a:stretch>
          </a:blipFill>
          <a:ln w="158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sp>
        <p:nvSpPr>
          <p:cNvPr id="141" name="Google Shape;141;p18"/>
          <p:cNvSpPr/>
          <p:nvPr/>
        </p:nvSpPr>
        <p:spPr>
          <a:xfrm>
            <a:off x="1485999" y="2812431"/>
            <a:ext cx="1271700" cy="1018800"/>
          </a:xfrm>
          <a:prstGeom prst="round2DiagRect">
            <a:avLst>
              <a:gd name="adj1" fmla="val 16667"/>
              <a:gd name="adj2" fmla="val 0"/>
            </a:avLst>
          </a:prstGeom>
          <a:blipFill rotWithShape="1">
            <a:blip r:embed="rId6">
              <a:alphaModFix/>
            </a:blip>
            <a:stretch>
              <a:fillRect/>
            </a:stretch>
          </a:blipFill>
          <a:ln w="158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sp>
        <p:nvSpPr>
          <p:cNvPr id="142" name="Google Shape;142;p18"/>
          <p:cNvSpPr/>
          <p:nvPr/>
        </p:nvSpPr>
        <p:spPr>
          <a:xfrm>
            <a:off x="2801364" y="3089720"/>
            <a:ext cx="6005273" cy="662662"/>
          </a:xfrm>
          <a:prstGeom prst="flowChartProcess">
            <a:avLst/>
          </a:prstGeom>
          <a:solidFill>
            <a:srgbClr val="00B0F0"/>
          </a:solidFill>
          <a:ln w="15875"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sp>
        <p:nvSpPr>
          <p:cNvPr id="143" name="Google Shape;143;p18"/>
          <p:cNvSpPr/>
          <p:nvPr/>
        </p:nvSpPr>
        <p:spPr>
          <a:xfrm>
            <a:off x="2187120" y="4057567"/>
            <a:ext cx="6005273" cy="651887"/>
          </a:xfrm>
          <a:prstGeom prst="flowChartProcess">
            <a:avLst/>
          </a:prstGeom>
          <a:solidFill>
            <a:srgbClr val="3F3FFF"/>
          </a:solidFill>
          <a:ln w="15875"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sp>
        <p:nvSpPr>
          <p:cNvPr id="144" name="Google Shape;144;p18"/>
          <p:cNvSpPr/>
          <p:nvPr/>
        </p:nvSpPr>
        <p:spPr>
          <a:xfrm>
            <a:off x="8221992" y="3887657"/>
            <a:ext cx="1271700" cy="1002300"/>
          </a:xfrm>
          <a:prstGeom prst="round2DiagRect">
            <a:avLst>
              <a:gd name="adj1" fmla="val 16667"/>
              <a:gd name="adj2" fmla="val 0"/>
            </a:avLst>
          </a:prstGeom>
          <a:blipFill rotWithShape="1">
            <a:blip r:embed="rId7">
              <a:alphaModFix/>
            </a:blip>
            <a:stretch>
              <a:fillRect/>
            </a:stretch>
          </a:blipFill>
          <a:ln w="158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sp>
        <p:nvSpPr>
          <p:cNvPr id="145" name="Google Shape;145;p18"/>
          <p:cNvSpPr/>
          <p:nvPr/>
        </p:nvSpPr>
        <p:spPr>
          <a:xfrm>
            <a:off x="1485999" y="4917079"/>
            <a:ext cx="1271700" cy="968100"/>
          </a:xfrm>
          <a:prstGeom prst="round2DiagRect">
            <a:avLst>
              <a:gd name="adj1" fmla="val 16667"/>
              <a:gd name="adj2" fmla="val 0"/>
            </a:avLst>
          </a:prstGeom>
          <a:blipFill rotWithShape="1">
            <a:blip r:embed="rId8">
              <a:alphaModFix/>
            </a:blip>
            <a:stretch>
              <a:fillRect/>
            </a:stretch>
          </a:blipFill>
          <a:ln w="158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sp>
        <p:nvSpPr>
          <p:cNvPr id="146" name="Google Shape;146;p18"/>
          <p:cNvSpPr/>
          <p:nvPr/>
        </p:nvSpPr>
        <p:spPr>
          <a:xfrm>
            <a:off x="2757589" y="5121177"/>
            <a:ext cx="6005273" cy="559883"/>
          </a:xfrm>
          <a:prstGeom prst="flowChartProcess">
            <a:avLst/>
          </a:prstGeom>
          <a:solidFill>
            <a:srgbClr val="F15168"/>
          </a:solidFill>
          <a:ln w="15875"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sp>
        <p:nvSpPr>
          <p:cNvPr id="147" name="Google Shape;147;p18"/>
          <p:cNvSpPr/>
          <p:nvPr/>
        </p:nvSpPr>
        <p:spPr>
          <a:xfrm>
            <a:off x="2217531" y="6051865"/>
            <a:ext cx="6016218" cy="612444"/>
          </a:xfrm>
          <a:prstGeom prst="flowChartProcess">
            <a:avLst/>
          </a:prstGeom>
          <a:solidFill>
            <a:srgbClr val="8A6600"/>
          </a:solidFill>
          <a:ln w="15875"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sp>
        <p:nvSpPr>
          <p:cNvPr id="148" name="Google Shape;148;p18"/>
          <p:cNvSpPr txBox="1"/>
          <p:nvPr/>
        </p:nvSpPr>
        <p:spPr>
          <a:xfrm>
            <a:off x="2228477" y="6037578"/>
            <a:ext cx="6012300" cy="691500"/>
          </a:xfrm>
          <a:prstGeom prst="rect">
            <a:avLst/>
          </a:prstGeom>
          <a:noFill/>
          <a:ln>
            <a:noFill/>
          </a:ln>
        </p:spPr>
        <p:txBody>
          <a:bodyPr spcFirstLastPara="1" wrap="square" lIns="91425" tIns="45700" rIns="91425" bIns="45700" anchor="t" anchorCtr="0">
            <a:noAutofit/>
          </a:bodyPr>
          <a:lstStyle/>
          <a:p>
            <a:pPr algn="r">
              <a:lnSpc>
                <a:spcPct val="105000"/>
              </a:lnSpc>
              <a:buClr>
                <a:srgbClr val="000000"/>
              </a:buClr>
              <a:buSzPts val="1500"/>
            </a:pPr>
            <a:r>
              <a:rPr lang="en-US" sz="1500" b="1">
                <a:solidFill>
                  <a:srgbClr val="FFFF00"/>
                </a:solidFill>
                <a:latin typeface="Arial"/>
                <a:ea typeface="Arial"/>
                <a:cs typeface="Arial"/>
                <a:sym typeface="Arial"/>
              </a:rPr>
              <a:t>Geological Applications</a:t>
            </a:r>
            <a:r>
              <a:rPr lang="en-US" sz="1500" b="1">
                <a:solidFill>
                  <a:srgbClr val="FFFFFF"/>
                </a:solidFill>
                <a:latin typeface="Arial"/>
                <a:ea typeface="Arial"/>
                <a:cs typeface="Arial"/>
                <a:sym typeface="Arial"/>
              </a:rPr>
              <a:t>:</a:t>
            </a:r>
            <a:r>
              <a:rPr lang="en-US" sz="1350" b="1">
                <a:solidFill>
                  <a:srgbClr val="0000FF"/>
                </a:solidFill>
                <a:latin typeface="Arial"/>
                <a:ea typeface="Arial"/>
                <a:cs typeface="Arial"/>
                <a:sym typeface="Arial"/>
              </a:rPr>
              <a:t> </a:t>
            </a:r>
            <a:r>
              <a:rPr lang="en-US" sz="1200">
                <a:solidFill>
                  <a:srgbClr val="FFFF00"/>
                </a:solidFill>
                <a:latin typeface="Arial"/>
                <a:ea typeface="Arial"/>
                <a:cs typeface="Arial"/>
                <a:sym typeface="Arial"/>
              </a:rPr>
              <a:t>6.1</a:t>
            </a:r>
            <a:r>
              <a:rPr lang="en-US" sz="1200">
                <a:solidFill>
                  <a:srgbClr val="FFFFFF"/>
                </a:solidFill>
                <a:latin typeface="Arial"/>
                <a:ea typeface="Arial"/>
                <a:cs typeface="Arial"/>
                <a:sym typeface="Arial"/>
              </a:rPr>
              <a:t> Structural &amp; Lithological mapping; </a:t>
            </a:r>
            <a:r>
              <a:rPr lang="en-US" sz="1200">
                <a:solidFill>
                  <a:srgbClr val="FFFF00"/>
                </a:solidFill>
                <a:latin typeface="Arial"/>
                <a:ea typeface="Arial"/>
                <a:cs typeface="Arial"/>
                <a:sym typeface="Arial"/>
              </a:rPr>
              <a:t>6.2</a:t>
            </a:r>
            <a:r>
              <a:rPr lang="en-US" sz="1200">
                <a:solidFill>
                  <a:srgbClr val="FFFFFF"/>
                </a:solidFill>
                <a:latin typeface="Arial"/>
                <a:ea typeface="Arial"/>
                <a:cs typeface="Arial"/>
                <a:sym typeface="Arial"/>
              </a:rPr>
              <a:t> Lineament mapping; </a:t>
            </a:r>
            <a:r>
              <a:rPr lang="en-US" sz="1200">
                <a:solidFill>
                  <a:srgbClr val="FFFF00"/>
                </a:solidFill>
                <a:latin typeface="Arial"/>
                <a:ea typeface="Arial"/>
                <a:cs typeface="Arial"/>
                <a:sym typeface="Arial"/>
              </a:rPr>
              <a:t>6.3</a:t>
            </a:r>
            <a:r>
              <a:rPr lang="en-US" sz="1200">
                <a:solidFill>
                  <a:srgbClr val="FFFFFF"/>
                </a:solidFill>
                <a:latin typeface="Arial"/>
                <a:ea typeface="Arial"/>
                <a:cs typeface="Arial"/>
                <a:sym typeface="Arial"/>
              </a:rPr>
              <a:t> Paleo-Channel study; </a:t>
            </a:r>
            <a:r>
              <a:rPr lang="en-US" sz="1200">
                <a:solidFill>
                  <a:srgbClr val="FFFF00"/>
                </a:solidFill>
                <a:latin typeface="Arial"/>
                <a:ea typeface="Arial"/>
                <a:cs typeface="Arial"/>
                <a:sym typeface="Arial"/>
              </a:rPr>
              <a:t>6.4</a:t>
            </a:r>
            <a:r>
              <a:rPr lang="en-US" sz="1200">
                <a:solidFill>
                  <a:srgbClr val="FFFFFF"/>
                </a:solidFill>
                <a:latin typeface="Arial"/>
                <a:ea typeface="Arial"/>
                <a:cs typeface="Arial"/>
                <a:sym typeface="Arial"/>
              </a:rPr>
              <a:t> Geomorphology; </a:t>
            </a:r>
            <a:r>
              <a:rPr lang="en-US" sz="1200">
                <a:solidFill>
                  <a:srgbClr val="FFFF00"/>
                </a:solidFill>
                <a:latin typeface="Arial"/>
                <a:ea typeface="Arial"/>
                <a:cs typeface="Arial"/>
                <a:sym typeface="Arial"/>
              </a:rPr>
              <a:t>6.5</a:t>
            </a:r>
            <a:r>
              <a:rPr lang="en-US" sz="1200">
                <a:solidFill>
                  <a:srgbClr val="FFFFFF"/>
                </a:solidFill>
                <a:latin typeface="Arial"/>
                <a:ea typeface="Arial"/>
                <a:cs typeface="Arial"/>
                <a:sym typeface="Arial"/>
              </a:rPr>
              <a:t> Land degradation mapping; </a:t>
            </a:r>
            <a:r>
              <a:rPr lang="en-US" sz="1200">
                <a:solidFill>
                  <a:srgbClr val="FFFF00"/>
                </a:solidFill>
                <a:latin typeface="Arial"/>
                <a:ea typeface="Arial"/>
                <a:cs typeface="Arial"/>
                <a:sym typeface="Arial"/>
              </a:rPr>
              <a:t>6.6</a:t>
            </a:r>
            <a:r>
              <a:rPr lang="en-US" sz="1200">
                <a:solidFill>
                  <a:srgbClr val="FFFFFF"/>
                </a:solidFill>
                <a:latin typeface="Arial"/>
                <a:ea typeface="Arial"/>
                <a:cs typeface="Arial"/>
                <a:sym typeface="Arial"/>
              </a:rPr>
              <a:t> Geo-archaeology; </a:t>
            </a:r>
            <a:r>
              <a:rPr lang="en-US" sz="1200">
                <a:solidFill>
                  <a:srgbClr val="FFFF00"/>
                </a:solidFill>
                <a:latin typeface="Arial"/>
                <a:ea typeface="Arial"/>
                <a:cs typeface="Arial"/>
                <a:sym typeface="Arial"/>
              </a:rPr>
              <a:t>6.7</a:t>
            </a:r>
            <a:r>
              <a:rPr lang="en-US" sz="1200">
                <a:solidFill>
                  <a:srgbClr val="FFFFFF"/>
                </a:solidFill>
                <a:latin typeface="Arial"/>
                <a:ea typeface="Arial"/>
                <a:cs typeface="Arial"/>
                <a:sym typeface="Arial"/>
              </a:rPr>
              <a:t> Mineral explorations</a:t>
            </a:r>
            <a:endParaRPr sz="1400">
              <a:solidFill>
                <a:srgbClr val="000000"/>
              </a:solidFill>
              <a:latin typeface="Arial"/>
              <a:ea typeface="Arial"/>
              <a:cs typeface="Arial"/>
              <a:sym typeface="Arial"/>
            </a:endParaRPr>
          </a:p>
        </p:txBody>
      </p:sp>
      <p:sp>
        <p:nvSpPr>
          <p:cNvPr id="149" name="Google Shape;149;p18"/>
          <p:cNvSpPr txBox="1"/>
          <p:nvPr/>
        </p:nvSpPr>
        <p:spPr>
          <a:xfrm>
            <a:off x="2762963" y="1140695"/>
            <a:ext cx="6005400" cy="669300"/>
          </a:xfrm>
          <a:prstGeom prst="rect">
            <a:avLst/>
          </a:prstGeom>
          <a:noFill/>
          <a:ln>
            <a:noFill/>
          </a:ln>
        </p:spPr>
        <p:txBody>
          <a:bodyPr spcFirstLastPara="1" wrap="square" lIns="91425" tIns="45700" rIns="91425" bIns="45700" anchor="t" anchorCtr="0">
            <a:noAutofit/>
          </a:bodyPr>
          <a:lstStyle/>
          <a:p>
            <a:pPr>
              <a:buClr>
                <a:srgbClr val="000000"/>
              </a:buClr>
              <a:buSzPts val="1500"/>
            </a:pPr>
            <a:r>
              <a:rPr lang="en-US" sz="1500" b="1" dirty="0">
                <a:solidFill>
                  <a:srgbClr val="FFFF00"/>
                </a:solidFill>
                <a:latin typeface="Arial"/>
                <a:ea typeface="Arial"/>
                <a:cs typeface="Arial"/>
                <a:sym typeface="Arial"/>
              </a:rPr>
              <a:t>Ecosystem Structure</a:t>
            </a:r>
            <a:r>
              <a:rPr lang="en-US" sz="1500" b="1" dirty="0">
                <a:solidFill>
                  <a:srgbClr val="FFFFFF"/>
                </a:solidFill>
                <a:latin typeface="Arial"/>
                <a:ea typeface="Arial"/>
                <a:cs typeface="Arial"/>
                <a:sym typeface="Arial"/>
              </a:rPr>
              <a:t>:</a:t>
            </a:r>
            <a:r>
              <a:rPr lang="en-US" sz="1200" b="1" dirty="0">
                <a:solidFill>
                  <a:srgbClr val="FFFFFF"/>
                </a:solidFill>
                <a:latin typeface="Arial"/>
                <a:ea typeface="Arial"/>
                <a:cs typeface="Arial"/>
                <a:sym typeface="Arial"/>
              </a:rPr>
              <a:t> </a:t>
            </a:r>
            <a:r>
              <a:rPr lang="en-US" sz="1125" dirty="0">
                <a:solidFill>
                  <a:srgbClr val="FFFF00"/>
                </a:solidFill>
                <a:latin typeface="Arial"/>
                <a:ea typeface="Arial"/>
                <a:cs typeface="Arial"/>
                <a:sym typeface="Arial"/>
              </a:rPr>
              <a:t>1.1</a:t>
            </a:r>
            <a:r>
              <a:rPr lang="en-US" sz="1125" dirty="0">
                <a:solidFill>
                  <a:srgbClr val="FFFFFF"/>
                </a:solidFill>
                <a:latin typeface="Arial"/>
                <a:ea typeface="Arial"/>
                <a:cs typeface="Arial"/>
                <a:sym typeface="Arial"/>
              </a:rPr>
              <a:t> Agriculture biomass &amp; Crop monitoring; </a:t>
            </a:r>
            <a:r>
              <a:rPr lang="en-US" sz="1125" dirty="0">
                <a:solidFill>
                  <a:srgbClr val="FFFF00"/>
                </a:solidFill>
                <a:latin typeface="Arial"/>
                <a:ea typeface="Arial"/>
                <a:cs typeface="Arial"/>
                <a:sym typeface="Arial"/>
              </a:rPr>
              <a:t>1.2</a:t>
            </a:r>
            <a:r>
              <a:rPr lang="en-US" sz="1125" dirty="0">
                <a:solidFill>
                  <a:srgbClr val="FFFFFF"/>
                </a:solidFill>
                <a:latin typeface="Arial"/>
                <a:ea typeface="Arial"/>
                <a:cs typeface="Arial"/>
                <a:sym typeface="Arial"/>
              </a:rPr>
              <a:t> Forest biomass; </a:t>
            </a:r>
            <a:r>
              <a:rPr lang="en-US" sz="1125" dirty="0">
                <a:solidFill>
                  <a:srgbClr val="FFFF00"/>
                </a:solidFill>
                <a:latin typeface="Arial"/>
                <a:ea typeface="Arial"/>
                <a:cs typeface="Arial"/>
                <a:sym typeface="Arial"/>
              </a:rPr>
              <a:t>1.3</a:t>
            </a:r>
            <a:r>
              <a:rPr lang="en-US" sz="1125" dirty="0">
                <a:solidFill>
                  <a:srgbClr val="FFFFFF"/>
                </a:solidFill>
                <a:latin typeface="Arial"/>
                <a:ea typeface="Arial"/>
                <a:cs typeface="Arial"/>
                <a:sym typeface="Arial"/>
              </a:rPr>
              <a:t> Forest disturbance; </a:t>
            </a:r>
            <a:r>
              <a:rPr lang="en-US" sz="1125" dirty="0">
                <a:solidFill>
                  <a:srgbClr val="FFFF00"/>
                </a:solidFill>
                <a:latin typeface="Arial"/>
                <a:ea typeface="Arial"/>
                <a:cs typeface="Arial"/>
                <a:sym typeface="Arial"/>
              </a:rPr>
              <a:t>1.4</a:t>
            </a:r>
            <a:r>
              <a:rPr lang="en-US" sz="1125" dirty="0">
                <a:solidFill>
                  <a:srgbClr val="FFFFFF"/>
                </a:solidFill>
                <a:latin typeface="Arial"/>
                <a:ea typeface="Arial"/>
                <a:cs typeface="Arial"/>
                <a:sym typeface="Arial"/>
              </a:rPr>
              <a:t> Mangroves / Wetlands; </a:t>
            </a:r>
            <a:r>
              <a:rPr lang="en-US" sz="1125" dirty="0">
                <a:solidFill>
                  <a:srgbClr val="FFFF00"/>
                </a:solidFill>
                <a:latin typeface="Arial"/>
                <a:ea typeface="Arial"/>
                <a:cs typeface="Arial"/>
                <a:sym typeface="Arial"/>
              </a:rPr>
              <a:t>1.5</a:t>
            </a:r>
            <a:r>
              <a:rPr lang="en-US" sz="1125" dirty="0">
                <a:solidFill>
                  <a:srgbClr val="FFFFFF"/>
                </a:solidFill>
                <a:latin typeface="Arial"/>
                <a:ea typeface="Arial"/>
                <a:cs typeface="Arial"/>
                <a:sym typeface="Arial"/>
              </a:rPr>
              <a:t> Alpine vegetation; </a:t>
            </a:r>
            <a:r>
              <a:rPr lang="en-US" sz="1125" dirty="0">
                <a:solidFill>
                  <a:srgbClr val="FFFF00"/>
                </a:solidFill>
                <a:latin typeface="Arial"/>
                <a:ea typeface="Arial"/>
                <a:cs typeface="Arial"/>
                <a:sym typeface="Arial"/>
              </a:rPr>
              <a:t>1.6</a:t>
            </a:r>
            <a:r>
              <a:rPr lang="en-US" sz="1125" dirty="0">
                <a:solidFill>
                  <a:srgbClr val="FFFFFF"/>
                </a:solidFill>
                <a:latin typeface="Arial"/>
                <a:ea typeface="Arial"/>
                <a:cs typeface="Arial"/>
                <a:sym typeface="Arial"/>
              </a:rPr>
              <a:t> Vegetation phenology; </a:t>
            </a:r>
            <a:r>
              <a:rPr lang="en-US" sz="1125" dirty="0">
                <a:solidFill>
                  <a:srgbClr val="FFFF00"/>
                </a:solidFill>
                <a:latin typeface="Arial"/>
                <a:ea typeface="Arial"/>
                <a:cs typeface="Arial"/>
                <a:sym typeface="Arial"/>
              </a:rPr>
              <a:t>1.7</a:t>
            </a:r>
            <a:r>
              <a:rPr lang="en-US" sz="1125" dirty="0">
                <a:solidFill>
                  <a:srgbClr val="FFFFFF"/>
                </a:solidFill>
                <a:latin typeface="Arial"/>
                <a:ea typeface="Arial"/>
                <a:cs typeface="Arial"/>
                <a:sym typeface="Arial"/>
              </a:rPr>
              <a:t> Soil moisture; </a:t>
            </a:r>
            <a:r>
              <a:rPr lang="en-US" sz="1125" dirty="0">
                <a:solidFill>
                  <a:srgbClr val="FFFF00"/>
                </a:solidFill>
                <a:latin typeface="Arial"/>
                <a:ea typeface="Arial"/>
                <a:cs typeface="Arial"/>
                <a:sym typeface="Arial"/>
              </a:rPr>
              <a:t>1.8</a:t>
            </a:r>
            <a:r>
              <a:rPr lang="en-US" sz="1125" dirty="0">
                <a:solidFill>
                  <a:srgbClr val="FFFFFF"/>
                </a:solidFill>
                <a:latin typeface="Arial"/>
                <a:ea typeface="Arial"/>
                <a:cs typeface="Arial"/>
                <a:sym typeface="Arial"/>
              </a:rPr>
              <a:t> Ecosystem stress assessment</a:t>
            </a:r>
            <a:endParaRPr sz="1350" dirty="0">
              <a:solidFill>
                <a:srgbClr val="000000"/>
              </a:solidFill>
              <a:latin typeface="Calibri"/>
              <a:ea typeface="Calibri"/>
              <a:cs typeface="Calibri"/>
              <a:sym typeface="Calibri"/>
            </a:endParaRPr>
          </a:p>
        </p:txBody>
      </p:sp>
      <p:sp>
        <p:nvSpPr>
          <p:cNvPr id="150" name="Google Shape;150;p18"/>
          <p:cNvSpPr txBox="1"/>
          <p:nvPr/>
        </p:nvSpPr>
        <p:spPr>
          <a:xfrm>
            <a:off x="2056430" y="2181827"/>
            <a:ext cx="6135900" cy="507900"/>
          </a:xfrm>
          <a:prstGeom prst="rect">
            <a:avLst/>
          </a:prstGeom>
          <a:noFill/>
          <a:ln>
            <a:noFill/>
          </a:ln>
        </p:spPr>
        <p:txBody>
          <a:bodyPr spcFirstLastPara="1" wrap="square" lIns="91425" tIns="45700" rIns="91425" bIns="45700" anchor="t" anchorCtr="0">
            <a:noAutofit/>
          </a:bodyPr>
          <a:lstStyle/>
          <a:p>
            <a:pPr algn="r">
              <a:buClr>
                <a:srgbClr val="000000"/>
              </a:buClr>
              <a:buSzPts val="1500"/>
            </a:pPr>
            <a:r>
              <a:rPr lang="en-US" sz="1500" b="1">
                <a:solidFill>
                  <a:srgbClr val="FFFF00"/>
                </a:solidFill>
                <a:latin typeface="Arial"/>
                <a:ea typeface="Arial"/>
                <a:cs typeface="Arial"/>
                <a:sym typeface="Arial"/>
              </a:rPr>
              <a:t>Land Deformation</a:t>
            </a:r>
            <a:r>
              <a:rPr lang="en-US" sz="1500" b="1">
                <a:solidFill>
                  <a:srgbClr val="FFFFFF"/>
                </a:solidFill>
                <a:latin typeface="Arial"/>
                <a:ea typeface="Arial"/>
                <a:cs typeface="Arial"/>
                <a:sym typeface="Arial"/>
              </a:rPr>
              <a:t>:</a:t>
            </a:r>
            <a:r>
              <a:rPr lang="en-US" sz="1200" b="1">
                <a:solidFill>
                  <a:srgbClr val="FFFFFF"/>
                </a:solidFill>
                <a:latin typeface="Arial"/>
                <a:ea typeface="Arial"/>
                <a:cs typeface="Arial"/>
                <a:sym typeface="Arial"/>
              </a:rPr>
              <a:t> </a:t>
            </a:r>
            <a:r>
              <a:rPr lang="en-US" sz="1200">
                <a:solidFill>
                  <a:srgbClr val="FFFF00"/>
                </a:solidFill>
                <a:latin typeface="Arial"/>
                <a:ea typeface="Arial"/>
                <a:cs typeface="Arial"/>
                <a:sym typeface="Arial"/>
              </a:rPr>
              <a:t>2.1</a:t>
            </a:r>
            <a:r>
              <a:rPr lang="en-US" sz="1200">
                <a:solidFill>
                  <a:srgbClr val="FFFFFF"/>
                </a:solidFill>
                <a:latin typeface="Arial"/>
                <a:ea typeface="Arial"/>
                <a:cs typeface="Arial"/>
                <a:sym typeface="Arial"/>
              </a:rPr>
              <a:t> Inter-seismic / Co-seismic deformations; </a:t>
            </a:r>
            <a:r>
              <a:rPr lang="en-US" sz="1200">
                <a:solidFill>
                  <a:srgbClr val="FFFF00"/>
                </a:solidFill>
                <a:latin typeface="Arial"/>
                <a:ea typeface="Arial"/>
                <a:cs typeface="Arial"/>
                <a:sym typeface="Arial"/>
              </a:rPr>
              <a:t>2.2</a:t>
            </a:r>
            <a:r>
              <a:rPr lang="en-US" sz="1200">
                <a:solidFill>
                  <a:srgbClr val="FFFFFF"/>
                </a:solidFill>
                <a:latin typeface="Arial"/>
                <a:ea typeface="Arial"/>
                <a:cs typeface="Arial"/>
                <a:sym typeface="Arial"/>
              </a:rPr>
              <a:t> Landslides; </a:t>
            </a:r>
            <a:r>
              <a:rPr lang="en-US" sz="1200">
                <a:solidFill>
                  <a:srgbClr val="FFFF00"/>
                </a:solidFill>
                <a:latin typeface="Arial"/>
                <a:ea typeface="Arial"/>
                <a:cs typeface="Arial"/>
                <a:sym typeface="Arial"/>
              </a:rPr>
              <a:t>2.3</a:t>
            </a:r>
            <a:r>
              <a:rPr lang="en-US" sz="1200">
                <a:solidFill>
                  <a:srgbClr val="FFFFFF"/>
                </a:solidFill>
                <a:latin typeface="Arial"/>
                <a:ea typeface="Arial"/>
                <a:cs typeface="Arial"/>
                <a:sym typeface="Arial"/>
              </a:rPr>
              <a:t> Land subsidence; </a:t>
            </a:r>
            <a:r>
              <a:rPr lang="en-US" sz="1200">
                <a:solidFill>
                  <a:srgbClr val="FFFF00"/>
                </a:solidFill>
                <a:latin typeface="Arial"/>
                <a:ea typeface="Arial"/>
                <a:cs typeface="Arial"/>
                <a:sym typeface="Arial"/>
              </a:rPr>
              <a:t>2.4</a:t>
            </a:r>
            <a:r>
              <a:rPr lang="en-US" sz="1200">
                <a:solidFill>
                  <a:srgbClr val="FFFFFF"/>
                </a:solidFill>
                <a:latin typeface="Arial"/>
                <a:ea typeface="Arial"/>
                <a:cs typeface="Arial"/>
                <a:sym typeface="Arial"/>
              </a:rPr>
              <a:t> Volcanic deformations</a:t>
            </a:r>
            <a:endParaRPr sz="1400">
              <a:solidFill>
                <a:srgbClr val="000000"/>
              </a:solidFill>
              <a:latin typeface="Arial"/>
              <a:ea typeface="Arial"/>
              <a:cs typeface="Arial"/>
              <a:sym typeface="Arial"/>
            </a:endParaRPr>
          </a:p>
        </p:txBody>
      </p:sp>
      <p:sp>
        <p:nvSpPr>
          <p:cNvPr id="151" name="Google Shape;151;p18"/>
          <p:cNvSpPr txBox="1"/>
          <p:nvPr/>
        </p:nvSpPr>
        <p:spPr>
          <a:xfrm>
            <a:off x="2801363" y="3089719"/>
            <a:ext cx="6135900" cy="669300"/>
          </a:xfrm>
          <a:prstGeom prst="rect">
            <a:avLst/>
          </a:prstGeom>
          <a:noFill/>
          <a:ln>
            <a:noFill/>
          </a:ln>
        </p:spPr>
        <p:txBody>
          <a:bodyPr spcFirstLastPara="1" wrap="square" lIns="91425" tIns="45700" rIns="91425" bIns="45700" anchor="t" anchorCtr="0">
            <a:noAutofit/>
          </a:bodyPr>
          <a:lstStyle/>
          <a:p>
            <a:pPr>
              <a:buClr>
                <a:srgbClr val="000000"/>
              </a:buClr>
              <a:buSzPts val="1500"/>
            </a:pPr>
            <a:r>
              <a:rPr lang="en-US" sz="1500" b="1" dirty="0">
                <a:solidFill>
                  <a:srgbClr val="FFFF00"/>
                </a:solidFill>
                <a:latin typeface="Arial"/>
                <a:ea typeface="Arial"/>
                <a:cs typeface="Arial"/>
                <a:sym typeface="Arial"/>
              </a:rPr>
              <a:t>Cryosphere</a:t>
            </a:r>
            <a:r>
              <a:rPr lang="en-US" sz="1500" b="1" dirty="0">
                <a:solidFill>
                  <a:srgbClr val="FFFFFF"/>
                </a:solidFill>
                <a:latin typeface="Arial"/>
                <a:ea typeface="Arial"/>
                <a:cs typeface="Arial"/>
                <a:sym typeface="Arial"/>
              </a:rPr>
              <a:t>:</a:t>
            </a:r>
            <a:r>
              <a:rPr lang="en-US" sz="1200" b="1" dirty="0">
                <a:solidFill>
                  <a:srgbClr val="FFFFFF"/>
                </a:solidFill>
                <a:latin typeface="Arial"/>
                <a:ea typeface="Arial"/>
                <a:cs typeface="Arial"/>
                <a:sym typeface="Arial"/>
              </a:rPr>
              <a:t> </a:t>
            </a:r>
            <a:r>
              <a:rPr lang="en-US" sz="1125" dirty="0">
                <a:solidFill>
                  <a:srgbClr val="FFFF00"/>
                </a:solidFill>
                <a:latin typeface="Arial"/>
                <a:ea typeface="Arial"/>
                <a:cs typeface="Arial"/>
                <a:sym typeface="Arial"/>
              </a:rPr>
              <a:t>3.1</a:t>
            </a:r>
            <a:r>
              <a:rPr lang="en-US" sz="1125" dirty="0">
                <a:solidFill>
                  <a:srgbClr val="FFFFFF"/>
                </a:solidFill>
                <a:latin typeface="Arial"/>
                <a:ea typeface="Arial"/>
                <a:cs typeface="Arial"/>
                <a:sym typeface="Arial"/>
              </a:rPr>
              <a:t> Polar Ice Shelf / Ice sheet; </a:t>
            </a:r>
            <a:r>
              <a:rPr lang="en-US" sz="1125" dirty="0">
                <a:solidFill>
                  <a:srgbClr val="FFFF00"/>
                </a:solidFill>
                <a:latin typeface="Arial"/>
                <a:ea typeface="Arial"/>
                <a:cs typeface="Arial"/>
                <a:sym typeface="Arial"/>
              </a:rPr>
              <a:t>3.2</a:t>
            </a:r>
            <a:r>
              <a:rPr lang="en-US" sz="1125" dirty="0">
                <a:solidFill>
                  <a:srgbClr val="FFFFFF"/>
                </a:solidFill>
                <a:latin typeface="Arial"/>
                <a:ea typeface="Arial"/>
                <a:cs typeface="Arial"/>
                <a:sym typeface="Arial"/>
              </a:rPr>
              <a:t> Sea Ice Dynamics; </a:t>
            </a:r>
            <a:r>
              <a:rPr lang="en-US" sz="1125" dirty="0">
                <a:solidFill>
                  <a:srgbClr val="FFFF00"/>
                </a:solidFill>
                <a:latin typeface="Arial"/>
                <a:ea typeface="Arial"/>
                <a:cs typeface="Arial"/>
                <a:sym typeface="Arial"/>
              </a:rPr>
              <a:t>3.3</a:t>
            </a:r>
            <a:r>
              <a:rPr lang="en-US" sz="1125" dirty="0">
                <a:solidFill>
                  <a:srgbClr val="FFFFFF"/>
                </a:solidFill>
                <a:latin typeface="Arial"/>
                <a:ea typeface="Arial"/>
                <a:cs typeface="Arial"/>
                <a:sym typeface="Arial"/>
              </a:rPr>
              <a:t> Mountain snow/ glacier </a:t>
            </a:r>
            <a:r>
              <a:rPr lang="en-US" sz="1125" dirty="0">
                <a:solidFill>
                  <a:srgbClr val="FFFF00"/>
                </a:solidFill>
                <a:latin typeface="Arial"/>
                <a:ea typeface="Arial"/>
                <a:cs typeface="Arial"/>
                <a:sym typeface="Arial"/>
              </a:rPr>
              <a:t>3.4</a:t>
            </a:r>
            <a:r>
              <a:rPr lang="en-US" sz="1125" dirty="0">
                <a:solidFill>
                  <a:srgbClr val="FFFFFF"/>
                </a:solidFill>
                <a:latin typeface="Arial"/>
                <a:ea typeface="Arial"/>
                <a:cs typeface="Arial"/>
                <a:sym typeface="Arial"/>
              </a:rPr>
              <a:t> Glacier dynamics/ hazard (Himalayan Region); </a:t>
            </a:r>
            <a:r>
              <a:rPr lang="en-US" sz="1125" dirty="0">
                <a:solidFill>
                  <a:srgbClr val="FFFF00"/>
                </a:solidFill>
                <a:latin typeface="Arial"/>
                <a:ea typeface="Arial"/>
                <a:cs typeface="Arial"/>
                <a:sym typeface="Arial"/>
              </a:rPr>
              <a:t>3.5</a:t>
            </a:r>
            <a:r>
              <a:rPr lang="en-US" sz="1125" dirty="0">
                <a:solidFill>
                  <a:srgbClr val="FFFFFF"/>
                </a:solidFill>
                <a:latin typeface="Arial"/>
                <a:ea typeface="Arial"/>
                <a:cs typeface="Arial"/>
                <a:sym typeface="Arial"/>
              </a:rPr>
              <a:t> Climate response to glaciers; </a:t>
            </a:r>
            <a:r>
              <a:rPr lang="en-US" sz="1125" dirty="0">
                <a:solidFill>
                  <a:srgbClr val="FFFF00"/>
                </a:solidFill>
                <a:latin typeface="Arial"/>
                <a:ea typeface="Arial"/>
                <a:cs typeface="Arial"/>
                <a:sym typeface="Arial"/>
              </a:rPr>
              <a:t>3.6</a:t>
            </a:r>
            <a:r>
              <a:rPr lang="en-US" sz="1125" dirty="0">
                <a:solidFill>
                  <a:srgbClr val="FFFFFF"/>
                </a:solidFill>
                <a:latin typeface="Arial"/>
                <a:ea typeface="Arial"/>
                <a:cs typeface="Arial"/>
                <a:sym typeface="Arial"/>
              </a:rPr>
              <a:t> Sea–Ice advisory on safer marine navigation in Antarctica region</a:t>
            </a:r>
            <a:endParaRPr sz="1350" dirty="0">
              <a:solidFill>
                <a:srgbClr val="000000"/>
              </a:solidFill>
              <a:latin typeface="Calibri"/>
              <a:ea typeface="Calibri"/>
              <a:cs typeface="Calibri"/>
              <a:sym typeface="Calibri"/>
            </a:endParaRPr>
          </a:p>
        </p:txBody>
      </p:sp>
      <p:sp>
        <p:nvSpPr>
          <p:cNvPr id="152" name="Google Shape;152;p18"/>
          <p:cNvSpPr/>
          <p:nvPr/>
        </p:nvSpPr>
        <p:spPr>
          <a:xfrm>
            <a:off x="2056517" y="4029444"/>
            <a:ext cx="6146700" cy="689400"/>
          </a:xfrm>
          <a:prstGeom prst="rect">
            <a:avLst/>
          </a:prstGeom>
          <a:noFill/>
          <a:ln>
            <a:noFill/>
          </a:ln>
        </p:spPr>
        <p:txBody>
          <a:bodyPr spcFirstLastPara="1" wrap="square" lIns="91425" tIns="45700" rIns="91425" bIns="45700" anchor="t" anchorCtr="0">
            <a:noAutofit/>
          </a:bodyPr>
          <a:lstStyle/>
          <a:p>
            <a:pPr algn="r">
              <a:lnSpc>
                <a:spcPct val="105000"/>
              </a:lnSpc>
              <a:buClr>
                <a:srgbClr val="000000"/>
              </a:buClr>
              <a:buSzPts val="1500"/>
            </a:pPr>
            <a:r>
              <a:rPr lang="en-US" sz="1500" b="1">
                <a:solidFill>
                  <a:srgbClr val="FFFF00"/>
                </a:solidFill>
                <a:latin typeface="Arial"/>
                <a:ea typeface="Arial"/>
                <a:cs typeface="Arial"/>
                <a:sym typeface="Arial"/>
              </a:rPr>
              <a:t>Coasts &amp; Ocean</a:t>
            </a:r>
            <a:r>
              <a:rPr lang="en-US" sz="1500" b="1">
                <a:solidFill>
                  <a:srgbClr val="FFFFFF"/>
                </a:solidFill>
                <a:latin typeface="Arial"/>
                <a:ea typeface="Arial"/>
                <a:cs typeface="Arial"/>
                <a:sym typeface="Arial"/>
              </a:rPr>
              <a:t>:</a:t>
            </a:r>
            <a:r>
              <a:rPr lang="en-US" sz="1125" b="1">
                <a:solidFill>
                  <a:srgbClr val="FFFFFF"/>
                </a:solidFill>
                <a:latin typeface="Arial"/>
                <a:ea typeface="Arial"/>
                <a:cs typeface="Arial"/>
                <a:sym typeface="Arial"/>
              </a:rPr>
              <a:t> </a:t>
            </a:r>
            <a:r>
              <a:rPr lang="en-US" sz="1125">
                <a:solidFill>
                  <a:srgbClr val="FFFF00"/>
                </a:solidFill>
                <a:latin typeface="Arial"/>
                <a:ea typeface="Arial"/>
                <a:cs typeface="Arial"/>
                <a:sym typeface="Arial"/>
              </a:rPr>
              <a:t>4.1</a:t>
            </a:r>
            <a:r>
              <a:rPr lang="en-US" sz="1125">
                <a:solidFill>
                  <a:srgbClr val="FFFFFF"/>
                </a:solidFill>
                <a:latin typeface="Arial"/>
                <a:ea typeface="Arial"/>
                <a:cs typeface="Arial"/>
                <a:sym typeface="Arial"/>
              </a:rPr>
              <a:t> Coastal erosion / shoreline change; </a:t>
            </a:r>
            <a:r>
              <a:rPr lang="en-US" sz="1125">
                <a:solidFill>
                  <a:srgbClr val="FFFF00"/>
                </a:solidFill>
                <a:latin typeface="Arial"/>
                <a:ea typeface="Arial"/>
                <a:cs typeface="Arial"/>
                <a:sym typeface="Arial"/>
              </a:rPr>
              <a:t>4.2</a:t>
            </a:r>
            <a:r>
              <a:rPr lang="en-US" sz="1125">
                <a:solidFill>
                  <a:srgbClr val="FFFFFF"/>
                </a:solidFill>
                <a:latin typeface="Arial"/>
                <a:ea typeface="Arial"/>
                <a:cs typeface="Arial"/>
                <a:sym typeface="Arial"/>
              </a:rPr>
              <a:t> Coastal subsidence and vulnerability to sea-level rise; </a:t>
            </a:r>
            <a:r>
              <a:rPr lang="en-US" sz="1125">
                <a:solidFill>
                  <a:srgbClr val="FFFF00"/>
                </a:solidFill>
                <a:latin typeface="Arial"/>
                <a:ea typeface="Arial"/>
                <a:cs typeface="Arial"/>
                <a:sym typeface="Arial"/>
              </a:rPr>
              <a:t>4.3</a:t>
            </a:r>
            <a:r>
              <a:rPr lang="en-US" sz="1125">
                <a:solidFill>
                  <a:srgbClr val="FFFFFF"/>
                </a:solidFill>
                <a:latin typeface="Arial"/>
                <a:ea typeface="Arial"/>
                <a:cs typeface="Arial"/>
                <a:sym typeface="Arial"/>
              </a:rPr>
              <a:t> Coastal bathymetry; </a:t>
            </a:r>
            <a:r>
              <a:rPr lang="en-US" sz="1125">
                <a:solidFill>
                  <a:srgbClr val="FFFF00"/>
                </a:solidFill>
                <a:latin typeface="Arial"/>
                <a:ea typeface="Arial"/>
                <a:cs typeface="Arial"/>
                <a:sym typeface="Arial"/>
              </a:rPr>
              <a:t>4.4</a:t>
            </a:r>
            <a:r>
              <a:rPr lang="en-US" sz="1125">
                <a:solidFill>
                  <a:srgbClr val="FFFFFF"/>
                </a:solidFill>
                <a:latin typeface="Arial"/>
                <a:ea typeface="Arial"/>
                <a:cs typeface="Arial"/>
                <a:sym typeface="Arial"/>
              </a:rPr>
              <a:t> Ocean surface wind; </a:t>
            </a:r>
            <a:r>
              <a:rPr lang="en-US" sz="1125">
                <a:solidFill>
                  <a:srgbClr val="FFFF00"/>
                </a:solidFill>
                <a:latin typeface="Arial"/>
                <a:ea typeface="Arial"/>
                <a:cs typeface="Arial"/>
                <a:sym typeface="Arial"/>
              </a:rPr>
              <a:t>4.5</a:t>
            </a:r>
            <a:r>
              <a:rPr lang="en-US" sz="1125">
                <a:solidFill>
                  <a:srgbClr val="FFFFFF"/>
                </a:solidFill>
                <a:latin typeface="Arial"/>
                <a:ea typeface="Arial"/>
                <a:cs typeface="Arial"/>
                <a:sym typeface="Arial"/>
              </a:rPr>
              <a:t> Ocean wave spectra; </a:t>
            </a:r>
            <a:r>
              <a:rPr lang="en-US" sz="1125">
                <a:solidFill>
                  <a:srgbClr val="FFFF00"/>
                </a:solidFill>
                <a:latin typeface="Arial"/>
                <a:ea typeface="Arial"/>
                <a:cs typeface="Arial"/>
                <a:sym typeface="Arial"/>
              </a:rPr>
              <a:t>4.6</a:t>
            </a:r>
            <a:r>
              <a:rPr lang="en-US" sz="1125">
                <a:solidFill>
                  <a:srgbClr val="FFFFFF"/>
                </a:solidFill>
                <a:latin typeface="Arial"/>
                <a:ea typeface="Arial"/>
                <a:cs typeface="Arial"/>
                <a:sym typeface="Arial"/>
              </a:rPr>
              <a:t> Ship detection; </a:t>
            </a:r>
            <a:r>
              <a:rPr lang="en-US" sz="1125">
                <a:solidFill>
                  <a:srgbClr val="FFFF00"/>
                </a:solidFill>
                <a:latin typeface="Arial"/>
                <a:ea typeface="Arial"/>
                <a:cs typeface="Arial"/>
                <a:sym typeface="Arial"/>
              </a:rPr>
              <a:t>4.7</a:t>
            </a:r>
            <a:r>
              <a:rPr lang="en-US" sz="1125">
                <a:solidFill>
                  <a:srgbClr val="FFFFFF"/>
                </a:solidFill>
                <a:latin typeface="Arial"/>
                <a:ea typeface="Arial"/>
                <a:cs typeface="Arial"/>
                <a:sym typeface="Arial"/>
              </a:rPr>
              <a:t> Coastal watch services; </a:t>
            </a:r>
            <a:r>
              <a:rPr lang="en-US" sz="1125">
                <a:solidFill>
                  <a:srgbClr val="FFFF00"/>
                </a:solidFill>
                <a:latin typeface="Arial"/>
                <a:ea typeface="Arial"/>
                <a:cs typeface="Arial"/>
                <a:sym typeface="Arial"/>
              </a:rPr>
              <a:t>4.8 </a:t>
            </a:r>
            <a:r>
              <a:rPr lang="en-US" sz="1125">
                <a:solidFill>
                  <a:srgbClr val="FFFFFF"/>
                </a:solidFill>
                <a:latin typeface="Arial"/>
                <a:ea typeface="Arial"/>
                <a:cs typeface="Arial"/>
                <a:sym typeface="Arial"/>
              </a:rPr>
              <a:t>tropical cyclone</a:t>
            </a:r>
            <a:endParaRPr sz="1400">
              <a:solidFill>
                <a:srgbClr val="000000"/>
              </a:solidFill>
              <a:latin typeface="Arial"/>
              <a:ea typeface="Arial"/>
              <a:cs typeface="Arial"/>
              <a:sym typeface="Arial"/>
            </a:endParaRPr>
          </a:p>
        </p:txBody>
      </p:sp>
      <p:sp>
        <p:nvSpPr>
          <p:cNvPr id="153" name="Google Shape;153;p18"/>
          <p:cNvSpPr/>
          <p:nvPr/>
        </p:nvSpPr>
        <p:spPr>
          <a:xfrm>
            <a:off x="2757588" y="5169334"/>
            <a:ext cx="6005400" cy="486300"/>
          </a:xfrm>
          <a:prstGeom prst="rect">
            <a:avLst/>
          </a:prstGeom>
          <a:noFill/>
          <a:ln>
            <a:noFill/>
          </a:ln>
        </p:spPr>
        <p:txBody>
          <a:bodyPr spcFirstLastPara="1" wrap="square" lIns="91425" tIns="45700" rIns="91425" bIns="45700" anchor="t" anchorCtr="0">
            <a:noAutofit/>
          </a:bodyPr>
          <a:lstStyle/>
          <a:p>
            <a:pPr algn="just">
              <a:lnSpc>
                <a:spcPct val="105000"/>
              </a:lnSpc>
              <a:buClr>
                <a:srgbClr val="000000"/>
              </a:buClr>
              <a:buSzPts val="1500"/>
            </a:pPr>
            <a:r>
              <a:rPr lang="en-US" sz="1500" b="1">
                <a:solidFill>
                  <a:srgbClr val="FFFF00"/>
                </a:solidFill>
                <a:latin typeface="Arial"/>
                <a:ea typeface="Arial"/>
                <a:cs typeface="Arial"/>
                <a:sym typeface="Arial"/>
              </a:rPr>
              <a:t>Disaster Response</a:t>
            </a:r>
            <a:r>
              <a:rPr lang="en-US" sz="1500" b="1">
                <a:solidFill>
                  <a:srgbClr val="FFFFFF"/>
                </a:solidFill>
                <a:latin typeface="Arial"/>
                <a:ea typeface="Arial"/>
                <a:cs typeface="Arial"/>
                <a:sym typeface="Arial"/>
              </a:rPr>
              <a:t>:</a:t>
            </a:r>
            <a:r>
              <a:rPr lang="en-US" sz="1200">
                <a:solidFill>
                  <a:srgbClr val="FFFFFF"/>
                </a:solidFill>
                <a:latin typeface="Arial"/>
                <a:ea typeface="Arial"/>
                <a:cs typeface="Arial"/>
                <a:sym typeface="Arial"/>
              </a:rPr>
              <a:t> </a:t>
            </a:r>
            <a:r>
              <a:rPr lang="en-US" sz="1200">
                <a:solidFill>
                  <a:srgbClr val="FFFF00"/>
                </a:solidFill>
                <a:latin typeface="Arial"/>
                <a:ea typeface="Arial"/>
                <a:cs typeface="Arial"/>
                <a:sym typeface="Arial"/>
              </a:rPr>
              <a:t>5.1</a:t>
            </a:r>
            <a:r>
              <a:rPr lang="en-US" sz="1200">
                <a:solidFill>
                  <a:srgbClr val="FFFFFF"/>
                </a:solidFill>
                <a:latin typeface="Arial"/>
                <a:ea typeface="Arial"/>
                <a:cs typeface="Arial"/>
                <a:sym typeface="Arial"/>
              </a:rPr>
              <a:t> Floods; </a:t>
            </a:r>
            <a:r>
              <a:rPr lang="en-US" sz="1200">
                <a:solidFill>
                  <a:srgbClr val="FFFF00"/>
                </a:solidFill>
                <a:latin typeface="Arial"/>
                <a:ea typeface="Arial"/>
                <a:cs typeface="Arial"/>
                <a:sym typeface="Arial"/>
              </a:rPr>
              <a:t>5.2</a:t>
            </a:r>
            <a:r>
              <a:rPr lang="en-US" sz="1200">
                <a:solidFill>
                  <a:srgbClr val="FFFFFF"/>
                </a:solidFill>
                <a:latin typeface="Arial"/>
                <a:ea typeface="Arial"/>
                <a:cs typeface="Arial"/>
                <a:sym typeface="Arial"/>
              </a:rPr>
              <a:t> Forest fire damage assessment; </a:t>
            </a:r>
            <a:r>
              <a:rPr lang="en-US" sz="1200">
                <a:solidFill>
                  <a:srgbClr val="FFFF00"/>
                </a:solidFill>
                <a:latin typeface="Arial"/>
                <a:ea typeface="Arial"/>
                <a:cs typeface="Arial"/>
                <a:sym typeface="Arial"/>
              </a:rPr>
              <a:t>5.3</a:t>
            </a:r>
            <a:r>
              <a:rPr lang="en-US" sz="1200">
                <a:solidFill>
                  <a:srgbClr val="FFFFFF"/>
                </a:solidFill>
                <a:latin typeface="Arial"/>
                <a:ea typeface="Arial"/>
                <a:cs typeface="Arial"/>
                <a:sym typeface="Arial"/>
              </a:rPr>
              <a:t> Coastal oil spill; </a:t>
            </a:r>
            <a:r>
              <a:rPr lang="en-US" sz="1200">
                <a:solidFill>
                  <a:srgbClr val="FFFF00"/>
                </a:solidFill>
                <a:latin typeface="Arial"/>
                <a:ea typeface="Arial"/>
                <a:cs typeface="Arial"/>
                <a:sym typeface="Arial"/>
              </a:rPr>
              <a:t>5.4</a:t>
            </a:r>
            <a:r>
              <a:rPr lang="en-US" sz="1200">
                <a:solidFill>
                  <a:srgbClr val="FFFFFF"/>
                </a:solidFill>
                <a:latin typeface="Arial"/>
                <a:ea typeface="Arial"/>
                <a:cs typeface="Arial"/>
                <a:sym typeface="Arial"/>
              </a:rPr>
              <a:t> Earthquakes / Others</a:t>
            </a:r>
            <a:endParaRPr sz="1400">
              <a:solidFill>
                <a:srgbClr val="000000"/>
              </a:solidFill>
              <a:latin typeface="Arial"/>
              <a:ea typeface="Arial"/>
              <a:cs typeface="Arial"/>
              <a:sym typeface="Arial"/>
            </a:endParaRPr>
          </a:p>
        </p:txBody>
      </p:sp>
      <p:sp>
        <p:nvSpPr>
          <p:cNvPr id="154" name="Google Shape;154;p18"/>
          <p:cNvSpPr/>
          <p:nvPr/>
        </p:nvSpPr>
        <p:spPr>
          <a:xfrm>
            <a:off x="8240774" y="5787382"/>
            <a:ext cx="1271700" cy="941700"/>
          </a:xfrm>
          <a:prstGeom prst="round2DiagRect">
            <a:avLst>
              <a:gd name="adj1" fmla="val 16667"/>
              <a:gd name="adj2" fmla="val 0"/>
            </a:avLst>
          </a:prstGeom>
          <a:blipFill rotWithShape="1">
            <a:blip r:embed="rId9">
              <a:alphaModFix/>
            </a:blip>
            <a:stretch>
              <a:fillRect/>
            </a:stretch>
          </a:blipFill>
          <a:ln w="158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350"/>
            </a:pPr>
            <a:endParaRPr sz="1350">
              <a:solidFill>
                <a:srgbClr val="FFFFFF"/>
              </a:solidFill>
              <a:latin typeface="Calibri"/>
              <a:ea typeface="Calibri"/>
              <a:cs typeface="Calibri"/>
              <a:sym typeface="Calibri"/>
            </a:endParaRPr>
          </a:p>
        </p:txBody>
      </p:sp>
      <p:pic>
        <p:nvPicPr>
          <p:cNvPr id="155" name="Google Shape;155;p18" descr="http://expertjobs.org/wp-content/uploads/2012/09/isro.jpg"/>
          <p:cNvPicPr preferRelativeResize="0"/>
          <p:nvPr/>
        </p:nvPicPr>
        <p:blipFill rotWithShape="1">
          <a:blip r:embed="rId10">
            <a:alphaModFix/>
          </a:blip>
          <a:srcRect/>
          <a:stretch/>
        </p:blipFill>
        <p:spPr>
          <a:xfrm>
            <a:off x="74634" y="0"/>
            <a:ext cx="985837" cy="928688"/>
          </a:xfrm>
          <a:prstGeom prst="rect">
            <a:avLst/>
          </a:prstGeom>
          <a:noFill/>
          <a:ln>
            <a:noFill/>
          </a:ln>
          <a:effectLst>
            <a:outerShdw blurRad="50800" dist="76200" dir="2700000" algn="tl" rotWithShape="0">
              <a:srgbClr val="000000">
                <a:alpha val="40000"/>
              </a:srgbClr>
            </a:outerShdw>
          </a:effectLst>
        </p:spPr>
      </p:pic>
      <p:sp>
        <p:nvSpPr>
          <p:cNvPr id="156" name="Google Shape;156;p18"/>
          <p:cNvSpPr txBox="1"/>
          <p:nvPr/>
        </p:nvSpPr>
        <p:spPr>
          <a:xfrm>
            <a:off x="9519499" y="6205878"/>
            <a:ext cx="1649400" cy="523200"/>
          </a:xfrm>
          <a:prstGeom prst="rect">
            <a:avLst/>
          </a:prstGeom>
          <a:noFill/>
          <a:ln>
            <a:noFill/>
          </a:ln>
        </p:spPr>
        <p:txBody>
          <a:bodyPr spcFirstLastPara="1" wrap="square" lIns="91425" tIns="45700" rIns="91425" bIns="45700" anchor="t" anchorCtr="0">
            <a:noAutofit/>
          </a:bodyPr>
          <a:lstStyle/>
          <a:p>
            <a:pPr algn="r">
              <a:buClr>
                <a:srgbClr val="000000"/>
              </a:buClr>
              <a:buSzPts val="1600"/>
            </a:pPr>
            <a:endParaRPr sz="1600" i="1" dirty="0">
              <a:solidFill>
                <a:srgbClr val="595959"/>
              </a:solidFill>
              <a:latin typeface="Helvetica Neue"/>
              <a:ea typeface="Helvetica Neue"/>
              <a:cs typeface="Helvetica Neue"/>
              <a:sym typeface="Helvetica Neue"/>
            </a:endParaRPr>
          </a:p>
          <a:p>
            <a:pPr algn="r">
              <a:buClr>
                <a:srgbClr val="000000"/>
              </a:buClr>
              <a:buSzPts val="1100"/>
            </a:pPr>
            <a:r>
              <a:rPr lang="en-US" sz="1400" b="1" i="1" dirty="0" err="1">
                <a:latin typeface="Helvetica Neue"/>
                <a:ea typeface="Helvetica Neue"/>
                <a:cs typeface="Helvetica Neue"/>
                <a:sym typeface="Helvetica Neue"/>
              </a:rPr>
              <a:t>nisar.jpl.nasa.gov</a:t>
            </a:r>
            <a:endParaRPr sz="1400" b="1" i="1" dirty="0">
              <a:latin typeface="Helvetica Neue"/>
              <a:ea typeface="Helvetica Neue"/>
              <a:cs typeface="Helvetica Neue"/>
              <a:sym typeface="Helvetica Neue"/>
            </a:endParaRPr>
          </a:p>
        </p:txBody>
      </p:sp>
    </p:spTree>
    <p:extLst>
      <p:ext uri="{BB962C8B-B14F-4D97-AF65-F5344CB8AC3E}">
        <p14:creationId xmlns:p14="http://schemas.microsoft.com/office/powerpoint/2010/main" val="1199993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 y="-11383"/>
            <a:ext cx="11007669" cy="995016"/>
          </a:xfrm>
        </p:spPr>
        <p:txBody>
          <a:bodyPr/>
          <a:lstStyle/>
          <a:p>
            <a:r>
              <a:rPr lang="en-US" dirty="0" smtClean="0"/>
              <a:t>AFRISAR Airborne Campaign: Forest Structure &amp; Biomass</a:t>
            </a:r>
            <a:endParaRPr lang="en-GB" dirty="0"/>
          </a:p>
        </p:txBody>
      </p:sp>
      <p:sp>
        <p:nvSpPr>
          <p:cNvPr id="117763" name="Rectangle 3"/>
          <p:cNvSpPr>
            <a:spLocks noGrp="1" noChangeArrowheads="1"/>
          </p:cNvSpPr>
          <p:nvPr>
            <p:ph type="body" idx="1"/>
          </p:nvPr>
        </p:nvSpPr>
        <p:spPr>
          <a:xfrm>
            <a:off x="125429" y="832468"/>
            <a:ext cx="11069025" cy="4766723"/>
          </a:xfrm>
        </p:spPr>
        <p:txBody>
          <a:bodyPr/>
          <a:lstStyle/>
          <a:p>
            <a:pPr marL="0" lvl="1"/>
            <a:r>
              <a:rPr lang="en-US" b="1" dirty="0">
                <a:solidFill>
                  <a:schemeClr val="accent1"/>
                </a:solidFill>
              </a:rPr>
              <a:t>Three Missions </a:t>
            </a:r>
            <a:r>
              <a:rPr lang="en-US" b="1" dirty="0" smtClean="0">
                <a:solidFill>
                  <a:schemeClr val="accent1"/>
                </a:solidFill>
              </a:rPr>
              <a:t>- One Goal</a:t>
            </a:r>
            <a:endParaRPr lang="en-US" dirty="0"/>
          </a:p>
          <a:p>
            <a:pPr marL="721766" lvl="1" indent="-234945">
              <a:buFont typeface="Arial"/>
              <a:buChar char="•"/>
            </a:pPr>
            <a:r>
              <a:rPr lang="en-US" sz="1600" dirty="0"/>
              <a:t>BIOMASS (ESA) is a P-band </a:t>
            </a:r>
            <a:r>
              <a:rPr lang="en-US" sz="1600" dirty="0" err="1"/>
              <a:t>spaceborne</a:t>
            </a:r>
            <a:r>
              <a:rPr lang="en-US" sz="1600" dirty="0"/>
              <a:t> SAR (launch </a:t>
            </a:r>
            <a:r>
              <a:rPr lang="en-US" sz="1600" dirty="0" smtClean="0"/>
              <a:t>2021) </a:t>
            </a:r>
            <a:endParaRPr lang="en-US" sz="1600" dirty="0"/>
          </a:p>
          <a:p>
            <a:pPr marL="721766" lvl="1" indent="-234945">
              <a:buFont typeface="Arial"/>
              <a:buChar char="•"/>
            </a:pPr>
            <a:r>
              <a:rPr lang="en-US" sz="1600" dirty="0"/>
              <a:t>NISAR (NASA-ISRO Synthetic Aperture Radar) is an L-band S-band </a:t>
            </a:r>
            <a:r>
              <a:rPr lang="en-US" sz="1600" dirty="0" err="1"/>
              <a:t>spaceborne</a:t>
            </a:r>
            <a:r>
              <a:rPr lang="en-US" sz="1600" dirty="0"/>
              <a:t> SAR (launch </a:t>
            </a:r>
            <a:r>
              <a:rPr lang="en-US" sz="1600" dirty="0" smtClean="0"/>
              <a:t>2022) </a:t>
            </a:r>
            <a:endParaRPr lang="en-US" sz="1600" dirty="0"/>
          </a:p>
          <a:p>
            <a:pPr marL="721766" indent="-234945">
              <a:buFont typeface="Arial"/>
              <a:buChar char="•"/>
            </a:pPr>
            <a:r>
              <a:rPr lang="en-US" sz="1600" dirty="0"/>
              <a:t>GEDI (NASA Global Ecosystem Dynamics Initiative) is a </a:t>
            </a:r>
            <a:r>
              <a:rPr lang="en-US" sz="1600" dirty="0" err="1"/>
              <a:t>spaceborne</a:t>
            </a:r>
            <a:r>
              <a:rPr lang="en-US" sz="1600" dirty="0"/>
              <a:t> Lidar on the International Space Station (launch </a:t>
            </a:r>
            <a:r>
              <a:rPr lang="en-US" sz="1600" dirty="0" smtClean="0"/>
              <a:t>December 2018) </a:t>
            </a:r>
            <a:endParaRPr lang="en-US" dirty="0" smtClean="0">
              <a:solidFill>
                <a:schemeClr val="accent1"/>
              </a:solidFill>
            </a:endParaRPr>
          </a:p>
          <a:p>
            <a:pPr marL="0" lvl="1"/>
            <a:r>
              <a:rPr lang="en-US" b="1" dirty="0" err="1" smtClean="0">
                <a:solidFill>
                  <a:schemeClr val="accent1"/>
                </a:solidFill>
              </a:rPr>
              <a:t>AfriSAR</a:t>
            </a:r>
            <a:r>
              <a:rPr lang="en-US" b="1" dirty="0" smtClean="0"/>
              <a:t> – </a:t>
            </a:r>
            <a:r>
              <a:rPr lang="en-US" b="1" dirty="0" smtClean="0">
                <a:solidFill>
                  <a:schemeClr val="accent1"/>
                </a:solidFill>
              </a:rPr>
              <a:t>One campaign serving three missions</a:t>
            </a:r>
          </a:p>
          <a:p>
            <a:pPr marL="721766" lvl="1" indent="-234945">
              <a:buFont typeface="Arial"/>
              <a:buChar char="•"/>
            </a:pPr>
            <a:r>
              <a:rPr lang="en-US" sz="1600" dirty="0"/>
              <a:t>ESA coordinated campaign joined by NASA GSFC and JPL teams</a:t>
            </a:r>
          </a:p>
          <a:p>
            <a:pPr marL="721766" lvl="1" indent="-234945">
              <a:buFont typeface="Arial"/>
              <a:buChar char="•"/>
            </a:pPr>
            <a:r>
              <a:rPr lang="en-US" sz="1600" dirty="0"/>
              <a:t>4 Airborne Instruments: DLR F-SAR (P- and L-band SAR), ONERA </a:t>
            </a:r>
            <a:r>
              <a:rPr lang="en-US" sz="1600" dirty="0" err="1"/>
              <a:t>Sethi</a:t>
            </a:r>
            <a:r>
              <a:rPr lang="en-US" sz="1600" dirty="0"/>
              <a:t> (P-band SAR), JPL UAVSAR (L-band SAR), GSFC LVIS </a:t>
            </a:r>
            <a:r>
              <a:rPr lang="en-US" sz="1600" dirty="0" smtClean="0"/>
              <a:t>(waveform </a:t>
            </a:r>
            <a:r>
              <a:rPr lang="en-US" sz="1600" dirty="0" err="1"/>
              <a:t>lidar</a:t>
            </a:r>
            <a:r>
              <a:rPr lang="en-US" sz="1600" dirty="0"/>
              <a:t>) </a:t>
            </a:r>
          </a:p>
          <a:p>
            <a:pPr marL="721766" lvl="1" indent="-234945">
              <a:buFont typeface="Arial"/>
              <a:buChar char="•"/>
            </a:pPr>
            <a:r>
              <a:rPr lang="en-US" sz="1600" dirty="0"/>
              <a:t>Collect data at the same time (February 2016) at the same site (</a:t>
            </a:r>
            <a:r>
              <a:rPr lang="en-US" sz="1600" dirty="0" smtClean="0"/>
              <a:t>Gabon)</a:t>
            </a:r>
            <a:endParaRPr lang="en-US" sz="1600" dirty="0"/>
          </a:p>
          <a:p>
            <a:pPr marL="721766" lvl="1" indent="-234945">
              <a:buFont typeface="Arial"/>
              <a:buChar char="•"/>
            </a:pPr>
            <a:r>
              <a:rPr lang="en-US" sz="1600" b="1" dirty="0"/>
              <a:t>Provide a framework for common Level-2 algorithm development, data validation and research into the synergistic use of </a:t>
            </a:r>
            <a:r>
              <a:rPr lang="en-US" sz="1600" b="1" dirty="0" err="1"/>
              <a:t>lidar</a:t>
            </a:r>
            <a:r>
              <a:rPr lang="en-US" sz="1600" b="1" dirty="0"/>
              <a:t>/SAR for ecosystem mapping. </a:t>
            </a:r>
          </a:p>
          <a:p>
            <a:pPr indent="0"/>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247" y="5426388"/>
            <a:ext cx="2564364" cy="12482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2333" y="5429880"/>
            <a:ext cx="2058464" cy="1248257"/>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10886937" y="2021496"/>
            <a:ext cx="1184331" cy="493122"/>
          </a:xfrm>
          <a:prstGeom prst="rect">
            <a:avLst/>
          </a:prstGeom>
        </p:spPr>
      </p:pic>
      <p:pic>
        <p:nvPicPr>
          <p:cNvPr id="7" name="Picture 2" descr="D:\hajnsek\fsar\afrisar13\press_event\IMG_02871.tif"/>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87469" y="5450905"/>
            <a:ext cx="3421347" cy="1223769"/>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8" name="TextBox 10"/>
          <p:cNvSpPr txBox="1">
            <a:spLocks noChangeArrowheads="1"/>
          </p:cNvSpPr>
          <p:nvPr/>
        </p:nvSpPr>
        <p:spPr bwMode="auto">
          <a:xfrm>
            <a:off x="11040039" y="5356746"/>
            <a:ext cx="84116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5000"/>
              </a:spcBef>
              <a:buSzPct val="90000"/>
              <a:buBlip>
                <a:blip r:embed="rId6"/>
              </a:buBlip>
              <a:defRPr>
                <a:solidFill>
                  <a:schemeClr val="tx1"/>
                </a:solidFill>
                <a:latin typeface="Arial" pitchFamily="34" charset="0"/>
              </a:defRPr>
            </a:lvl1pPr>
            <a:lvl2pPr marL="742950" indent="-285750" eaLnBrk="0" hangingPunct="0">
              <a:spcBef>
                <a:spcPct val="25000"/>
              </a:spcBef>
              <a:buSzPct val="90000"/>
              <a:buBlip>
                <a:blip r:embed="rId6"/>
              </a:buBlip>
              <a:defRPr>
                <a:solidFill>
                  <a:schemeClr val="tx1"/>
                </a:solidFill>
                <a:latin typeface="Arial" pitchFamily="34" charset="0"/>
              </a:defRPr>
            </a:lvl2pPr>
            <a:lvl3pPr marL="1143000" indent="-228600" eaLnBrk="0" hangingPunct="0">
              <a:spcBef>
                <a:spcPct val="25000"/>
              </a:spcBef>
              <a:buSzPct val="90000"/>
              <a:buBlip>
                <a:blip r:embed="rId6"/>
              </a:buBlip>
              <a:defRPr>
                <a:solidFill>
                  <a:schemeClr val="tx1"/>
                </a:solidFill>
                <a:latin typeface="Arial" pitchFamily="34" charset="0"/>
              </a:defRPr>
            </a:lvl3pPr>
            <a:lvl4pPr marL="1600200" indent="-228600" eaLnBrk="0" hangingPunct="0">
              <a:spcBef>
                <a:spcPct val="25000"/>
              </a:spcBef>
              <a:buSzPct val="90000"/>
              <a:buBlip>
                <a:blip r:embed="rId6"/>
              </a:buBlip>
              <a:defRPr>
                <a:solidFill>
                  <a:schemeClr val="tx1"/>
                </a:solidFill>
                <a:latin typeface="Arial" pitchFamily="34" charset="0"/>
              </a:defRPr>
            </a:lvl4pPr>
            <a:lvl5pPr marL="2057400" indent="-228600" eaLnBrk="0" hangingPunct="0">
              <a:spcBef>
                <a:spcPct val="25000"/>
              </a:spcBef>
              <a:buSzPct val="90000"/>
              <a:buBlip>
                <a:blip r:embed="rId6"/>
              </a:buBlip>
              <a:defRPr>
                <a:solidFill>
                  <a:schemeClr val="tx1"/>
                </a:solidFill>
                <a:latin typeface="Arial" pitchFamily="34" charset="0"/>
              </a:defRPr>
            </a:lvl5pPr>
            <a:lvl6pPr marL="2514600" indent="-228600" eaLnBrk="0" fontAlgn="base" hangingPunct="0">
              <a:spcBef>
                <a:spcPct val="25000"/>
              </a:spcBef>
              <a:spcAft>
                <a:spcPct val="0"/>
              </a:spcAft>
              <a:buSzPct val="90000"/>
              <a:buBlip>
                <a:blip r:embed="rId6"/>
              </a:buBlip>
              <a:defRPr>
                <a:solidFill>
                  <a:schemeClr val="tx1"/>
                </a:solidFill>
                <a:latin typeface="Arial" pitchFamily="34" charset="0"/>
              </a:defRPr>
            </a:lvl6pPr>
            <a:lvl7pPr marL="2971800" indent="-228600" eaLnBrk="0" fontAlgn="base" hangingPunct="0">
              <a:spcBef>
                <a:spcPct val="25000"/>
              </a:spcBef>
              <a:spcAft>
                <a:spcPct val="0"/>
              </a:spcAft>
              <a:buSzPct val="90000"/>
              <a:buBlip>
                <a:blip r:embed="rId6"/>
              </a:buBlip>
              <a:defRPr>
                <a:solidFill>
                  <a:schemeClr val="tx1"/>
                </a:solidFill>
                <a:latin typeface="Arial" pitchFamily="34" charset="0"/>
              </a:defRPr>
            </a:lvl7pPr>
            <a:lvl8pPr marL="3429000" indent="-228600" eaLnBrk="0" fontAlgn="base" hangingPunct="0">
              <a:spcBef>
                <a:spcPct val="25000"/>
              </a:spcBef>
              <a:spcAft>
                <a:spcPct val="0"/>
              </a:spcAft>
              <a:buSzPct val="90000"/>
              <a:buBlip>
                <a:blip r:embed="rId6"/>
              </a:buBlip>
              <a:defRPr>
                <a:solidFill>
                  <a:schemeClr val="tx1"/>
                </a:solidFill>
                <a:latin typeface="Arial" pitchFamily="34" charset="0"/>
              </a:defRPr>
            </a:lvl8pPr>
            <a:lvl9pPr marL="3886200" indent="-228600" eaLnBrk="0" fontAlgn="base" hangingPunct="0">
              <a:spcBef>
                <a:spcPct val="25000"/>
              </a:spcBef>
              <a:spcAft>
                <a:spcPct val="0"/>
              </a:spcAft>
              <a:buSzPct val="90000"/>
              <a:buBlip>
                <a:blip r:embed="rId6"/>
              </a:buBlip>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2400" b="0" i="0" u="none" strike="noStrike" kern="1200" cap="none" spc="0" normalizeH="0" baseline="0" noProof="0" dirty="0">
                <a:ln>
                  <a:noFill/>
                </a:ln>
                <a:solidFill>
                  <a:srgbClr val="FFFFFF"/>
                </a:solidFill>
                <a:effectLst/>
                <a:uLnTx/>
                <a:uFillTx/>
                <a:latin typeface="Calibri" pitchFamily="34" charset="0"/>
                <a:ea typeface="+mn-ea"/>
                <a:cs typeface="+mn-cs"/>
              </a:rPr>
              <a:t>NASA</a:t>
            </a:r>
          </a:p>
        </p:txBody>
      </p:sp>
      <p:pic>
        <p:nvPicPr>
          <p:cNvPr id="9" name="Picture 8" descr="parcs-gabo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040671" y="178754"/>
            <a:ext cx="889408" cy="603769"/>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 descr="LOGO AGEOS.jpe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6787">
            <a:off x="10908571" y="875410"/>
            <a:ext cx="872860" cy="864165"/>
          </a:xfrm>
          <a:prstGeom prst="rect">
            <a:avLst/>
          </a:prstGeom>
        </p:spPr>
      </p:pic>
      <p:pic>
        <p:nvPicPr>
          <p:cNvPr id="11" name="Picture 4" descr="NASA Log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07669" y="2635396"/>
            <a:ext cx="873535" cy="726347"/>
          </a:xfrm>
          <a:prstGeom prst="rect">
            <a:avLst/>
          </a:prstGeom>
        </p:spPr>
      </p:pic>
      <p:pic>
        <p:nvPicPr>
          <p:cNvPr id="12" name="Picture 6" descr="D:\Utilisateurs\koleckt\Documents\BIOMASS\Campagnes\AfriSCAT\Photos\logos\logo_cesbio.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106668" y="5912879"/>
            <a:ext cx="844920" cy="497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descr="DLR-Logo_Grau_U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577429" y="3482521"/>
            <a:ext cx="1535143" cy="465687"/>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 descr="ONERA"/>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553973" y="4696896"/>
            <a:ext cx="1638027" cy="465687"/>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Image 2"/>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0" b="100000" l="4000" r="90000"/>
                    </a14:imgEffect>
                  </a14:imgLayer>
                </a14:imgProps>
              </a:ext>
              <a:ext uri="{28A0092B-C50C-407E-A947-70E740481C1C}">
                <a14:useLocalDpi xmlns:a14="http://schemas.microsoft.com/office/drawing/2010/main"/>
              </a:ext>
            </a:extLst>
          </a:blip>
          <a:srcRect/>
          <a:stretch/>
        </p:blipFill>
        <p:spPr>
          <a:xfrm>
            <a:off x="10868856" y="5187613"/>
            <a:ext cx="1323144" cy="436608"/>
          </a:xfrm>
          <a:prstGeom prst="rect">
            <a:avLst/>
          </a:prstGeom>
        </p:spPr>
      </p:pic>
      <p:pic>
        <p:nvPicPr>
          <p:cNvPr id="16" name="Picture 15"/>
          <p:cNvPicPr>
            <a:picLocks noChangeAspect="1"/>
          </p:cNvPicPr>
          <p:nvPr/>
        </p:nvPicPr>
        <p:blipFill rotWithShape="1">
          <a:blip r:embed="rId15" cstate="print">
            <a:extLst>
              <a:ext uri="{28A0092B-C50C-407E-A947-70E740481C1C}">
                <a14:useLocalDpi xmlns:a14="http://schemas.microsoft.com/office/drawing/2010/main" val="0"/>
              </a:ext>
            </a:extLst>
          </a:blip>
          <a:srcRect l="51474"/>
          <a:stretch/>
        </p:blipFill>
        <p:spPr>
          <a:xfrm>
            <a:off x="10160631" y="5885171"/>
            <a:ext cx="786683" cy="681923"/>
          </a:xfrm>
          <a:prstGeom prst="rect">
            <a:avLst/>
          </a:prstGeom>
        </p:spPr>
      </p:pic>
    </p:spTree>
    <p:extLst>
      <p:ext uri="{BB962C8B-B14F-4D97-AF65-F5344CB8AC3E}">
        <p14:creationId xmlns:p14="http://schemas.microsoft.com/office/powerpoint/2010/main" val="4229818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6150" y="105613"/>
            <a:ext cx="10972800" cy="862835"/>
          </a:xfrm>
        </p:spPr>
        <p:txBody>
          <a:bodyPr/>
          <a:lstStyle/>
          <a:p>
            <a:r>
              <a:rPr lang="en-US" b="1" dirty="0" smtClean="0">
                <a:solidFill>
                  <a:schemeClr val="bg1"/>
                </a:solidFill>
              </a:rPr>
              <a:t>Why Gabon?</a:t>
            </a:r>
            <a:endParaRPr lang="en-US" b="1" dirty="0">
              <a:solidFill>
                <a:schemeClr val="bg1"/>
              </a:solidFill>
            </a:endParaRPr>
          </a:p>
        </p:txBody>
      </p:sp>
      <p:sp>
        <p:nvSpPr>
          <p:cNvPr id="7" name="TextBox 6"/>
          <p:cNvSpPr txBox="1"/>
          <p:nvPr/>
        </p:nvSpPr>
        <p:spPr>
          <a:xfrm>
            <a:off x="47500" y="1723490"/>
            <a:ext cx="6164042" cy="2862322"/>
          </a:xfrm>
          <a:prstGeom prst="rect">
            <a:avLst/>
          </a:prstGeom>
          <a:solidFill>
            <a:schemeClr val="bg1">
              <a:lumMod val="95000"/>
              <a:lumOff val="5000"/>
              <a:alpha val="46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2</a:t>
            </a:r>
            <a:r>
              <a:rPr kumimoji="0" lang="en-US" sz="2000" b="0" i="0" u="none" strike="noStrike" kern="1200" cap="none" spc="0" normalizeH="0" baseline="30000" noProof="0" dirty="0">
                <a:ln>
                  <a:noFill/>
                </a:ln>
                <a:solidFill>
                  <a:prstClr val="white"/>
                </a:solidFill>
                <a:effectLst/>
                <a:uLnTx/>
                <a:uFillTx/>
                <a:latin typeface="Calibri"/>
                <a:ea typeface="+mn-ea"/>
                <a:cs typeface="+mn-cs"/>
              </a:rPr>
              <a:t>nd</a:t>
            </a:r>
            <a:r>
              <a:rPr kumimoji="0" lang="en-US" sz="2000" b="0" i="0" u="none" strike="noStrike" kern="1200" cap="none" spc="0" normalizeH="0" baseline="0" noProof="0" dirty="0">
                <a:ln>
                  <a:noFill/>
                </a:ln>
                <a:solidFill>
                  <a:prstClr val="white"/>
                </a:solidFill>
                <a:effectLst/>
                <a:uLnTx/>
                <a:uFillTx/>
                <a:latin typeface="Calibri"/>
                <a:ea typeface="+mn-ea"/>
                <a:cs typeface="+mn-cs"/>
              </a:rPr>
              <a:t> most forested country in the world (</a:t>
            </a: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88.5%)</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2</a:t>
            </a:r>
            <a:r>
              <a:rPr kumimoji="0" lang="en-US" sz="2000" b="0" i="0" u="none" strike="noStrike" kern="1200" cap="none" spc="0" normalizeH="0" baseline="30000" noProof="0" dirty="0" smtClean="0">
                <a:ln>
                  <a:noFill/>
                </a:ln>
                <a:solidFill>
                  <a:prstClr val="white"/>
                </a:solidFill>
                <a:effectLst/>
                <a:uLnTx/>
                <a:uFillTx/>
                <a:latin typeface="Calibri"/>
                <a:ea typeface="+mn-ea"/>
                <a:cs typeface="+mn-cs"/>
              </a:rPr>
              <a:t>nd</a:t>
            </a: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 highest </a:t>
            </a:r>
            <a:r>
              <a:rPr kumimoji="0" lang="en-US" sz="2000" b="0" i="0" u="none" strike="noStrike" kern="1200" cap="none" spc="0" normalizeH="0" baseline="0" noProof="0" dirty="0">
                <a:ln>
                  <a:noFill/>
                </a:ln>
                <a:solidFill>
                  <a:prstClr val="white"/>
                </a:solidFill>
                <a:effectLst/>
                <a:uLnTx/>
                <a:uFillTx/>
                <a:latin typeface="Calibri"/>
                <a:ea typeface="+mn-ea"/>
                <a:cs typeface="+mn-cs"/>
              </a:rPr>
              <a:t>carbon density after </a:t>
            </a: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Malaysia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Extensive high quality field measurements through AfriTRON, ANPN and Smithsonian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Most challenging conditions for space-based biomass retrieval- tall, high canopy cover and cloud cover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Understudied Ecosystem </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20</a:t>
            </a:r>
            <a:r>
              <a:rPr kumimoji="0" lang="en-US" sz="2000" b="0" i="0" u="none" strike="noStrike" kern="1200" cap="none" spc="0" normalizeH="0" baseline="0" noProof="0" dirty="0">
                <a:ln>
                  <a:noFill/>
                </a:ln>
                <a:solidFill>
                  <a:prstClr val="white"/>
                </a:solidFill>
                <a:effectLst/>
                <a:uLnTx/>
                <a:uFillTx/>
                <a:latin typeface="Calibri"/>
                <a:ea typeface="+mn-ea"/>
                <a:cs typeface="+mn-cs"/>
              </a:rPr>
              <a:t>% of its species are endemic to the country. </a:t>
            </a: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 </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Easy </a:t>
            </a:r>
            <a:r>
              <a:rPr kumimoji="0" lang="en-US" sz="2000" b="0" i="0" u="none" strike="noStrike" kern="1200" cap="none" spc="0" normalizeH="0" baseline="0" noProof="0" dirty="0">
                <a:ln>
                  <a:noFill/>
                </a:ln>
                <a:solidFill>
                  <a:prstClr val="white"/>
                </a:solidFill>
                <a:effectLst/>
                <a:uLnTx/>
                <a:uFillTx/>
                <a:latin typeface="Calibri"/>
                <a:ea typeface="+mn-ea"/>
                <a:cs typeface="+mn-cs"/>
              </a:rPr>
              <a:t>to get to (for </a:t>
            </a: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ESA!)</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p:cNvGrpSpPr>
            <a:grpSpLocks noChangeAspect="1"/>
          </p:cNvGrpSpPr>
          <p:nvPr/>
        </p:nvGrpSpPr>
        <p:grpSpPr>
          <a:xfrm>
            <a:off x="5616644" y="1453281"/>
            <a:ext cx="6473455" cy="4257238"/>
            <a:chOff x="4585926" y="1379539"/>
            <a:chExt cx="7386665" cy="4857803"/>
          </a:xfrm>
        </p:grpSpPr>
        <p:pic>
          <p:nvPicPr>
            <p:cNvPr id="5" name="Picture 4" descr="Screen Shot 2016-06-10 at 2.24.53 PM.png"/>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99367">
                          <a14:backgroundMark x1="9564" y1="94566" x2="9564" y2="94566"/>
                        </a14:backgroundRemoval>
                      </a14:imgEffect>
                    </a14:imgLayer>
                  </a14:imgProps>
                </a:ext>
                <a:ext uri="{28A0092B-C50C-407E-A947-70E740481C1C}">
                  <a14:useLocalDpi xmlns:a14="http://schemas.microsoft.com/office/drawing/2010/main"/>
                </a:ext>
              </a:extLst>
            </a:blip>
            <a:stretch>
              <a:fillRect/>
            </a:stretch>
          </p:blipFill>
          <p:spPr>
            <a:xfrm>
              <a:off x="4585926" y="1379539"/>
              <a:ext cx="5602429" cy="4857803"/>
            </a:xfrm>
            <a:prstGeom prst="rect">
              <a:avLst/>
            </a:prstGeom>
          </p:spPr>
        </p:pic>
        <p:grpSp>
          <p:nvGrpSpPr>
            <p:cNvPr id="19" name="Group 18"/>
            <p:cNvGrpSpPr/>
            <p:nvPr/>
          </p:nvGrpSpPr>
          <p:grpSpPr>
            <a:xfrm>
              <a:off x="6591228" y="2235487"/>
              <a:ext cx="5381363" cy="2781122"/>
              <a:chOff x="3762637" y="2273587"/>
              <a:chExt cx="5381363" cy="2781122"/>
            </a:xfrm>
          </p:grpSpPr>
          <p:sp>
            <p:nvSpPr>
              <p:cNvPr id="6" name="Rectangle 5"/>
              <p:cNvSpPr/>
              <p:nvPr/>
            </p:nvSpPr>
            <p:spPr>
              <a:xfrm>
                <a:off x="3762637" y="3527978"/>
                <a:ext cx="470331" cy="50175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Screen Shot 2016-08-04 at 11.20.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9552" y="2273587"/>
                <a:ext cx="3814448" cy="2781122"/>
              </a:xfrm>
              <a:prstGeom prst="rect">
                <a:avLst/>
              </a:prstGeom>
              <a:ln>
                <a:solidFill>
                  <a:srgbClr val="FF0000"/>
                </a:solidFill>
              </a:ln>
            </p:spPr>
          </p:pic>
          <p:cxnSp>
            <p:nvCxnSpPr>
              <p:cNvPr id="10" name="Straight Arrow Connector 9"/>
              <p:cNvCxnSpPr/>
              <p:nvPr/>
            </p:nvCxnSpPr>
            <p:spPr>
              <a:xfrm>
                <a:off x="3762637" y="4029735"/>
                <a:ext cx="1566915" cy="10249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762637" y="2273587"/>
                <a:ext cx="1566915" cy="12543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68662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5" y="279417"/>
            <a:ext cx="9246369" cy="495300"/>
          </a:xfrm>
        </p:spPr>
        <p:txBody>
          <a:bodyPr/>
          <a:lstStyle/>
          <a:p>
            <a:r>
              <a:rPr lang="en-US" dirty="0"/>
              <a:t>The </a:t>
            </a:r>
            <a:r>
              <a:rPr lang="en-US" dirty="0" err="1"/>
              <a:t>AfriSAR</a:t>
            </a:r>
            <a:r>
              <a:rPr lang="en-US" dirty="0"/>
              <a:t> </a:t>
            </a:r>
            <a:r>
              <a:rPr lang="en-US" dirty="0" smtClean="0"/>
              <a:t>Campaign – Airborne Data</a:t>
            </a:r>
            <a:endParaRPr lang="en-US" dirty="0"/>
          </a:p>
        </p:txBody>
      </p:sp>
      <p:sp>
        <p:nvSpPr>
          <p:cNvPr id="5" name="Text Placeholder 3"/>
          <p:cNvSpPr txBox="1">
            <a:spLocks noGrp="1"/>
          </p:cNvSpPr>
          <p:nvPr>
            <p:ph type="body" sz="quarter" idx="10"/>
          </p:nvPr>
        </p:nvSpPr>
        <p:spPr>
          <a:xfrm>
            <a:off x="106539" y="997943"/>
            <a:ext cx="5268349" cy="5078313"/>
          </a:xfrm>
          <a:prstGeom prst="rect">
            <a:avLst/>
          </a:prstGeom>
          <a:noFill/>
        </p:spPr>
        <p:txBody>
          <a:bodyPr wrap="square" numCol="1" rtlCol="0">
            <a:spAutoFit/>
          </a:bodyPr>
          <a:lstStyle/>
          <a:p>
            <a:pPr marL="0" indent="0">
              <a:buNone/>
            </a:pPr>
            <a:r>
              <a:rPr lang="en-US" b="1" dirty="0" smtClean="0"/>
              <a:t>NASA </a:t>
            </a:r>
            <a:r>
              <a:rPr lang="en-US" b="1" dirty="0" err="1" smtClean="0"/>
              <a:t>AfriSAR</a:t>
            </a:r>
            <a:r>
              <a:rPr lang="en-US" b="1" dirty="0" smtClean="0"/>
              <a:t> sites</a:t>
            </a:r>
          </a:p>
          <a:p>
            <a:pPr marL="342900" indent="-342900">
              <a:buFont typeface="+mj-lt"/>
              <a:buAutoNum type="arabicPeriod"/>
            </a:pPr>
            <a:r>
              <a:rPr lang="en-US" sz="2000" dirty="0" smtClean="0"/>
              <a:t>Mondah Forest</a:t>
            </a:r>
          </a:p>
          <a:p>
            <a:pPr marL="342900" indent="-342900">
              <a:buFont typeface="+mj-lt"/>
              <a:buAutoNum type="arabicPeriod"/>
            </a:pPr>
            <a:r>
              <a:rPr lang="en-US" sz="2000" dirty="0" smtClean="0"/>
              <a:t>Lope National Park</a:t>
            </a:r>
          </a:p>
          <a:p>
            <a:pPr marL="342900" indent="-342900">
              <a:buFont typeface="+mj-lt"/>
              <a:buAutoNum type="arabicPeriod"/>
            </a:pPr>
            <a:r>
              <a:rPr lang="en-US" sz="2000" dirty="0" err="1" smtClean="0"/>
              <a:t>Mabounié</a:t>
            </a:r>
            <a:r>
              <a:rPr lang="en-US" sz="2000" dirty="0" smtClean="0"/>
              <a:t> (IRD)</a:t>
            </a:r>
          </a:p>
          <a:p>
            <a:pPr marL="342900" indent="-342900">
              <a:buFont typeface="+mj-lt"/>
              <a:buAutoNum type="arabicPeriod"/>
            </a:pPr>
            <a:r>
              <a:rPr lang="en-US" sz="2000" dirty="0" smtClean="0"/>
              <a:t>Rabi CTFS plot</a:t>
            </a:r>
          </a:p>
          <a:p>
            <a:pPr marL="342900" indent="-342900">
              <a:buFont typeface="+mj-lt"/>
              <a:buAutoNum type="arabicPeriod"/>
            </a:pPr>
            <a:r>
              <a:rPr lang="en-US" sz="2000" b="0" dirty="0"/>
              <a:t>Akanda National </a:t>
            </a:r>
            <a:r>
              <a:rPr lang="en-US" sz="2000" b="0" dirty="0" smtClean="0"/>
              <a:t>Park</a:t>
            </a:r>
          </a:p>
          <a:p>
            <a:pPr marL="342900" indent="-342900">
              <a:buFont typeface="+mj-lt"/>
              <a:buAutoNum type="arabicPeriod"/>
            </a:pPr>
            <a:r>
              <a:rPr lang="en-US" sz="2000" b="0" dirty="0" smtClean="0"/>
              <a:t>Lower Ogooué River </a:t>
            </a:r>
          </a:p>
          <a:p>
            <a:pPr marL="342900" indent="-342900">
              <a:buFont typeface="+mj-lt"/>
              <a:buAutoNum type="arabicPeriod"/>
            </a:pPr>
            <a:r>
              <a:rPr lang="en-US" sz="2000" b="0" dirty="0" smtClean="0"/>
              <a:t>Gamba Complex </a:t>
            </a:r>
          </a:p>
          <a:p>
            <a:pPr marL="342900" indent="-342900">
              <a:buFont typeface="+mj-lt"/>
              <a:buAutoNum type="arabicPeriod"/>
            </a:pPr>
            <a:r>
              <a:rPr lang="en-US" sz="2000" b="0" dirty="0" smtClean="0"/>
              <a:t>GEDI East-West </a:t>
            </a:r>
          </a:p>
          <a:p>
            <a:pPr marL="342900" indent="-342900">
              <a:buFont typeface="+mj-lt"/>
              <a:buAutoNum type="arabicPeriod"/>
            </a:pPr>
            <a:r>
              <a:rPr lang="en-US" sz="2000" b="0" dirty="0" smtClean="0"/>
              <a:t>Biomass Gradient</a:t>
            </a:r>
          </a:p>
          <a:p>
            <a:pPr marL="342900" indent="-342900">
              <a:buFont typeface="+mj-lt"/>
              <a:buAutoNum type="arabicPeriod"/>
            </a:pPr>
            <a:r>
              <a:rPr lang="en-US" sz="2000" b="0" dirty="0" smtClean="0"/>
              <a:t> GEDI-TanDEM-X Transect</a:t>
            </a:r>
          </a:p>
          <a:p>
            <a:pPr marL="342900" indent="-342900">
              <a:buFont typeface="+mj-lt"/>
              <a:buAutoNum type="arabicPeriod"/>
            </a:pPr>
            <a:r>
              <a:rPr lang="en-US" sz="2000" b="0" dirty="0" smtClean="0">
                <a:solidFill>
                  <a:schemeClr val="tx2">
                    <a:lumMod val="50000"/>
                  </a:schemeClr>
                </a:solidFill>
              </a:rPr>
              <a:t> </a:t>
            </a:r>
            <a:r>
              <a:rPr lang="en-US" sz="2000" b="0" dirty="0" err="1" smtClean="0">
                <a:solidFill>
                  <a:schemeClr val="tx2">
                    <a:lumMod val="50000"/>
                  </a:schemeClr>
                </a:solidFill>
              </a:rPr>
              <a:t>Pongara</a:t>
            </a:r>
            <a:r>
              <a:rPr lang="en-US" sz="2000" b="0" dirty="0" smtClean="0">
                <a:solidFill>
                  <a:schemeClr val="tx2">
                    <a:lumMod val="50000"/>
                  </a:schemeClr>
                </a:solidFill>
              </a:rPr>
              <a:t> National Park </a:t>
            </a:r>
          </a:p>
          <a:p>
            <a:pPr marL="342900" indent="-342900">
              <a:buFont typeface="+mj-lt"/>
              <a:buAutoNum type="arabicPeriod"/>
            </a:pPr>
            <a:r>
              <a:rPr lang="en-US" sz="2000" b="0" dirty="0" smtClean="0"/>
              <a:t> Mouila </a:t>
            </a:r>
            <a:endParaRPr lang="en-US" sz="2000" b="0" dirty="0"/>
          </a:p>
        </p:txBody>
      </p:sp>
      <p:pic>
        <p:nvPicPr>
          <p:cNvPr id="10" name="Picture 9" descr="Joint ESA-NASA Sites_updated.pdf"/>
          <p:cNvPicPr>
            <a:picLocks noChangeAspect="1"/>
          </p:cNvPicPr>
          <p:nvPr/>
        </p:nvPicPr>
        <p:blipFill rotWithShape="1">
          <a:blip r:embed="rId3">
            <a:extLst>
              <a:ext uri="{28A0092B-C50C-407E-A947-70E740481C1C}">
                <a14:useLocalDpi xmlns:a14="http://schemas.microsoft.com/office/drawing/2010/main" val="0"/>
              </a:ext>
            </a:extLst>
          </a:blip>
          <a:srcRect t="10683" b="10979"/>
          <a:stretch/>
        </p:blipFill>
        <p:spPr>
          <a:xfrm>
            <a:off x="3668747" y="938213"/>
            <a:ext cx="8467493" cy="5171496"/>
          </a:xfrm>
          <a:prstGeom prst="rect">
            <a:avLst/>
          </a:prstGeom>
        </p:spPr>
      </p:pic>
    </p:spTree>
    <p:extLst>
      <p:ext uri="{BB962C8B-B14F-4D97-AF65-F5344CB8AC3E}">
        <p14:creationId xmlns:p14="http://schemas.microsoft.com/office/powerpoint/2010/main" val="54954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dirty="0" err="1"/>
              <a:t>AfriSAR</a:t>
            </a:r>
            <a:r>
              <a:rPr lang="en-US" dirty="0"/>
              <a:t> </a:t>
            </a:r>
            <a:r>
              <a:rPr lang="en-US" dirty="0" smtClean="0"/>
              <a:t>Campaign - </a:t>
            </a:r>
            <a:r>
              <a:rPr lang="en-US" b="1" dirty="0" smtClean="0"/>
              <a:t>Ground Data</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589" y="1042701"/>
            <a:ext cx="1461869" cy="2191315"/>
          </a:xfrm>
          <a:prstGeom prst="rect">
            <a:avLst/>
          </a:prstGeom>
        </p:spPr>
      </p:pic>
      <p:sp>
        <p:nvSpPr>
          <p:cNvPr id="6" name="TextBox 5"/>
          <p:cNvSpPr txBox="1"/>
          <p:nvPr/>
        </p:nvSpPr>
        <p:spPr>
          <a:xfrm>
            <a:off x="-6591" y="3215703"/>
            <a:ext cx="18782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45559">
                    <a:lumMod val="50000"/>
                  </a:srgbClr>
                </a:solidFill>
                <a:effectLst/>
                <a:uLnTx/>
                <a:uFillTx/>
                <a:latin typeface="Trebuchet MS"/>
                <a:ea typeface="+mn-ea"/>
                <a:cs typeface="+mn-cs"/>
              </a:rPr>
              <a:t>MNG03 </a:t>
            </a:r>
            <a:r>
              <a:rPr kumimoji="0" lang="en-US" sz="1600" b="0" i="0" u="none" strike="noStrike" kern="1200" cap="none" spc="0" normalizeH="0" baseline="0" noProof="0" dirty="0" err="1" smtClean="0">
                <a:ln>
                  <a:noFill/>
                </a:ln>
                <a:solidFill>
                  <a:srgbClr val="545559">
                    <a:lumMod val="50000"/>
                  </a:srgbClr>
                </a:solidFill>
                <a:effectLst/>
                <a:uLnTx/>
                <a:uFillTx/>
                <a:latin typeface="Trebuchet MS"/>
                <a:ea typeface="+mn-ea"/>
                <a:cs typeface="+mn-cs"/>
              </a:rPr>
              <a:t>Mondah</a:t>
            </a:r>
            <a:endParaRPr kumimoji="0" lang="en-US" sz="1600" b="0" i="0" u="none" strike="noStrike" kern="1200" cap="none" spc="0" normalizeH="0" baseline="0" noProof="0" dirty="0">
              <a:ln>
                <a:noFill/>
              </a:ln>
              <a:solidFill>
                <a:srgbClr val="545559">
                  <a:lumMod val="50000"/>
                </a:srgbClr>
              </a:solidFill>
              <a:effectLst/>
              <a:uLnTx/>
              <a:uFillTx/>
              <a:latin typeface="Trebuchet MS"/>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09850" y="1042700"/>
            <a:ext cx="1461869" cy="2191315"/>
          </a:xfrm>
          <a:prstGeom prst="rect">
            <a:avLst/>
          </a:prstGeom>
        </p:spPr>
      </p:pic>
      <p:sp>
        <p:nvSpPr>
          <p:cNvPr id="9" name="TextBox 8"/>
          <p:cNvSpPr txBox="1"/>
          <p:nvPr/>
        </p:nvSpPr>
        <p:spPr>
          <a:xfrm>
            <a:off x="1311049" y="3197391"/>
            <a:ext cx="241671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45559">
                    <a:lumMod val="50000"/>
                  </a:srgbClr>
                </a:solidFill>
                <a:effectLst/>
                <a:uLnTx/>
                <a:uFillTx/>
                <a:latin typeface="Trebuchet MS"/>
                <a:ea typeface="+mn-ea"/>
                <a:cs typeface="+mn-cs"/>
              </a:rPr>
              <a:t>MNG04 </a:t>
            </a:r>
            <a:r>
              <a:rPr kumimoji="0" lang="en-US" sz="1600" b="0" i="0" u="none" strike="noStrike" kern="1200" cap="none" spc="0" normalizeH="0" baseline="0" noProof="0" dirty="0" err="1" smtClean="0">
                <a:ln>
                  <a:noFill/>
                </a:ln>
                <a:solidFill>
                  <a:srgbClr val="545559">
                    <a:lumMod val="50000"/>
                  </a:srgbClr>
                </a:solidFill>
                <a:effectLst/>
                <a:uLnTx/>
                <a:uFillTx/>
                <a:latin typeface="Trebuchet MS"/>
                <a:ea typeface="+mn-ea"/>
                <a:cs typeface="+mn-cs"/>
              </a:rPr>
              <a:t>Mondah</a:t>
            </a:r>
            <a:endParaRPr kumimoji="0" lang="en-US" sz="1600" b="0" i="0" u="none" strike="noStrike" kern="1200" cap="none" spc="0" normalizeH="0" baseline="0" noProof="0" dirty="0">
              <a:ln>
                <a:noFill/>
              </a:ln>
              <a:solidFill>
                <a:srgbClr val="545559">
                  <a:lumMod val="50000"/>
                </a:srgbClr>
              </a:solidFill>
              <a:effectLst/>
              <a:uLnTx/>
              <a:uFillTx/>
              <a:latin typeface="Trebuchet MS"/>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18111" y="1042700"/>
            <a:ext cx="1461869" cy="2191314"/>
          </a:xfrm>
          <a:prstGeom prst="rect">
            <a:avLst/>
          </a:prstGeom>
        </p:spPr>
      </p:pic>
      <p:sp>
        <p:nvSpPr>
          <p:cNvPr id="11" name="TextBox 10"/>
          <p:cNvSpPr txBox="1"/>
          <p:nvPr/>
        </p:nvSpPr>
        <p:spPr>
          <a:xfrm>
            <a:off x="3366763" y="3191546"/>
            <a:ext cx="13748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45559">
                    <a:lumMod val="50000"/>
                  </a:srgbClr>
                </a:solidFill>
                <a:effectLst/>
                <a:uLnTx/>
                <a:uFillTx/>
                <a:latin typeface="Trebuchet MS"/>
                <a:ea typeface="+mn-ea"/>
                <a:cs typeface="+mn-cs"/>
              </a:rPr>
              <a:t>OKO1 </a:t>
            </a:r>
            <a:r>
              <a:rPr kumimoji="0" lang="en-US" sz="1800" b="0" i="0" u="none" strike="noStrike" kern="1200" cap="none" spc="0" normalizeH="0" baseline="0" noProof="0" dirty="0" err="1" smtClean="0">
                <a:ln>
                  <a:noFill/>
                </a:ln>
                <a:solidFill>
                  <a:srgbClr val="545559">
                    <a:lumMod val="50000"/>
                  </a:srgbClr>
                </a:solidFill>
                <a:effectLst/>
                <a:uLnTx/>
                <a:uFillTx/>
                <a:latin typeface="Trebuchet MS"/>
                <a:ea typeface="+mn-ea"/>
                <a:cs typeface="+mn-cs"/>
              </a:rPr>
              <a:t>Lop</a:t>
            </a:r>
            <a:r>
              <a:rPr kumimoji="0" lang="en-US" sz="1800" b="0" i="0" u="none" strike="noStrike" kern="1200" cap="none" spc="0" normalizeH="0" baseline="0" noProof="0" dirty="0" err="1" smtClean="0">
                <a:ln>
                  <a:noFill/>
                </a:ln>
                <a:solidFill>
                  <a:srgbClr val="545559">
                    <a:lumMod val="50000"/>
                  </a:srgbClr>
                </a:solidFill>
                <a:effectLst/>
                <a:uLnTx/>
                <a:uFillTx/>
                <a:latin typeface="Trebuchet MS" panose="020B0603020202020204" pitchFamily="34" charset="0"/>
                <a:ea typeface="+mn-ea"/>
                <a:cs typeface="+mn-cs"/>
              </a:rPr>
              <a:t>é</a:t>
            </a:r>
            <a:endParaRPr kumimoji="0" lang="en-US" sz="1800" b="0" i="0" u="none" strike="noStrike" kern="1200" cap="none" spc="0" normalizeH="0" baseline="0" noProof="0" dirty="0">
              <a:ln>
                <a:noFill/>
              </a:ln>
              <a:solidFill>
                <a:srgbClr val="545559">
                  <a:lumMod val="50000"/>
                </a:srgbClr>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559">
                  <a:lumMod val="50000"/>
                </a:srgbClr>
              </a:solidFill>
              <a:effectLst/>
              <a:uLnTx/>
              <a:uFillTx/>
              <a:latin typeface="Trebuchet MS"/>
              <a:ea typeface="+mn-ea"/>
              <a:cs typeface="+mn-cs"/>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1588" y="3733111"/>
            <a:ext cx="1461869" cy="2191314"/>
          </a:xfrm>
          <a:prstGeom prst="rect">
            <a:avLst/>
          </a:prstGeom>
        </p:spPr>
      </p:pic>
      <p:sp>
        <p:nvSpPr>
          <p:cNvPr id="13" name="TextBox 12"/>
          <p:cNvSpPr txBox="1"/>
          <p:nvPr/>
        </p:nvSpPr>
        <p:spPr>
          <a:xfrm>
            <a:off x="-57939" y="5888307"/>
            <a:ext cx="1893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45559">
                    <a:lumMod val="50000"/>
                  </a:srgbClr>
                </a:solidFill>
                <a:effectLst/>
                <a:uLnTx/>
                <a:uFillTx/>
                <a:latin typeface="Trebuchet MS"/>
                <a:ea typeface="+mn-ea"/>
                <a:cs typeface="+mn-cs"/>
              </a:rPr>
              <a:t>OKO2 </a:t>
            </a:r>
            <a:r>
              <a:rPr kumimoji="0" lang="en-US" sz="1600" b="0" i="0" u="none" strike="noStrike" kern="1200" cap="none" spc="0" normalizeH="0" baseline="0" noProof="0" dirty="0" err="1" smtClean="0">
                <a:ln>
                  <a:noFill/>
                </a:ln>
                <a:solidFill>
                  <a:srgbClr val="545559">
                    <a:lumMod val="50000"/>
                  </a:srgbClr>
                </a:solidFill>
                <a:effectLst/>
                <a:uLnTx/>
                <a:uFillTx/>
                <a:latin typeface="Trebuchet MS"/>
                <a:ea typeface="+mn-ea"/>
                <a:cs typeface="+mn-cs"/>
              </a:rPr>
              <a:t>Lop</a:t>
            </a:r>
            <a:r>
              <a:rPr kumimoji="0" lang="en-US" sz="1600" b="0" i="0" u="none" strike="noStrike" kern="1200" cap="none" spc="0" normalizeH="0" baseline="0" noProof="0" dirty="0" err="1" smtClean="0">
                <a:ln>
                  <a:noFill/>
                </a:ln>
                <a:solidFill>
                  <a:srgbClr val="545559">
                    <a:lumMod val="50000"/>
                  </a:srgbClr>
                </a:solidFill>
                <a:effectLst/>
                <a:uLnTx/>
                <a:uFillTx/>
                <a:latin typeface="Trebuchet MS" panose="020B0603020202020204" pitchFamily="34" charset="0"/>
                <a:ea typeface="+mn-ea"/>
                <a:cs typeface="+mn-cs"/>
              </a:rPr>
              <a:t>é</a:t>
            </a:r>
            <a:endParaRPr kumimoji="0" lang="en-US" sz="1600" b="0" i="0" u="none" strike="noStrike" kern="1200" cap="none" spc="0" normalizeH="0" baseline="0" noProof="0" dirty="0">
              <a:ln>
                <a:noFill/>
              </a:ln>
              <a:solidFill>
                <a:srgbClr val="545559">
                  <a:lumMod val="50000"/>
                </a:srgbClr>
              </a:solidFill>
              <a:effectLst/>
              <a:uLnTx/>
              <a:uFillTx/>
              <a:latin typeface="Trebuchet MS"/>
              <a:ea typeface="+mn-ea"/>
              <a:cs typeface="+mn-cs"/>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09849" y="3733111"/>
            <a:ext cx="1461870" cy="2191316"/>
          </a:xfrm>
          <a:prstGeom prst="rect">
            <a:avLst/>
          </a:prstGeom>
        </p:spPr>
      </p:pic>
      <p:sp>
        <p:nvSpPr>
          <p:cNvPr id="15" name="TextBox 14"/>
          <p:cNvSpPr txBox="1"/>
          <p:nvPr/>
        </p:nvSpPr>
        <p:spPr>
          <a:xfrm>
            <a:off x="1541100" y="5887801"/>
            <a:ext cx="195660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45559">
                    <a:lumMod val="50000"/>
                  </a:srgbClr>
                </a:solidFill>
                <a:effectLst/>
                <a:uLnTx/>
                <a:uFillTx/>
                <a:latin typeface="Trebuchet MS"/>
                <a:ea typeface="+mn-ea"/>
                <a:cs typeface="+mn-cs"/>
              </a:rPr>
              <a:t>LPG01 </a:t>
            </a:r>
            <a:r>
              <a:rPr kumimoji="0" lang="en-US" sz="1600" b="0" i="0" u="none" strike="noStrike" kern="1200" cap="none" spc="0" normalizeH="0" baseline="0" noProof="0" dirty="0" err="1" smtClean="0">
                <a:ln>
                  <a:noFill/>
                </a:ln>
                <a:solidFill>
                  <a:srgbClr val="545559">
                    <a:lumMod val="50000"/>
                  </a:srgbClr>
                </a:solidFill>
                <a:effectLst/>
                <a:uLnTx/>
                <a:uFillTx/>
                <a:latin typeface="Trebuchet MS"/>
                <a:ea typeface="+mn-ea"/>
                <a:cs typeface="+mn-cs"/>
              </a:rPr>
              <a:t>Lop</a:t>
            </a:r>
            <a:r>
              <a:rPr kumimoji="0" lang="en-US" sz="1600" b="0" i="0" u="none" strike="noStrike" kern="1200" cap="none" spc="0" normalizeH="0" baseline="0" noProof="0" dirty="0" err="1" smtClean="0">
                <a:ln>
                  <a:noFill/>
                </a:ln>
                <a:solidFill>
                  <a:srgbClr val="545559">
                    <a:lumMod val="50000"/>
                  </a:srgbClr>
                </a:solidFill>
                <a:effectLst/>
                <a:uLnTx/>
                <a:uFillTx/>
                <a:latin typeface="Trebuchet MS" panose="020B0603020202020204" pitchFamily="34" charset="0"/>
                <a:ea typeface="+mn-ea"/>
                <a:cs typeface="+mn-cs"/>
              </a:rPr>
              <a:t>é</a:t>
            </a:r>
            <a:endParaRPr kumimoji="0" lang="en-US" sz="1600" b="0" i="0" u="none" strike="noStrike" kern="1200" cap="none" spc="0" normalizeH="0" baseline="0" noProof="0" dirty="0">
              <a:ln>
                <a:noFill/>
              </a:ln>
              <a:solidFill>
                <a:srgbClr val="545559">
                  <a:lumMod val="50000"/>
                </a:srgbClr>
              </a:solidFill>
              <a:effectLst/>
              <a:uLnTx/>
              <a:uFillTx/>
              <a:latin typeface="Trebuchet MS"/>
              <a:ea typeface="+mn-ea"/>
              <a:cs typeface="+mn-cs"/>
            </a:endParaRPr>
          </a:p>
        </p:txBody>
      </p:sp>
      <p:sp>
        <p:nvSpPr>
          <p:cNvPr id="3" name="Rectangle 2"/>
          <p:cNvSpPr/>
          <p:nvPr/>
        </p:nvSpPr>
        <p:spPr>
          <a:xfrm>
            <a:off x="4958396" y="974628"/>
            <a:ext cx="3897641"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B1213"/>
                </a:solidFill>
                <a:effectLst/>
                <a:uLnTx/>
                <a:uFillTx/>
                <a:latin typeface="Trebuchet MS"/>
                <a:ea typeface="+mn-ea"/>
                <a:cs typeface="+mn-cs"/>
              </a:rPr>
              <a:t>Mondah: </a:t>
            </a:r>
            <a:r>
              <a:rPr kumimoji="0" lang="en-US" sz="1600" b="1" i="0" u="none" strike="noStrike" kern="1200" cap="none" spc="0" normalizeH="0" baseline="0" noProof="0" dirty="0" smtClean="0">
                <a:ln>
                  <a:noFill/>
                </a:ln>
                <a:solidFill>
                  <a:srgbClr val="0B1213"/>
                </a:solidFill>
                <a:effectLst/>
                <a:uLnTx/>
                <a:uFillTx/>
                <a:latin typeface="Trebuchet MS"/>
                <a:ea typeface="+mn-ea"/>
                <a:cs typeface="+mn-cs"/>
              </a:rPr>
              <a:t>16 - 1 ha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B1213"/>
                </a:solidFill>
                <a:effectLst/>
                <a:uLnTx/>
                <a:uFillTx/>
                <a:latin typeface="Trebuchet MS"/>
                <a:ea typeface="+mn-ea"/>
                <a:cs typeface="+mn-cs"/>
              </a:rPr>
              <a:t>collected </a:t>
            </a:r>
            <a:r>
              <a:rPr kumimoji="0" lang="en-US" sz="1600" b="0" i="0" u="none" strike="noStrike" kern="1200" cap="none" spc="0" normalizeH="0" baseline="0" noProof="0" dirty="0">
                <a:ln>
                  <a:noFill/>
                </a:ln>
                <a:solidFill>
                  <a:srgbClr val="0B1213"/>
                </a:solidFill>
                <a:effectLst/>
                <a:uLnTx/>
                <a:uFillTx/>
                <a:latin typeface="Trebuchet MS"/>
                <a:ea typeface="+mn-ea"/>
                <a:cs typeface="+mn-cs"/>
              </a:rPr>
              <a:t>by NASA/ANPN in Jan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B1213"/>
                </a:solidFill>
                <a:effectLst/>
                <a:uLnTx/>
                <a:uFillTx/>
                <a:latin typeface="Trebuchet MS"/>
                <a:ea typeface="+mn-ea"/>
                <a:cs typeface="+mn-cs"/>
              </a:rPr>
              <a:t>Lope: </a:t>
            </a:r>
            <a:r>
              <a:rPr kumimoji="0" lang="en-US" sz="1600" b="1" i="0" u="none" strike="noStrike" kern="1200" cap="none" spc="0" normalizeH="0" baseline="0" noProof="0" dirty="0" smtClean="0">
                <a:ln>
                  <a:noFill/>
                </a:ln>
                <a:solidFill>
                  <a:srgbClr val="0B1213"/>
                </a:solidFill>
                <a:effectLst/>
                <a:uLnTx/>
                <a:uFillTx/>
                <a:latin typeface="Trebuchet MS"/>
                <a:ea typeface="+mn-ea"/>
                <a:cs typeface="+mn-cs"/>
              </a:rPr>
              <a:t>10 - 1 ha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B1213"/>
                </a:solidFill>
                <a:effectLst/>
                <a:uLnTx/>
                <a:uFillTx/>
                <a:latin typeface="Trebuchet MS"/>
                <a:ea typeface="+mn-ea"/>
                <a:cs typeface="+mn-cs"/>
              </a:rPr>
              <a:t>collected </a:t>
            </a:r>
            <a:r>
              <a:rPr kumimoji="0" lang="en-US" sz="1600" b="0" i="0" u="none" strike="noStrike" kern="1200" cap="none" spc="0" normalizeH="0" baseline="0" noProof="0" dirty="0">
                <a:ln>
                  <a:noFill/>
                </a:ln>
                <a:solidFill>
                  <a:srgbClr val="0B1213"/>
                </a:solidFill>
                <a:effectLst/>
                <a:uLnTx/>
                <a:uFillTx/>
                <a:latin typeface="Trebuchet MS"/>
                <a:ea typeface="+mn-ea"/>
                <a:cs typeface="+mn-cs"/>
              </a:rPr>
              <a:t>by ESA in Jan – June </a:t>
            </a:r>
            <a:r>
              <a:rPr kumimoji="0" lang="en-US" sz="1600" b="0" i="0" u="none" strike="noStrike" kern="1200" cap="none" spc="0" normalizeH="0" baseline="0" noProof="0" dirty="0" smtClean="0">
                <a:ln>
                  <a:noFill/>
                </a:ln>
                <a:solidFill>
                  <a:srgbClr val="0B1213"/>
                </a:solidFill>
                <a:effectLst/>
                <a:uLnTx/>
                <a:uFillTx/>
                <a:latin typeface="Trebuchet MS"/>
                <a:ea typeface="+mn-ea"/>
                <a:cs typeface="+mn-cs"/>
              </a:rPr>
              <a:t>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B1213"/>
                </a:solidFill>
                <a:effectLst/>
                <a:uLnTx/>
                <a:uFillTx/>
                <a:latin typeface="Trebuchet MS"/>
                <a:ea typeface="+mn-ea"/>
                <a:cs typeface="+mn-cs"/>
              </a:rPr>
              <a:t>Six plots with TLS acquisitions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B1213"/>
                </a:solidFill>
                <a:effectLst/>
                <a:uLnTx/>
                <a:uFillTx/>
                <a:latin typeface="Trebuchet MS"/>
                <a:ea typeface="+mn-ea"/>
                <a:cs typeface="+mn-cs"/>
              </a:rPr>
              <a:t>Collected by UCL in July, Aug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B1213"/>
                </a:solidFill>
                <a:effectLst/>
                <a:uLnTx/>
                <a:uFillTx/>
                <a:latin typeface="Trebuchet MS"/>
                <a:ea typeface="+mn-ea"/>
                <a:cs typeface="+mn-cs"/>
              </a:rPr>
              <a:t>Pongara: </a:t>
            </a:r>
            <a:r>
              <a:rPr kumimoji="0" lang="en-US" sz="1600" b="0" i="0" u="none" strike="noStrike" kern="1200" cap="none" spc="0" normalizeH="0" baseline="0" noProof="0" dirty="0" smtClean="0">
                <a:ln>
                  <a:noFill/>
                </a:ln>
                <a:solidFill>
                  <a:srgbClr val="0B1213"/>
                </a:solidFill>
                <a:effectLst/>
                <a:uLnTx/>
                <a:uFillTx/>
                <a:latin typeface="Trebuchet MS"/>
                <a:ea typeface="+mn-ea"/>
                <a:cs typeface="+mn-cs"/>
              </a:rPr>
              <a:t>18 - 30 m diameter plots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B1213"/>
                </a:solidFill>
                <a:effectLst/>
                <a:uLnTx/>
                <a:uFillTx/>
                <a:latin typeface="Trebuchet MS"/>
                <a:ea typeface="+mn-ea"/>
                <a:cs typeface="+mn-cs"/>
              </a:rPr>
              <a:t>Collected by NASA in Feb 2017, TLS &amp; 360 degree camera</a:t>
            </a:r>
            <a:endParaRPr kumimoji="0" lang="en-US" sz="1600" b="0" i="0" u="none" strike="noStrike" kern="1200" cap="none" spc="0" normalizeH="0" baseline="0" noProof="0" dirty="0">
              <a:ln>
                <a:noFill/>
              </a:ln>
              <a:solidFill>
                <a:srgbClr val="0B1213"/>
              </a:solidFill>
              <a:effectLst/>
              <a:uLnTx/>
              <a:uFillTx/>
              <a:latin typeface="Trebuchet MS"/>
              <a:ea typeface="+mn-ea"/>
              <a:cs typeface="+mn-cs"/>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52641" y="3733111"/>
            <a:ext cx="2731482" cy="2191314"/>
          </a:xfrm>
          <a:prstGeom prst="rect">
            <a:avLst/>
          </a:prstGeom>
        </p:spPr>
      </p:pic>
      <p:pic>
        <p:nvPicPr>
          <p:cNvPr id="20" name="Picture 2" descr="https://1.bp.blogspot.com/-YIvI0QFY1dM/V4anVYPJ1jI/AAAAAAAABts/RAjEjv6EwY4Kx6Cy7wLDvyCFB7axRccgwCLcB/s1600/MNG-04_subplot5-edit%2B1.crop.gif"/>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80831" y="3468581"/>
            <a:ext cx="2835600" cy="282378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508781" y="5924425"/>
            <a:ext cx="104708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45559">
                    <a:lumMod val="75000"/>
                  </a:srgbClr>
                </a:solidFill>
                <a:effectLst/>
                <a:uLnTx/>
                <a:uFillTx/>
                <a:latin typeface="Trebuchet MS"/>
                <a:ea typeface="+mn-ea"/>
                <a:cs typeface="+mn-cs"/>
              </a:rPr>
              <a:t>LPG01-39</a:t>
            </a:r>
          </a:p>
        </p:txBody>
      </p:sp>
      <p:sp>
        <p:nvSpPr>
          <p:cNvPr id="23" name="Rectangle 22"/>
          <p:cNvSpPr/>
          <p:nvPr/>
        </p:nvSpPr>
        <p:spPr>
          <a:xfrm>
            <a:off x="5981829" y="5930441"/>
            <a:ext cx="8603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45559">
                    <a:lumMod val="75000"/>
                  </a:srgbClr>
                </a:solidFill>
                <a:effectLst/>
                <a:uLnTx/>
                <a:uFillTx/>
                <a:latin typeface="Trebuchet MS"/>
                <a:ea typeface="+mn-ea"/>
                <a:cs typeface="+mn-cs"/>
              </a:rPr>
              <a:t>MNG04</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3223" y="3554257"/>
            <a:ext cx="2133610" cy="2845617"/>
          </a:xfrm>
          <a:prstGeom prst="rect">
            <a:avLst/>
          </a:prstGeom>
        </p:spPr>
      </p:pic>
      <p:sp>
        <p:nvSpPr>
          <p:cNvPr id="24" name="Rectangle 23"/>
          <p:cNvSpPr/>
          <p:nvPr/>
        </p:nvSpPr>
        <p:spPr>
          <a:xfrm>
            <a:off x="5370594" y="5024257"/>
            <a:ext cx="117692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45559">
                    <a:lumMod val="75000"/>
                  </a:srgbClr>
                </a:solidFill>
                <a:effectLst/>
                <a:uLnTx/>
                <a:uFillTx/>
                <a:latin typeface="Trebuchet MS"/>
                <a:ea typeface="+mn-ea"/>
                <a:cs typeface="+mn-cs"/>
              </a:rPr>
              <a:t>Mat Disney</a:t>
            </a:r>
            <a:br>
              <a:rPr kumimoji="0" lang="en-US" sz="1600" b="0" i="0" u="none" strike="noStrike" kern="1200" cap="none" spc="0" normalizeH="0" baseline="0" noProof="0" dirty="0" smtClean="0">
                <a:ln>
                  <a:noFill/>
                </a:ln>
                <a:solidFill>
                  <a:srgbClr val="545559">
                    <a:lumMod val="75000"/>
                  </a:srgbClr>
                </a:solidFill>
                <a:effectLst/>
                <a:uLnTx/>
                <a:uFillTx/>
                <a:latin typeface="Trebuchet MS"/>
                <a:ea typeface="+mn-ea"/>
                <a:cs typeface="+mn-cs"/>
              </a:rPr>
            </a:br>
            <a:r>
              <a:rPr kumimoji="0" lang="en-US" sz="1600" b="0" i="0" u="none" strike="noStrike" kern="1200" cap="none" spc="0" normalizeH="0" baseline="0" noProof="0" dirty="0" smtClean="0">
                <a:ln>
                  <a:noFill/>
                </a:ln>
                <a:solidFill>
                  <a:srgbClr val="545559">
                    <a:lumMod val="75000"/>
                  </a:srgbClr>
                </a:solidFill>
                <a:effectLst/>
                <a:uLnTx/>
                <a:uFillTx/>
                <a:latin typeface="Trebuchet MS"/>
                <a:ea typeface="+mn-ea"/>
                <a:cs typeface="+mn-cs"/>
              </a:rPr>
              <a:t>Andy Burt</a:t>
            </a:r>
            <a:br>
              <a:rPr kumimoji="0" lang="en-US" sz="1600" b="0" i="0" u="none" strike="noStrike" kern="1200" cap="none" spc="0" normalizeH="0" baseline="0" noProof="0" dirty="0" smtClean="0">
                <a:ln>
                  <a:noFill/>
                </a:ln>
                <a:solidFill>
                  <a:srgbClr val="545559">
                    <a:lumMod val="75000"/>
                  </a:srgbClr>
                </a:solidFill>
                <a:effectLst/>
                <a:uLnTx/>
                <a:uFillTx/>
                <a:latin typeface="Trebuchet MS"/>
                <a:ea typeface="+mn-ea"/>
                <a:cs typeface="+mn-cs"/>
              </a:rPr>
            </a:br>
            <a:r>
              <a:rPr kumimoji="0" lang="en-US" sz="1600" b="0" i="0" u="none" strike="noStrike" kern="1200" cap="none" spc="0" normalizeH="0" baseline="0" noProof="0" dirty="0" smtClean="0">
                <a:ln>
                  <a:noFill/>
                </a:ln>
                <a:solidFill>
                  <a:srgbClr val="545559">
                    <a:lumMod val="75000"/>
                  </a:srgbClr>
                </a:solidFill>
                <a:effectLst/>
                <a:uLnTx/>
                <a:uFillTx/>
                <a:latin typeface="Trebuchet MS"/>
                <a:ea typeface="+mn-ea"/>
                <a:cs typeface="+mn-cs"/>
              </a:rPr>
              <a:t>(UCL)</a:t>
            </a:r>
          </a:p>
        </p:txBody>
      </p:sp>
      <p:pic>
        <p:nvPicPr>
          <p:cNvPr id="25" name="Picture 24" descr="AFRC2016-0054-302.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5013" y="960346"/>
            <a:ext cx="3335962" cy="2223974"/>
          </a:xfrm>
          <a:prstGeom prst="rect">
            <a:avLst/>
          </a:prstGeom>
        </p:spPr>
      </p:pic>
    </p:spTree>
    <p:extLst>
      <p:ext uri="{BB962C8B-B14F-4D97-AF65-F5344CB8AC3E}">
        <p14:creationId xmlns:p14="http://schemas.microsoft.com/office/powerpoint/2010/main" val="80155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581" y="175799"/>
            <a:ext cx="7886700" cy="750889"/>
          </a:xfrm>
        </p:spPr>
        <p:txBody>
          <a:bodyPr>
            <a:normAutofit/>
          </a:bodyPr>
          <a:lstStyle/>
          <a:p>
            <a:pPr algn="ctr"/>
            <a:r>
              <a:rPr lang="en-US" b="1" dirty="0" smtClean="0">
                <a:latin typeface="Calibri" panose="020F0502020204030204" pitchFamily="34" charset="0"/>
                <a:cs typeface="Calibri" panose="020F0502020204030204" pitchFamily="34" charset="0"/>
              </a:rPr>
              <a:t>Outline</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771474" y="1246177"/>
            <a:ext cx="11115725" cy="4351338"/>
          </a:xfrm>
        </p:spPr>
        <p:txBody>
          <a:bodyPr>
            <a:noAutofit/>
          </a:bodyPr>
          <a:lstStyle/>
          <a:p>
            <a:pPr>
              <a:lnSpc>
                <a:spcPct val="75000"/>
              </a:lnSpc>
              <a:spcBef>
                <a:spcPts val="0"/>
              </a:spcBef>
            </a:pPr>
            <a:r>
              <a:rPr lang="en-US" sz="3600" dirty="0" smtClean="0"/>
              <a:t>NASA Carbon Cycle and Ecosystems Focus Area</a:t>
            </a:r>
          </a:p>
          <a:p>
            <a:pPr>
              <a:lnSpc>
                <a:spcPct val="75000"/>
              </a:lnSpc>
              <a:spcBef>
                <a:spcPts val="0"/>
              </a:spcBef>
            </a:pPr>
            <a:endParaRPr lang="en-US" sz="3600" dirty="0"/>
          </a:p>
          <a:p>
            <a:pPr>
              <a:lnSpc>
                <a:spcPct val="75000"/>
              </a:lnSpc>
              <a:spcBef>
                <a:spcPts val="0"/>
              </a:spcBef>
            </a:pPr>
            <a:r>
              <a:rPr lang="en-US" sz="3600" dirty="0" smtClean="0"/>
              <a:t>Current NASA Biomass-Related Space Missions</a:t>
            </a:r>
            <a:br>
              <a:rPr lang="en-US" sz="3600" dirty="0" smtClean="0"/>
            </a:br>
            <a:r>
              <a:rPr lang="en-US" sz="3600" dirty="0" smtClean="0"/>
              <a:t>(a) GEDI; (b) ICESat-2; (c) NISAR</a:t>
            </a:r>
          </a:p>
          <a:p>
            <a:pPr>
              <a:lnSpc>
                <a:spcPct val="75000"/>
              </a:lnSpc>
              <a:spcBef>
                <a:spcPts val="0"/>
              </a:spcBef>
            </a:pPr>
            <a:endParaRPr lang="en-US" sz="3600" dirty="0">
              <a:solidFill>
                <a:srgbClr val="000000"/>
              </a:solidFill>
            </a:endParaRPr>
          </a:p>
          <a:p>
            <a:pPr>
              <a:lnSpc>
                <a:spcPct val="75000"/>
              </a:lnSpc>
              <a:spcBef>
                <a:spcPts val="0"/>
              </a:spcBef>
            </a:pPr>
            <a:r>
              <a:rPr lang="en-US" sz="3600" dirty="0" smtClean="0">
                <a:solidFill>
                  <a:srgbClr val="000000"/>
                </a:solidFill>
              </a:rPr>
              <a:t>ESA-NASA AFRISAR Airborne Campaign </a:t>
            </a:r>
            <a:endParaRPr lang="en-US" sz="3600" dirty="0">
              <a:solidFill>
                <a:srgbClr val="000000"/>
              </a:solidFill>
            </a:endParaRPr>
          </a:p>
          <a:p>
            <a:pPr>
              <a:lnSpc>
                <a:spcPct val="75000"/>
              </a:lnSpc>
              <a:spcBef>
                <a:spcPts val="0"/>
              </a:spcBef>
            </a:pPr>
            <a:endParaRPr lang="en-US" sz="3600" dirty="0"/>
          </a:p>
          <a:p>
            <a:pPr>
              <a:lnSpc>
                <a:spcPct val="75000"/>
              </a:lnSpc>
              <a:spcBef>
                <a:spcPts val="0"/>
              </a:spcBef>
            </a:pPr>
            <a:r>
              <a:rPr lang="en-US" sz="3600" dirty="0" smtClean="0"/>
              <a:t>Multi-Mission Algorithm and Analysis Platform (MAAP)</a:t>
            </a:r>
          </a:p>
          <a:p>
            <a:pPr>
              <a:lnSpc>
                <a:spcPct val="75000"/>
              </a:lnSpc>
              <a:spcBef>
                <a:spcPts val="0"/>
              </a:spcBef>
            </a:pPr>
            <a:endParaRPr lang="en-US" sz="3600" dirty="0"/>
          </a:p>
          <a:p>
            <a:pPr>
              <a:lnSpc>
                <a:spcPct val="75000"/>
              </a:lnSpc>
              <a:spcBef>
                <a:spcPts val="0"/>
              </a:spcBef>
            </a:pPr>
            <a:r>
              <a:rPr lang="en-US" sz="3600" dirty="0" smtClean="0"/>
              <a:t>Carbon Monitoring System (CMS) research initiative</a:t>
            </a:r>
          </a:p>
          <a:p>
            <a:pPr>
              <a:lnSpc>
                <a:spcPct val="75000"/>
              </a:lnSpc>
              <a:spcBef>
                <a:spcPts val="0"/>
              </a:spcBef>
            </a:pPr>
            <a:endParaRPr lang="en-US" sz="3600" dirty="0"/>
          </a:p>
          <a:p>
            <a:pPr>
              <a:lnSpc>
                <a:spcPct val="75000"/>
              </a:lnSpc>
              <a:spcBef>
                <a:spcPts val="0"/>
              </a:spcBef>
            </a:pPr>
            <a:r>
              <a:rPr lang="en-US" sz="3600" dirty="0" smtClean="0"/>
              <a:t>Decadal Survey &amp; the Future of Monitoring Forest Biomass from Space for NASA</a:t>
            </a:r>
            <a:endParaRPr lang="en-US" sz="3600" dirty="0"/>
          </a:p>
          <a:p>
            <a:pPr>
              <a:lnSpc>
                <a:spcPct val="75000"/>
              </a:lnSpc>
              <a:spcBef>
                <a:spcPts val="0"/>
              </a:spcBef>
            </a:pPr>
            <a:endParaRPr lang="en-US" sz="3600" dirty="0"/>
          </a:p>
        </p:txBody>
      </p:sp>
    </p:spTree>
    <p:extLst>
      <p:ext uri="{BB962C8B-B14F-4D97-AF65-F5344CB8AC3E}">
        <p14:creationId xmlns:p14="http://schemas.microsoft.com/office/powerpoint/2010/main" val="2171366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86" y="-218257"/>
            <a:ext cx="11998295" cy="1524080"/>
          </a:xfrm>
        </p:spPr>
        <p:txBody>
          <a:bodyPr>
            <a:normAutofit/>
          </a:bodyPr>
          <a:lstStyle/>
          <a:p>
            <a:pPr algn="ctr"/>
            <a:r>
              <a:rPr lang="en-US" sz="3000" b="1" dirty="0">
                <a:effectLst/>
                <a:latin typeface="Calibri" panose="020F0502020204030204" pitchFamily="34" charset="0"/>
                <a:cs typeface="Calibri" panose="020F0502020204030204" pitchFamily="34" charset="0"/>
              </a:rPr>
              <a:t>Joint ESA-NASA Multi-Mission Algorithm and Analysis Platform (MAAP)</a:t>
            </a:r>
          </a:p>
        </p:txBody>
      </p:sp>
      <p:sp>
        <p:nvSpPr>
          <p:cNvPr id="3" name="Content Placeholder 2"/>
          <p:cNvSpPr>
            <a:spLocks noGrp="1"/>
          </p:cNvSpPr>
          <p:nvPr>
            <p:ph idx="1"/>
          </p:nvPr>
        </p:nvSpPr>
        <p:spPr>
          <a:xfrm>
            <a:off x="185367" y="1177326"/>
            <a:ext cx="5941966" cy="5753819"/>
          </a:xfrm>
        </p:spPr>
        <p:txBody>
          <a:bodyPr>
            <a:noAutofit/>
          </a:bodyPr>
          <a:lstStyle/>
          <a:p>
            <a:pPr marL="0" indent="0">
              <a:lnSpc>
                <a:spcPct val="120000"/>
              </a:lnSpc>
              <a:buNone/>
            </a:pPr>
            <a:r>
              <a:rPr lang="en-US" sz="2400" dirty="0"/>
              <a:t>A science focused virtual environment dedicated to the unique needs of sharing and processing data from relevant field, airborne and satellite measurements related to ESA and NASA missions (in this case BIOMASS, NISAR, and GEDI).</a:t>
            </a:r>
          </a:p>
          <a:p>
            <a:pPr lvl="1">
              <a:lnSpc>
                <a:spcPct val="120000"/>
              </a:lnSpc>
            </a:pPr>
            <a:r>
              <a:rPr lang="en-US" sz="2000" dirty="0"/>
              <a:t>Jointly managed by ESA and NASA.</a:t>
            </a:r>
          </a:p>
          <a:p>
            <a:pPr lvl="1">
              <a:lnSpc>
                <a:spcPct val="120000"/>
              </a:lnSpc>
            </a:pPr>
            <a:r>
              <a:rPr lang="en-US" sz="2000" b="1" dirty="0"/>
              <a:t>Science focus is to improve the understanding of global terrestrial carbon dynamics</a:t>
            </a:r>
          </a:p>
          <a:p>
            <a:pPr lvl="1">
              <a:lnSpc>
                <a:spcPct val="120000"/>
              </a:lnSpc>
            </a:pPr>
            <a:r>
              <a:rPr lang="en-US" sz="2000" dirty="0"/>
              <a:t>Address Scientific Community Needs</a:t>
            </a:r>
          </a:p>
          <a:p>
            <a:pPr lvl="1">
              <a:lnSpc>
                <a:spcPct val="120000"/>
              </a:lnSpc>
            </a:pPr>
            <a:r>
              <a:rPr lang="en-US" sz="2000" dirty="0"/>
              <a:t>Initially populated with pre-launch and complimentary data from other projects. </a:t>
            </a:r>
          </a:p>
          <a:p>
            <a:pPr lvl="1">
              <a:lnSpc>
                <a:spcPct val="120000"/>
              </a:lnSpc>
            </a:pPr>
            <a:endParaRPr lang="en-US" sz="1600" dirty="0"/>
          </a:p>
          <a:p>
            <a:pPr lvl="1">
              <a:lnSpc>
                <a:spcPct val="120000"/>
              </a:lnSpc>
            </a:pPr>
            <a:endParaRPr lang="en-US" sz="1200" dirty="0"/>
          </a:p>
        </p:txBody>
      </p:sp>
      <p:sp>
        <p:nvSpPr>
          <p:cNvPr id="7" name="Date Placeholder 6"/>
          <p:cNvSpPr>
            <a:spLocks noGrp="1"/>
          </p:cNvSpPr>
          <p:nvPr>
            <p:ph type="dt" sz="half" idx="10"/>
          </p:nvPr>
        </p:nvSpPr>
        <p:spPr/>
        <p:txBody>
          <a:bodyPr/>
          <a:lstStyle/>
          <a:p>
            <a:fld id="{4FD9B6AA-7750-0E48-B6BA-0611BCDA9BCA}" type="datetime1">
              <a:rPr lang="en-US" smtClean="0">
                <a:solidFill>
                  <a:prstClr val="black">
                    <a:tint val="75000"/>
                  </a:prstClr>
                </a:solidFill>
              </a:rPr>
              <a:pPr/>
              <a:t>3/25/2019</a:t>
            </a:fld>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79D034B2-9589-9C4C-806C-14F92A80C0BB}" type="slidenum">
              <a:rPr lang="en-US" smtClean="0">
                <a:solidFill>
                  <a:prstClr val="black">
                    <a:tint val="75000"/>
                  </a:prstClr>
                </a:solidFill>
              </a:rPr>
              <a:pPr/>
              <a:t>20</a:t>
            </a:fld>
            <a:endParaRPr lang="en-US" dirty="0">
              <a:solidFill>
                <a:prstClr val="black">
                  <a:tint val="75000"/>
                </a:prstClr>
              </a:solidFill>
            </a:endParaRPr>
          </a:p>
        </p:txBody>
      </p:sp>
      <p:grpSp>
        <p:nvGrpSpPr>
          <p:cNvPr id="6" name="Group 5"/>
          <p:cNvGrpSpPr/>
          <p:nvPr/>
        </p:nvGrpSpPr>
        <p:grpSpPr>
          <a:xfrm>
            <a:off x="6127334" y="1807233"/>
            <a:ext cx="5868839" cy="3670541"/>
            <a:chOff x="1485704" y="1037264"/>
            <a:chExt cx="8719098" cy="4800600"/>
          </a:xfrm>
        </p:grpSpPr>
        <p:sp>
          <p:nvSpPr>
            <p:cNvPr id="9" name="Oval 8"/>
            <p:cNvSpPr/>
            <p:nvPr/>
          </p:nvSpPr>
          <p:spPr>
            <a:xfrm>
              <a:off x="1485704" y="1039421"/>
              <a:ext cx="5760720" cy="4796286"/>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4444082" y="1037264"/>
              <a:ext cx="5760720" cy="4800600"/>
            </a:xfrm>
            <a:prstGeom prst="ellipse">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5116944" y="2602959"/>
              <a:ext cx="1544128" cy="566939"/>
            </a:xfrm>
            <a:prstGeom prst="rect">
              <a:avLst/>
            </a:prstGeom>
            <a:noFill/>
          </p:spPr>
          <p:txBody>
            <a:bodyPr wrap="square" rtlCol="0">
              <a:spAutoFit/>
            </a:bodyPr>
            <a:lstStyle/>
            <a:p>
              <a:pPr algn="ctr"/>
              <a:r>
                <a:rPr lang="en-US" sz="2000" b="1" dirty="0">
                  <a:solidFill>
                    <a:prstClr val="black"/>
                  </a:solidFill>
                </a:rPr>
                <a:t>MAAP</a:t>
              </a:r>
            </a:p>
          </p:txBody>
        </p:sp>
        <p:sp>
          <p:nvSpPr>
            <p:cNvPr id="12" name="TextBox 11"/>
            <p:cNvSpPr txBox="1"/>
            <p:nvPr/>
          </p:nvSpPr>
          <p:spPr>
            <a:xfrm>
              <a:off x="5069498" y="3213336"/>
              <a:ext cx="1639019" cy="850407"/>
            </a:xfrm>
            <a:prstGeom prst="rect">
              <a:avLst/>
            </a:prstGeom>
            <a:noFill/>
          </p:spPr>
          <p:txBody>
            <a:bodyPr wrap="square" rtlCol="0">
              <a:spAutoFit/>
            </a:bodyPr>
            <a:lstStyle/>
            <a:p>
              <a:pPr algn="ctr"/>
              <a:r>
                <a:rPr lang="en-US" sz="1100" dirty="0">
                  <a:solidFill>
                    <a:prstClr val="black"/>
                  </a:solidFill>
                </a:rPr>
                <a:t>Joint access to data and algorithms</a:t>
              </a:r>
            </a:p>
          </p:txBody>
        </p:sp>
        <p:pic>
          <p:nvPicPr>
            <p:cNvPr id="13" name="Picture 12" descr="NASA Meatbal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066" y="2317310"/>
              <a:ext cx="1432912" cy="121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ESA_logo_address_French_word"/>
            <p:cNvPicPr>
              <a:picLocks noChangeAspect="1" noChangeArrowheads="1"/>
            </p:cNvPicPr>
            <p:nvPr/>
          </p:nvPicPr>
          <p:blipFill>
            <a:blip r:embed="rId4">
              <a:extLst>
                <a:ext uri="{28A0092B-C50C-407E-A947-70E740481C1C}">
                  <a14:useLocalDpi xmlns:a14="http://schemas.microsoft.com/office/drawing/2010/main" val="0"/>
                </a:ext>
              </a:extLst>
            </a:blip>
            <a:srcRect b="68852"/>
            <a:stretch>
              <a:fillRect/>
            </a:stretch>
          </p:blipFill>
          <p:spPr bwMode="auto">
            <a:xfrm>
              <a:off x="7797280" y="2781914"/>
              <a:ext cx="1798895" cy="73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2098468" y="3670783"/>
              <a:ext cx="1938109" cy="610549"/>
            </a:xfrm>
            <a:prstGeom prst="rect">
              <a:avLst/>
            </a:prstGeom>
            <a:noFill/>
          </p:spPr>
          <p:txBody>
            <a:bodyPr wrap="square" rtlCol="0">
              <a:spAutoFit/>
            </a:bodyPr>
            <a:lstStyle/>
            <a:p>
              <a:pPr algn="ctr"/>
              <a:r>
                <a:rPr lang="en-US" sz="1100" dirty="0">
                  <a:solidFill>
                    <a:prstClr val="black"/>
                  </a:solidFill>
                </a:rPr>
                <a:t>Data and Computing</a:t>
              </a:r>
            </a:p>
          </p:txBody>
        </p:sp>
        <p:sp>
          <p:nvSpPr>
            <p:cNvPr id="16" name="TextBox 15"/>
            <p:cNvSpPr txBox="1"/>
            <p:nvPr/>
          </p:nvSpPr>
          <p:spPr>
            <a:xfrm>
              <a:off x="7727673" y="3670783"/>
              <a:ext cx="1938109" cy="610549"/>
            </a:xfrm>
            <a:prstGeom prst="rect">
              <a:avLst/>
            </a:prstGeom>
            <a:noFill/>
          </p:spPr>
          <p:txBody>
            <a:bodyPr wrap="square" rtlCol="0">
              <a:spAutoFit/>
            </a:bodyPr>
            <a:lstStyle/>
            <a:p>
              <a:pPr algn="ctr"/>
              <a:r>
                <a:rPr lang="en-US" sz="1100" dirty="0">
                  <a:solidFill>
                    <a:prstClr val="black"/>
                  </a:solidFill>
                </a:rPr>
                <a:t>Data and Computing</a:t>
              </a:r>
            </a:p>
          </p:txBody>
        </p:sp>
      </p:grpSp>
    </p:spTree>
    <p:extLst>
      <p:ext uri="{BB962C8B-B14F-4D97-AF65-F5344CB8AC3E}">
        <p14:creationId xmlns:p14="http://schemas.microsoft.com/office/powerpoint/2010/main" val="1731629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73706"/>
            <a:ext cx="10515600" cy="1325563"/>
          </a:xfrm>
        </p:spPr>
        <p:txBody>
          <a:bodyPr>
            <a:normAutofit/>
          </a:bodyPr>
          <a:lstStyle/>
          <a:p>
            <a:pPr algn="ctr"/>
            <a:r>
              <a:rPr lang="en-US" sz="3000" b="1" dirty="0">
                <a:latin typeface="+mn-lt"/>
              </a:rPr>
              <a:t>MAAP Development Schedule</a:t>
            </a:r>
          </a:p>
        </p:txBody>
      </p:sp>
      <p:sp>
        <p:nvSpPr>
          <p:cNvPr id="5" name="Content Placeholder 4"/>
          <p:cNvSpPr>
            <a:spLocks noGrp="1"/>
          </p:cNvSpPr>
          <p:nvPr>
            <p:ph idx="1"/>
          </p:nvPr>
        </p:nvSpPr>
        <p:spPr>
          <a:xfrm>
            <a:off x="838199" y="1251857"/>
            <a:ext cx="11072149" cy="5250543"/>
          </a:xfrm>
        </p:spPr>
        <p:txBody>
          <a:bodyPr>
            <a:normAutofit/>
          </a:bodyPr>
          <a:lstStyle/>
          <a:p>
            <a:r>
              <a:rPr lang="en-US" sz="2400" dirty="0"/>
              <a:t>2018 through summer 2019: Pilot Phase Development</a:t>
            </a:r>
          </a:p>
          <a:p>
            <a:pPr lvl="1"/>
            <a:r>
              <a:rPr lang="en-US" dirty="0"/>
              <a:t>Completed first Delivery</a:t>
            </a:r>
          </a:p>
          <a:p>
            <a:pPr lvl="1"/>
            <a:endParaRPr lang="en-US" dirty="0"/>
          </a:p>
          <a:p>
            <a:pPr marL="0" indent="0">
              <a:buNone/>
            </a:pPr>
            <a:r>
              <a:rPr lang="en-US" sz="2400" b="1" dirty="0"/>
              <a:t>Expected completion of Pilot MAAP Platform: Summer 2019</a:t>
            </a:r>
          </a:p>
          <a:p>
            <a:endParaRPr lang="en-US" sz="2400" dirty="0"/>
          </a:p>
          <a:p>
            <a:r>
              <a:rPr lang="en-US" sz="2400" dirty="0"/>
              <a:t>Summer 2019 through Summer 2020: Pilot Phase Operations</a:t>
            </a:r>
          </a:p>
          <a:p>
            <a:pPr lvl="1"/>
            <a:r>
              <a:rPr lang="en-US" dirty="0"/>
              <a:t>Limited release to UWG and beta users</a:t>
            </a:r>
          </a:p>
          <a:p>
            <a:endParaRPr lang="en-US" sz="2400" dirty="0"/>
          </a:p>
          <a:p>
            <a:r>
              <a:rPr lang="en-US" sz="2400" dirty="0"/>
              <a:t>Early 2020: Begin Full Phase </a:t>
            </a:r>
            <a:r>
              <a:rPr lang="en-US" sz="2400" dirty="0" smtClean="0"/>
              <a:t>Development</a:t>
            </a:r>
          </a:p>
          <a:p>
            <a:endParaRPr lang="en-US" sz="2400" dirty="0"/>
          </a:p>
          <a:p>
            <a:r>
              <a:rPr lang="en-US" sz="2400" dirty="0"/>
              <a:t>Mid- 2021: Full MAAP becomes operational and open to the public</a:t>
            </a:r>
          </a:p>
        </p:txBody>
      </p:sp>
      <p:sp>
        <p:nvSpPr>
          <p:cNvPr id="2" name="Date Placeholder 1"/>
          <p:cNvSpPr>
            <a:spLocks noGrp="1"/>
          </p:cNvSpPr>
          <p:nvPr>
            <p:ph type="dt" sz="half" idx="10"/>
          </p:nvPr>
        </p:nvSpPr>
        <p:spPr/>
        <p:txBody>
          <a:bodyPr/>
          <a:lstStyle/>
          <a:p>
            <a:fld id="{88AEDA04-EB2A-E846-ABEB-E0F5E8081D09}" type="datetime1">
              <a:rPr lang="en-US" smtClean="0">
                <a:solidFill>
                  <a:prstClr val="black">
                    <a:tint val="75000"/>
                  </a:prstClr>
                </a:solidFill>
              </a:rPr>
              <a:pPr/>
              <a:t>3/25/2019</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79D034B2-9589-9C4C-806C-14F92A80C0BB}"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0500922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66D380C-8F5D-E647-9D8E-C9FB3D40515E}"/>
              </a:ext>
            </a:extLst>
          </p:cNvPr>
          <p:cNvSpPr>
            <a:spLocks noGrp="1"/>
          </p:cNvSpPr>
          <p:nvPr>
            <p:ph type="subTitle" idx="1"/>
          </p:nvPr>
        </p:nvSpPr>
        <p:spPr/>
        <p:txBody>
          <a:bodyPr/>
          <a:lstStyle/>
          <a:p>
            <a:endParaRPr lang="en-US"/>
          </a:p>
        </p:txBody>
      </p:sp>
      <p:pic>
        <p:nvPicPr>
          <p:cNvPr id="13" name="Picture 12">
            <a:extLst>
              <a:ext uri="{FF2B5EF4-FFF2-40B4-BE49-F238E27FC236}">
                <a16:creationId xmlns:a16="http://schemas.microsoft.com/office/drawing/2014/main" id="{508262D3-4569-E54D-9000-3894FB9C80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0365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 y="0"/>
            <a:ext cx="8328549" cy="1196974"/>
          </a:xfrm>
        </p:spPr>
        <p:txBody>
          <a:bodyPr>
            <a:normAutofit/>
          </a:bodyPr>
          <a:lstStyle/>
          <a:p>
            <a:r>
              <a:rPr lang="en-US" sz="3200" b="1" dirty="0">
                <a:latin typeface="Calibri" panose="020F0502020204030204" pitchFamily="34" charset="0"/>
                <a:cs typeface="Calibri" panose="020F0502020204030204" pitchFamily="34" charset="0"/>
              </a:rPr>
              <a:t>CMS At-a-Glance</a:t>
            </a:r>
          </a:p>
        </p:txBody>
      </p:sp>
      <p:sp>
        <p:nvSpPr>
          <p:cNvPr id="3" name="Content Placeholder 2"/>
          <p:cNvSpPr>
            <a:spLocks noGrp="1"/>
          </p:cNvSpPr>
          <p:nvPr>
            <p:ph idx="1"/>
          </p:nvPr>
        </p:nvSpPr>
        <p:spPr>
          <a:xfrm>
            <a:off x="370840" y="1196974"/>
            <a:ext cx="11821160" cy="4351338"/>
          </a:xfrm>
        </p:spPr>
        <p:txBody>
          <a:bodyPr>
            <a:noAutofit/>
          </a:bodyPr>
          <a:lstStyle/>
          <a:p>
            <a:pPr>
              <a:lnSpc>
                <a:spcPct val="75000"/>
              </a:lnSpc>
              <a:spcBef>
                <a:spcPts val="0"/>
              </a:spcBef>
            </a:pPr>
            <a:r>
              <a:rPr lang="en-US" sz="2400" dirty="0"/>
              <a:t>Started in response to a 2010 </a:t>
            </a:r>
            <a:r>
              <a:rPr lang="en-US" sz="2400" dirty="0" smtClean="0"/>
              <a:t>Congressional</a:t>
            </a:r>
            <a:r>
              <a:rPr lang="en-US" sz="2400" dirty="0"/>
              <a:t> appropriation</a:t>
            </a:r>
          </a:p>
          <a:p>
            <a:pPr>
              <a:lnSpc>
                <a:spcPct val="75000"/>
              </a:lnSpc>
              <a:spcBef>
                <a:spcPts val="0"/>
              </a:spcBef>
            </a:pPr>
            <a:endParaRPr lang="en-US" sz="2400" dirty="0"/>
          </a:p>
          <a:p>
            <a:pPr>
              <a:lnSpc>
                <a:spcPct val="75000"/>
              </a:lnSpc>
              <a:spcBef>
                <a:spcPts val="0"/>
              </a:spcBef>
            </a:pPr>
            <a:r>
              <a:rPr lang="en-US" sz="2400" dirty="0"/>
              <a:t>Designed to characterize, quantify, understand, and predict the evolution of global carbon that can be </a:t>
            </a:r>
            <a:r>
              <a:rPr lang="en-US" sz="2400" dirty="0">
                <a:solidFill>
                  <a:srgbClr val="000000"/>
                </a:solidFill>
              </a:rPr>
              <a:t>affected by </a:t>
            </a:r>
            <a:r>
              <a:rPr lang="en-US" sz="2400" dirty="0"/>
              <a:t>human activity through improved monitoring of carbon stocks and fluxes.</a:t>
            </a:r>
          </a:p>
          <a:p>
            <a:pPr>
              <a:lnSpc>
                <a:spcPct val="75000"/>
              </a:lnSpc>
              <a:spcBef>
                <a:spcPts val="0"/>
              </a:spcBef>
            </a:pPr>
            <a:endParaRPr lang="en-US" sz="2400" dirty="0"/>
          </a:p>
          <a:p>
            <a:pPr>
              <a:lnSpc>
                <a:spcPct val="75000"/>
              </a:lnSpc>
              <a:spcBef>
                <a:spcPts val="0"/>
              </a:spcBef>
            </a:pPr>
            <a:r>
              <a:rPr lang="en-US" sz="2400" dirty="0"/>
              <a:t>Takes full advantage of and prioritizes NASA’s ongoing </a:t>
            </a:r>
            <a:r>
              <a:rPr lang="en-US" sz="2400" dirty="0">
                <a:solidFill>
                  <a:srgbClr val="000000"/>
                </a:solidFill>
              </a:rPr>
              <a:t>(current and future) </a:t>
            </a:r>
            <a:r>
              <a:rPr lang="en-US" sz="2400" dirty="0"/>
              <a:t>space-based observations and associated research and applied activities.</a:t>
            </a:r>
          </a:p>
          <a:p>
            <a:pPr>
              <a:lnSpc>
                <a:spcPct val="75000"/>
              </a:lnSpc>
              <a:spcBef>
                <a:spcPts val="0"/>
              </a:spcBef>
            </a:pPr>
            <a:endParaRPr lang="en-US" sz="2400" dirty="0"/>
          </a:p>
          <a:p>
            <a:pPr>
              <a:lnSpc>
                <a:spcPct val="75000"/>
              </a:lnSpc>
              <a:spcBef>
                <a:spcPts val="0"/>
              </a:spcBef>
            </a:pPr>
            <a:r>
              <a:rPr lang="en-US" sz="2400" dirty="0">
                <a:solidFill>
                  <a:srgbClr val="000000"/>
                </a:solidFill>
              </a:rPr>
              <a:t>Now budgeted for at </a:t>
            </a:r>
            <a:r>
              <a:rPr lang="en-US" sz="2400" dirty="0"/>
              <a:t>approximately $10M annually.</a:t>
            </a:r>
          </a:p>
          <a:p>
            <a:pPr>
              <a:lnSpc>
                <a:spcPct val="75000"/>
              </a:lnSpc>
              <a:spcBef>
                <a:spcPts val="0"/>
              </a:spcBef>
            </a:pPr>
            <a:endParaRPr lang="en-US" sz="2400" dirty="0"/>
          </a:p>
          <a:p>
            <a:pPr>
              <a:lnSpc>
                <a:spcPct val="75000"/>
              </a:lnSpc>
              <a:spcBef>
                <a:spcPts val="0"/>
              </a:spcBef>
            </a:pPr>
            <a:r>
              <a:rPr lang="en-US" sz="2400" dirty="0"/>
              <a:t>NASA incorporates several other agencies into CMS </a:t>
            </a:r>
            <a:r>
              <a:rPr lang="en-US" sz="2400" dirty="0">
                <a:solidFill>
                  <a:srgbClr val="000000"/>
                </a:solidFill>
              </a:rPr>
              <a:t>through their participation in competitively-selected </a:t>
            </a:r>
            <a:r>
              <a:rPr lang="en-US" sz="2400" dirty="0"/>
              <a:t>investigations (e.g., USDA, USGS, EPA, and DOE)</a:t>
            </a:r>
          </a:p>
          <a:p>
            <a:pPr>
              <a:lnSpc>
                <a:spcPct val="75000"/>
              </a:lnSpc>
              <a:spcBef>
                <a:spcPts val="0"/>
              </a:spcBef>
            </a:pPr>
            <a:endParaRPr lang="en-US" sz="2400" dirty="0"/>
          </a:p>
          <a:p>
            <a:pPr>
              <a:lnSpc>
                <a:spcPct val="75000"/>
              </a:lnSpc>
              <a:spcBef>
                <a:spcPts val="0"/>
              </a:spcBef>
            </a:pPr>
            <a:r>
              <a:rPr lang="en-US" sz="2400" dirty="0">
                <a:solidFill>
                  <a:srgbClr val="000000"/>
                </a:solidFill>
              </a:rPr>
              <a:t>Includes</a:t>
            </a:r>
            <a:r>
              <a:rPr lang="en-US" sz="2400" dirty="0"/>
              <a:t> three primary facets: </a:t>
            </a:r>
            <a:r>
              <a:rPr lang="en-US" sz="2400" u="sng" dirty="0"/>
              <a:t>biomass</a:t>
            </a:r>
            <a:r>
              <a:rPr lang="en-US" sz="2400" dirty="0"/>
              <a:t>, </a:t>
            </a:r>
            <a:r>
              <a:rPr lang="en-US" sz="2400" u="sng" dirty="0"/>
              <a:t>flux</a:t>
            </a:r>
            <a:r>
              <a:rPr lang="en-US" sz="2400" dirty="0"/>
              <a:t>, and </a:t>
            </a:r>
            <a:r>
              <a:rPr lang="en-US" sz="2400" u="sng" dirty="0"/>
              <a:t>scoping/outreach.</a:t>
            </a:r>
          </a:p>
          <a:p>
            <a:pPr>
              <a:lnSpc>
                <a:spcPct val="75000"/>
              </a:lnSpc>
              <a:spcBef>
                <a:spcPts val="0"/>
              </a:spcBef>
            </a:pPr>
            <a:endParaRPr lang="en-US" sz="2400" u="sng" dirty="0"/>
          </a:p>
          <a:p>
            <a:pPr>
              <a:lnSpc>
                <a:spcPct val="75000"/>
              </a:lnSpc>
              <a:spcBef>
                <a:spcPts val="0"/>
              </a:spcBef>
            </a:pPr>
            <a:r>
              <a:rPr lang="en-US" sz="2400" dirty="0"/>
              <a:t>5 solicitations to </a:t>
            </a:r>
            <a:r>
              <a:rPr lang="en-US" sz="2400" dirty="0" smtClean="0"/>
              <a:t>date.</a:t>
            </a:r>
            <a:endParaRPr lang="en-US" sz="2400" dirty="0"/>
          </a:p>
          <a:p>
            <a:pPr>
              <a:lnSpc>
                <a:spcPct val="75000"/>
              </a:lnSpc>
              <a:spcBef>
                <a:spcPts val="0"/>
              </a:spcBef>
            </a:pPr>
            <a:endParaRPr lang="en-US" sz="2400" dirty="0"/>
          </a:p>
          <a:p>
            <a:pPr>
              <a:lnSpc>
                <a:spcPct val="75000"/>
              </a:lnSpc>
              <a:spcBef>
                <a:spcPts val="0"/>
              </a:spcBef>
            </a:pPr>
            <a:r>
              <a:rPr lang="en-US" sz="2400" dirty="0"/>
              <a:t>2018 solicitation currently open.</a:t>
            </a:r>
          </a:p>
        </p:txBody>
      </p:sp>
    </p:spTree>
    <p:extLst>
      <p:ext uri="{BB962C8B-B14F-4D97-AF65-F5344CB8AC3E}">
        <p14:creationId xmlns:p14="http://schemas.microsoft.com/office/powerpoint/2010/main" val="1232622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62" y="341054"/>
            <a:ext cx="7886700" cy="750889"/>
          </a:xfrm>
        </p:spPr>
        <p:txBody>
          <a:bodyPr>
            <a:normAutofit/>
          </a:bodyPr>
          <a:lstStyle/>
          <a:p>
            <a:r>
              <a:rPr lang="en-US" sz="3200" b="1" dirty="0">
                <a:latin typeface="Calibri" panose="020F0502020204030204" pitchFamily="34" charset="0"/>
                <a:cs typeface="Calibri" panose="020F0502020204030204" pitchFamily="34" charset="0"/>
              </a:rPr>
              <a:t>NASA’s </a:t>
            </a:r>
            <a:r>
              <a:rPr lang="en-US" sz="3200" b="1" dirty="0" smtClean="0">
                <a:latin typeface="Calibri" panose="020F0502020204030204" pitchFamily="34" charset="0"/>
                <a:cs typeface="Calibri" panose="020F0502020204030204" pitchFamily="34" charset="0"/>
              </a:rPr>
              <a:t>High-Level </a:t>
            </a:r>
            <a:r>
              <a:rPr lang="en-US" sz="3200" b="1" dirty="0">
                <a:latin typeface="Calibri" panose="020F0502020204030204" pitchFamily="34" charset="0"/>
                <a:cs typeface="Calibri" panose="020F0502020204030204" pitchFamily="34" charset="0"/>
              </a:rPr>
              <a:t>CMS Objectives</a:t>
            </a:r>
          </a:p>
        </p:txBody>
      </p:sp>
      <p:sp>
        <p:nvSpPr>
          <p:cNvPr id="3" name="Content Placeholder 2"/>
          <p:cNvSpPr>
            <a:spLocks noGrp="1"/>
          </p:cNvSpPr>
          <p:nvPr>
            <p:ph idx="1"/>
          </p:nvPr>
        </p:nvSpPr>
        <p:spPr>
          <a:xfrm>
            <a:off x="231648" y="1620750"/>
            <a:ext cx="11701526" cy="4351338"/>
          </a:xfrm>
        </p:spPr>
        <p:txBody>
          <a:bodyPr>
            <a:noAutofit/>
          </a:bodyPr>
          <a:lstStyle/>
          <a:p>
            <a:pPr>
              <a:lnSpc>
                <a:spcPct val="75000"/>
              </a:lnSpc>
              <a:spcBef>
                <a:spcPts val="0"/>
              </a:spcBef>
            </a:pPr>
            <a:r>
              <a:rPr lang="en-US" sz="2400" dirty="0"/>
              <a:t>Make significant contributions in characterizing, quantifying, understanding, and predicting the evolution of global carbon sources and sinks </a:t>
            </a:r>
            <a:r>
              <a:rPr lang="en-US" sz="2400" dirty="0">
                <a:solidFill>
                  <a:srgbClr val="000000"/>
                </a:solidFill>
              </a:rPr>
              <a:t>as well as biomass</a:t>
            </a:r>
          </a:p>
          <a:p>
            <a:pPr>
              <a:lnSpc>
                <a:spcPct val="75000"/>
              </a:lnSpc>
              <a:spcBef>
                <a:spcPts val="0"/>
              </a:spcBef>
            </a:pPr>
            <a:endParaRPr lang="en-US" sz="2400" dirty="0"/>
          </a:p>
          <a:p>
            <a:pPr>
              <a:lnSpc>
                <a:spcPct val="75000"/>
              </a:lnSpc>
              <a:spcBef>
                <a:spcPts val="0"/>
              </a:spcBef>
            </a:pPr>
            <a:r>
              <a:rPr lang="en-US" sz="2400" dirty="0"/>
              <a:t>Use the full range of NASA satellite observations and modeling/analysis capabilities to support national and international policy and policymakers</a:t>
            </a:r>
          </a:p>
          <a:p>
            <a:pPr marL="457200" lvl="1" indent="0">
              <a:lnSpc>
                <a:spcPct val="75000"/>
              </a:lnSpc>
              <a:spcBef>
                <a:spcPts val="0"/>
              </a:spcBef>
              <a:buNone/>
            </a:pPr>
            <a:endParaRPr lang="en-US" dirty="0"/>
          </a:p>
          <a:p>
            <a:pPr>
              <a:lnSpc>
                <a:spcPct val="75000"/>
              </a:lnSpc>
              <a:spcBef>
                <a:spcPts val="0"/>
              </a:spcBef>
              <a:buFont typeface="Arial"/>
              <a:buChar char="•"/>
            </a:pPr>
            <a:r>
              <a:rPr lang="en-US" sz="2400" dirty="0"/>
              <a:t>Ensure high quality community involvement through open solicitations and peer review.</a:t>
            </a:r>
          </a:p>
        </p:txBody>
      </p:sp>
    </p:spTree>
    <p:extLst>
      <p:ext uri="{BB962C8B-B14F-4D97-AF65-F5344CB8AC3E}">
        <p14:creationId xmlns:p14="http://schemas.microsoft.com/office/powerpoint/2010/main" val="103896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1"/>
          <p:cNvSpPr>
            <a:spLocks noGrp="1"/>
          </p:cNvSpPr>
          <p:nvPr>
            <p:ph type="title"/>
          </p:nvPr>
        </p:nvSpPr>
        <p:spPr>
          <a:xfrm>
            <a:off x="84206" y="164523"/>
            <a:ext cx="11726794" cy="869583"/>
          </a:xfrm>
        </p:spPr>
        <p:txBody>
          <a:bodyPr>
            <a:noAutofit/>
          </a:bodyPr>
          <a:lstStyle/>
          <a:p>
            <a:pPr algn="ctr"/>
            <a:r>
              <a:rPr lang="en-US" altLang="en-US" sz="3200" b="1" dirty="0">
                <a:latin typeface="Calibri" panose="020F0502020204030204" pitchFamily="34" charset="0"/>
                <a:ea typeface="ヒラギノ角ゴ Pro W3" charset="-128"/>
                <a:cs typeface="Calibri" panose="020F0502020204030204" pitchFamily="34" charset="0"/>
              </a:rPr>
              <a:t>2017 Decadal </a:t>
            </a:r>
            <a:r>
              <a:rPr lang="en-US" altLang="en-US" sz="3200" b="1" dirty="0" smtClean="0">
                <a:latin typeface="Calibri" panose="020F0502020204030204" pitchFamily="34" charset="0"/>
                <a:ea typeface="ヒラギノ角ゴ Pro W3" charset="-128"/>
                <a:cs typeface="Calibri" panose="020F0502020204030204" pitchFamily="34" charset="0"/>
              </a:rPr>
              <a:t>Survey &amp; The Future for NASA Biomass Measurements from Space</a:t>
            </a:r>
            <a:endParaRPr lang="en-US" altLang="en-US" sz="3200" b="1" dirty="0">
              <a:latin typeface="Calibri" panose="020F0502020204030204" pitchFamily="34" charset="0"/>
              <a:ea typeface="ヒラギノ角ゴ Pro W3" charset="-128"/>
              <a:cs typeface="Calibri" panose="020F0502020204030204" pitchFamily="34" charset="0"/>
            </a:endParaRPr>
          </a:p>
        </p:txBody>
      </p:sp>
      <p:sp>
        <p:nvSpPr>
          <p:cNvPr id="8195" name="TextBox 7"/>
          <p:cNvSpPr txBox="1">
            <a:spLocks noChangeArrowheads="1"/>
          </p:cNvSpPr>
          <p:nvPr/>
        </p:nvSpPr>
        <p:spPr bwMode="auto">
          <a:xfrm>
            <a:off x="1114955" y="1265829"/>
            <a:ext cx="2231136" cy="348171"/>
          </a:xfrm>
          <a:prstGeom prst="rect">
            <a:avLst/>
          </a:prstGeom>
          <a:solidFill>
            <a:schemeClr val="tx1"/>
          </a:solidFill>
          <a:ln>
            <a:noFill/>
          </a:ln>
          <a:extLst/>
        </p:spPr>
        <p:txBody>
          <a:bodyPr wrap="none" lIns="91236" tIns="45718" rIns="91236" bIns="45718">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defRPr/>
            </a:pPr>
            <a:r>
              <a:rPr lang="en-US" sz="1900" b="1" cap="small" dirty="0">
                <a:solidFill>
                  <a:prstClr val="white"/>
                </a:solidFill>
                <a:latin typeface="Arial Narrow" panose="020B0606020202030204" pitchFamily="34" charset="0"/>
              </a:rPr>
              <a:t>2017 Decadal Survey</a:t>
            </a:r>
          </a:p>
        </p:txBody>
      </p:sp>
      <p:sp>
        <p:nvSpPr>
          <p:cNvPr id="8196" name="TextBox 11"/>
          <p:cNvSpPr txBox="1">
            <a:spLocks noChangeArrowheads="1"/>
          </p:cNvSpPr>
          <p:nvPr/>
        </p:nvSpPr>
        <p:spPr bwMode="auto">
          <a:xfrm>
            <a:off x="4229102" y="1408762"/>
            <a:ext cx="7810500" cy="5586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36" tIns="45718" rIns="91236" bIns="45718">
            <a:spAutoFit/>
          </a:bodyPr>
          <a:lstStyle>
            <a:lvl1pPr marL="171450" indent="-171450">
              <a:lnSpc>
                <a:spcPct val="85000"/>
              </a:lnSpc>
              <a:spcBef>
                <a:spcPts val="200"/>
              </a:spcBef>
              <a:buClr>
                <a:srgbClr val="A40303"/>
              </a:buClr>
              <a:buSzPct val="75000"/>
              <a:buFont typeface="Wingdings" panose="05000000000000000000" pitchFamily="2" charset="2"/>
              <a:buChar char=""/>
              <a:defRPr sz="2400">
                <a:solidFill>
                  <a:schemeClr val="tx1"/>
                </a:solidFill>
                <a:latin typeface="Arial" panose="020B0604020202020204" pitchFamily="34" charset="0"/>
                <a:ea typeface="ヒラギノ角ゴ Pro W3" charset="-128"/>
              </a:defRPr>
            </a:lvl1pPr>
            <a:lvl2pPr marL="742950" indent="-285750">
              <a:lnSpc>
                <a:spcPct val="85000"/>
              </a:lnSpc>
              <a:spcBef>
                <a:spcPts val="200"/>
              </a:spcBef>
              <a:buClr>
                <a:srgbClr val="0000FF"/>
              </a:buClr>
              <a:buSzPct val="75000"/>
              <a:buFont typeface="Zapf Dingbats" charset="2"/>
              <a:buChar char=""/>
              <a:defRPr sz="2000">
                <a:solidFill>
                  <a:schemeClr val="tx1"/>
                </a:solidFill>
                <a:latin typeface="Arial" panose="020B0604020202020204" pitchFamily="34" charset="0"/>
                <a:ea typeface="ヒラギノ角ゴ Pro W3" charset="-128"/>
              </a:defRPr>
            </a:lvl2pPr>
            <a:lvl3pPr marL="1143000" indent="-228600">
              <a:lnSpc>
                <a:spcPct val="85000"/>
              </a:lnSpc>
              <a:spcBef>
                <a:spcPts val="200"/>
              </a:spcBef>
              <a:buClr>
                <a:srgbClr val="008000"/>
              </a:buClr>
              <a:buSzPct val="75000"/>
              <a:buFont typeface="Wingdings" panose="05000000000000000000" pitchFamily="2" charset="2"/>
              <a:buChar char="v"/>
              <a:defRPr sz="2000">
                <a:solidFill>
                  <a:schemeClr val="tx1"/>
                </a:solidFill>
                <a:latin typeface="Arial" panose="020B0604020202020204" pitchFamily="34" charset="0"/>
                <a:ea typeface="ヒラギノ角ゴ Pro W3" charset="-128"/>
              </a:defRPr>
            </a:lvl3pPr>
            <a:lvl4pPr marL="1600200" indent="-228600">
              <a:lnSpc>
                <a:spcPct val="85000"/>
              </a:lnSpc>
              <a:spcBef>
                <a:spcPts val="200"/>
              </a:spcBef>
              <a:buChar char="–"/>
              <a:defRPr sz="2000">
                <a:solidFill>
                  <a:schemeClr val="tx1"/>
                </a:solidFill>
                <a:latin typeface="Arial" panose="020B0604020202020204" pitchFamily="34" charset="0"/>
                <a:ea typeface="ヒラギノ角ゴ Pro W3" charset="-128"/>
              </a:defRPr>
            </a:lvl4pPr>
            <a:lvl5pPr marL="2057400" indent="-228600">
              <a:lnSpc>
                <a:spcPct val="85000"/>
              </a:lnSpc>
              <a:spcBef>
                <a:spcPts val="200"/>
              </a:spcBef>
              <a:buChar char="»"/>
              <a:defRPr>
                <a:solidFill>
                  <a:schemeClr val="tx1"/>
                </a:solidFill>
                <a:latin typeface="Arial" panose="020B0604020202020204" pitchFamily="34" charset="0"/>
                <a:ea typeface="ヒラギノ角ゴ Pro W3" charset="-128"/>
              </a:defRPr>
            </a:lvl5pPr>
            <a:lvl6pPr marL="2514600" indent="-228600" eaLnBrk="0" fontAlgn="base" hangingPunct="0">
              <a:lnSpc>
                <a:spcPct val="85000"/>
              </a:lnSpc>
              <a:spcBef>
                <a:spcPts val="200"/>
              </a:spcBef>
              <a:spcAft>
                <a:spcPct val="0"/>
              </a:spcAft>
              <a:buChar char="»"/>
              <a:defRPr>
                <a:solidFill>
                  <a:schemeClr val="tx1"/>
                </a:solidFill>
                <a:latin typeface="Arial" panose="020B0604020202020204" pitchFamily="34" charset="0"/>
                <a:ea typeface="ヒラギノ角ゴ Pro W3" charset="-128"/>
              </a:defRPr>
            </a:lvl6pPr>
            <a:lvl7pPr marL="2971800" indent="-228600" eaLnBrk="0" fontAlgn="base" hangingPunct="0">
              <a:lnSpc>
                <a:spcPct val="85000"/>
              </a:lnSpc>
              <a:spcBef>
                <a:spcPts val="200"/>
              </a:spcBef>
              <a:spcAft>
                <a:spcPct val="0"/>
              </a:spcAft>
              <a:buChar char="»"/>
              <a:defRPr>
                <a:solidFill>
                  <a:schemeClr val="tx1"/>
                </a:solidFill>
                <a:latin typeface="Arial" panose="020B0604020202020204" pitchFamily="34" charset="0"/>
                <a:ea typeface="ヒラギノ角ゴ Pro W3" charset="-128"/>
              </a:defRPr>
            </a:lvl7pPr>
            <a:lvl8pPr marL="3429000" indent="-228600" eaLnBrk="0" fontAlgn="base" hangingPunct="0">
              <a:lnSpc>
                <a:spcPct val="85000"/>
              </a:lnSpc>
              <a:spcBef>
                <a:spcPts val="200"/>
              </a:spcBef>
              <a:spcAft>
                <a:spcPct val="0"/>
              </a:spcAft>
              <a:buChar char="»"/>
              <a:defRPr>
                <a:solidFill>
                  <a:schemeClr val="tx1"/>
                </a:solidFill>
                <a:latin typeface="Arial" panose="020B0604020202020204" pitchFamily="34" charset="0"/>
                <a:ea typeface="ヒラギノ角ゴ Pro W3" charset="-128"/>
              </a:defRPr>
            </a:lvl8pPr>
            <a:lvl9pPr marL="3886200" indent="-228600" eaLnBrk="0" fontAlgn="base" hangingPunct="0">
              <a:lnSpc>
                <a:spcPct val="85000"/>
              </a:lnSpc>
              <a:spcBef>
                <a:spcPts val="200"/>
              </a:spcBef>
              <a:spcAft>
                <a:spcPct val="0"/>
              </a:spcAft>
              <a:buChar char="»"/>
              <a:defRPr>
                <a:solidFill>
                  <a:schemeClr val="tx1"/>
                </a:solidFill>
                <a:latin typeface="Arial" panose="020B0604020202020204" pitchFamily="34" charset="0"/>
                <a:ea typeface="ヒラギノ角ゴ Pro W3" charset="-128"/>
              </a:defRPr>
            </a:lvl9pPr>
          </a:lstStyle>
          <a:p>
            <a:pPr>
              <a:spcBef>
                <a:spcPct val="0"/>
              </a:spcBef>
              <a:buClrTx/>
              <a:buSzTx/>
              <a:buFont typeface="Arial" panose="020B0604020202020204" pitchFamily="34" charset="0"/>
              <a:buChar char="•"/>
            </a:pPr>
            <a:r>
              <a:rPr lang="en-US" altLang="en-US" sz="2800" dirty="0">
                <a:solidFill>
                  <a:srgbClr val="203864"/>
                </a:solidFill>
                <a:latin typeface="Arial Narrow" panose="020B0606020202030204" pitchFamily="34" charset="0"/>
              </a:rPr>
              <a:t>Publicly released January 5, 2018</a:t>
            </a:r>
          </a:p>
          <a:p>
            <a:pPr>
              <a:spcBef>
                <a:spcPct val="0"/>
              </a:spcBef>
              <a:buClrTx/>
              <a:buSzTx/>
              <a:buFont typeface="Arial" panose="020B0604020202020204" pitchFamily="34" charset="0"/>
              <a:buChar char="•"/>
            </a:pPr>
            <a:endParaRPr lang="en-US" altLang="en-US" sz="2800" dirty="0">
              <a:solidFill>
                <a:srgbClr val="203864"/>
              </a:solidFill>
              <a:latin typeface="Arial Narrow" panose="020B0606020202030204" pitchFamily="34" charset="0"/>
            </a:endParaRPr>
          </a:p>
          <a:p>
            <a:pPr>
              <a:spcBef>
                <a:spcPct val="0"/>
              </a:spcBef>
              <a:buClrTx/>
              <a:buSzTx/>
              <a:buFont typeface="Arial" panose="020B0604020202020204" pitchFamily="34" charset="0"/>
              <a:buChar char="•"/>
            </a:pPr>
            <a:r>
              <a:rPr lang="en-US" altLang="en-US" sz="2800" dirty="0">
                <a:solidFill>
                  <a:srgbClr val="203864"/>
                </a:solidFill>
                <a:latin typeface="Arial Narrow" panose="020B0606020202030204" pitchFamily="34" charset="0"/>
              </a:rPr>
              <a:t>Supports the ESD (and international) </a:t>
            </a:r>
            <a:r>
              <a:rPr lang="en-US" altLang="en-US" sz="2800" i="1" dirty="0">
                <a:solidFill>
                  <a:srgbClr val="203864"/>
                </a:solidFill>
                <a:latin typeface="Arial Narrow" panose="020B0606020202030204" pitchFamily="34" charset="0"/>
              </a:rPr>
              <a:t>Program of Record</a:t>
            </a:r>
          </a:p>
          <a:p>
            <a:pPr>
              <a:spcBef>
                <a:spcPct val="0"/>
              </a:spcBef>
              <a:buClrTx/>
              <a:buSzTx/>
              <a:buFont typeface="Arial" panose="020B0604020202020204" pitchFamily="34" charset="0"/>
              <a:buChar char="•"/>
            </a:pPr>
            <a:endParaRPr lang="en-US" altLang="en-US" sz="2800" dirty="0">
              <a:solidFill>
                <a:srgbClr val="203864"/>
              </a:solidFill>
              <a:latin typeface="Arial Narrow" panose="020B0606020202030204" pitchFamily="34" charset="0"/>
            </a:endParaRPr>
          </a:p>
          <a:p>
            <a:pPr>
              <a:spcBef>
                <a:spcPct val="0"/>
              </a:spcBef>
              <a:buClrTx/>
              <a:buSzTx/>
              <a:buFont typeface="Arial" panose="020B0604020202020204" pitchFamily="34" charset="0"/>
              <a:buChar char="•"/>
            </a:pPr>
            <a:r>
              <a:rPr lang="en-US" altLang="en-US" sz="2800" dirty="0">
                <a:solidFill>
                  <a:srgbClr val="203864"/>
                </a:solidFill>
                <a:latin typeface="Arial Narrow" panose="020B0606020202030204" pitchFamily="34" charset="0"/>
              </a:rPr>
              <a:t>Prioritizes </a:t>
            </a:r>
            <a:r>
              <a:rPr lang="en-US" altLang="en-US" sz="2800" i="1" dirty="0">
                <a:solidFill>
                  <a:srgbClr val="203864"/>
                </a:solidFill>
                <a:latin typeface="Arial Narrow" panose="020B0606020202030204" pitchFamily="34" charset="0"/>
              </a:rPr>
              <a:t>observations</a:t>
            </a:r>
            <a:r>
              <a:rPr lang="en-US" altLang="en-US" sz="2800" dirty="0">
                <a:solidFill>
                  <a:srgbClr val="203864"/>
                </a:solidFill>
                <a:latin typeface="Arial Narrow" panose="020B0606020202030204" pitchFamily="34" charset="0"/>
              </a:rPr>
              <a:t> rather than specific missions</a:t>
            </a:r>
          </a:p>
          <a:p>
            <a:pPr>
              <a:spcBef>
                <a:spcPct val="0"/>
              </a:spcBef>
              <a:buClrTx/>
              <a:buSzTx/>
              <a:buFont typeface="Arial" panose="020B0604020202020204" pitchFamily="34" charset="0"/>
              <a:buChar char="•"/>
            </a:pPr>
            <a:endParaRPr lang="en-US" altLang="en-US" sz="2800" dirty="0">
              <a:solidFill>
                <a:srgbClr val="203864"/>
              </a:solidFill>
              <a:latin typeface="Arial Narrow" panose="020B0606020202030204" pitchFamily="34" charset="0"/>
            </a:endParaRPr>
          </a:p>
          <a:p>
            <a:pPr>
              <a:spcBef>
                <a:spcPct val="0"/>
              </a:spcBef>
              <a:buClrTx/>
              <a:buSzTx/>
              <a:buFont typeface="Arial" panose="020B0604020202020204" pitchFamily="34" charset="0"/>
              <a:buChar char="•"/>
            </a:pPr>
            <a:r>
              <a:rPr lang="en-US" altLang="en-US" sz="2800" dirty="0">
                <a:solidFill>
                  <a:srgbClr val="203864"/>
                </a:solidFill>
                <a:latin typeface="Arial Narrow" panose="020B0606020202030204" pitchFamily="34" charset="0"/>
              </a:rPr>
              <a:t>Emphasis on </a:t>
            </a:r>
            <a:r>
              <a:rPr lang="en-US" altLang="en-US" sz="2800" i="1" dirty="0">
                <a:solidFill>
                  <a:srgbClr val="203864"/>
                </a:solidFill>
                <a:latin typeface="Arial Narrow" panose="020B0606020202030204" pitchFamily="34" charset="0"/>
              </a:rPr>
              <a:t>competition</a:t>
            </a:r>
            <a:r>
              <a:rPr lang="en-US" altLang="en-US" sz="2800" dirty="0">
                <a:solidFill>
                  <a:srgbClr val="203864"/>
                </a:solidFill>
                <a:latin typeface="Arial Narrow" panose="020B0606020202030204" pitchFamily="34" charset="0"/>
              </a:rPr>
              <a:t> as cost-control method</a:t>
            </a:r>
          </a:p>
          <a:p>
            <a:pPr marL="0" indent="0">
              <a:spcBef>
                <a:spcPct val="0"/>
              </a:spcBef>
              <a:buClrTx/>
              <a:buSzTx/>
              <a:buFont typeface="Wingdings" panose="05000000000000000000" pitchFamily="2" charset="2"/>
              <a:buNone/>
            </a:pPr>
            <a:endParaRPr lang="en-US" altLang="en-US" sz="2800" dirty="0">
              <a:solidFill>
                <a:srgbClr val="203864"/>
              </a:solidFill>
              <a:latin typeface="Arial Narrow" panose="020B0606020202030204" pitchFamily="34" charset="0"/>
            </a:endParaRPr>
          </a:p>
          <a:p>
            <a:pPr>
              <a:spcBef>
                <a:spcPct val="0"/>
              </a:spcBef>
              <a:buClrTx/>
              <a:buSzTx/>
              <a:buFont typeface="Arial" panose="020B0604020202020204" pitchFamily="34" charset="0"/>
              <a:buChar char="•"/>
            </a:pPr>
            <a:r>
              <a:rPr lang="en-US" altLang="en-US" sz="2800" dirty="0">
                <a:solidFill>
                  <a:srgbClr val="203864"/>
                </a:solidFill>
                <a:latin typeface="Arial Narrow" panose="020B0606020202030204" pitchFamily="34" charset="0"/>
              </a:rPr>
              <a:t>Explicitly allows </a:t>
            </a:r>
            <a:r>
              <a:rPr lang="en-US" altLang="en-US" sz="2800" i="1" dirty="0">
                <a:solidFill>
                  <a:srgbClr val="203864"/>
                </a:solidFill>
                <a:latin typeface="Arial Narrow" panose="020B0606020202030204" pitchFamily="34" charset="0"/>
              </a:rPr>
              <a:t>implementation flexibility</a:t>
            </a:r>
          </a:p>
          <a:p>
            <a:pPr>
              <a:spcBef>
                <a:spcPct val="0"/>
              </a:spcBef>
              <a:buClrTx/>
              <a:buSzTx/>
              <a:buFont typeface="Arial" panose="020B0604020202020204" pitchFamily="34" charset="0"/>
              <a:buChar char="•"/>
            </a:pPr>
            <a:endParaRPr lang="en-US" altLang="en-US" sz="2800" dirty="0">
              <a:latin typeface="Arial Narrow" panose="020B0606020202030204" pitchFamily="34" charset="0"/>
            </a:endParaRPr>
          </a:p>
          <a:p>
            <a:pPr>
              <a:spcBef>
                <a:spcPct val="0"/>
              </a:spcBef>
              <a:buClrTx/>
              <a:buSzTx/>
              <a:buFont typeface="Arial" panose="020B0604020202020204" pitchFamily="34" charset="0"/>
              <a:buChar char="•"/>
            </a:pPr>
            <a:r>
              <a:rPr lang="en-US" altLang="en-US" sz="2800" dirty="0">
                <a:solidFill>
                  <a:schemeClr val="accent1">
                    <a:lumMod val="50000"/>
                  </a:schemeClr>
                </a:solidFill>
                <a:latin typeface="Arial Narrow" panose="020B0606020202030204" pitchFamily="34" charset="0"/>
              </a:rPr>
              <a:t>Explicitly encourages </a:t>
            </a:r>
            <a:r>
              <a:rPr lang="en-US" altLang="en-US" sz="2800" i="1" dirty="0">
                <a:solidFill>
                  <a:schemeClr val="accent1">
                    <a:lumMod val="50000"/>
                  </a:schemeClr>
                </a:solidFill>
                <a:latin typeface="Arial Narrow" panose="020B0606020202030204" pitchFamily="34" charset="0"/>
              </a:rPr>
              <a:t>international partnerships</a:t>
            </a:r>
          </a:p>
          <a:p>
            <a:pPr>
              <a:spcBef>
                <a:spcPct val="0"/>
              </a:spcBef>
              <a:buClrTx/>
              <a:buSzTx/>
              <a:buFont typeface="Arial" panose="020B0604020202020204" pitchFamily="34" charset="0"/>
              <a:buChar char="•"/>
            </a:pPr>
            <a:endParaRPr lang="en-US" altLang="en-US" sz="2800" dirty="0">
              <a:latin typeface="Arial Narrow" panose="020B0606020202030204" pitchFamily="34" charset="0"/>
            </a:endParaRPr>
          </a:p>
          <a:p>
            <a:pPr>
              <a:spcBef>
                <a:spcPct val="0"/>
              </a:spcBef>
              <a:buClrTx/>
              <a:buSzTx/>
              <a:buFont typeface="Arial" panose="020B0604020202020204" pitchFamily="34" charset="0"/>
              <a:buChar char="•"/>
            </a:pPr>
            <a:r>
              <a:rPr lang="en-US" altLang="en-US" sz="2800" dirty="0">
                <a:solidFill>
                  <a:srgbClr val="203864"/>
                </a:solidFill>
                <a:latin typeface="Arial Narrow" panose="020B0606020202030204" pitchFamily="34" charset="0"/>
              </a:rPr>
              <a:t>Endorses </a:t>
            </a:r>
            <a:r>
              <a:rPr lang="en-US" altLang="en-US" sz="2800" i="1" dirty="0">
                <a:solidFill>
                  <a:srgbClr val="203864"/>
                </a:solidFill>
                <a:latin typeface="Arial Narrow" panose="020B0606020202030204" pitchFamily="34" charset="0"/>
              </a:rPr>
              <a:t>existing balances </a:t>
            </a:r>
            <a:r>
              <a:rPr lang="en-US" altLang="en-US" sz="2800" dirty="0">
                <a:solidFill>
                  <a:srgbClr val="203864"/>
                </a:solidFill>
                <a:latin typeface="Arial Narrow" panose="020B0606020202030204" pitchFamily="34" charset="0"/>
              </a:rPr>
              <a:t>in ESD portfolio</a:t>
            </a:r>
          </a:p>
          <a:p>
            <a:pPr marL="0" indent="0">
              <a:spcBef>
                <a:spcPct val="0"/>
              </a:spcBef>
              <a:buClrTx/>
              <a:buSzTx/>
              <a:buFont typeface="Wingdings" panose="05000000000000000000" pitchFamily="2" charset="2"/>
              <a:buNone/>
            </a:pPr>
            <a:endParaRPr lang="en-US" altLang="en-US" sz="2800" dirty="0">
              <a:solidFill>
                <a:srgbClr val="203864"/>
              </a:solidFill>
              <a:latin typeface="Arial Narrow" panose="020B0606020202030204" pitchFamily="34" charset="0"/>
            </a:endParaRPr>
          </a:p>
          <a:p>
            <a:pPr marL="0" indent="0">
              <a:spcBef>
                <a:spcPct val="0"/>
              </a:spcBef>
              <a:buClrTx/>
              <a:buSzTx/>
              <a:buFont typeface="Wingdings" panose="05000000000000000000" pitchFamily="2" charset="2"/>
              <a:buNone/>
            </a:pPr>
            <a:endParaRPr lang="en-US" altLang="en-US" sz="2800" dirty="0">
              <a:solidFill>
                <a:srgbClr val="203864"/>
              </a:solidFill>
              <a:latin typeface="Arial Narrow" panose="020B0606020202030204" pitchFamily="34" charset="0"/>
            </a:endParaRPr>
          </a:p>
        </p:txBody>
      </p:sp>
      <p:pic>
        <p:nvPicPr>
          <p:cNvPr id="3" name="Picture 2"/>
          <p:cNvPicPr>
            <a:picLocks noChangeAspect="1"/>
          </p:cNvPicPr>
          <p:nvPr/>
        </p:nvPicPr>
        <p:blipFill>
          <a:blip r:embed="rId3"/>
          <a:stretch>
            <a:fillRect/>
          </a:stretch>
        </p:blipFill>
        <p:spPr>
          <a:xfrm>
            <a:off x="761434" y="1768316"/>
            <a:ext cx="3014647" cy="3904735"/>
          </a:xfrm>
          <a:prstGeom prst="rect">
            <a:avLst/>
          </a:prstGeom>
          <a:ln>
            <a:solidFill>
              <a:schemeClr val="tx1"/>
            </a:solidFill>
          </a:ln>
          <a:effectLst>
            <a:outerShdw blurRad="50800" dist="139700" dir="2700000" algn="ctr" rotWithShape="0">
              <a:schemeClr val="bg2"/>
            </a:outerShdw>
          </a:effectLst>
        </p:spPr>
      </p:pic>
      <p:sp>
        <p:nvSpPr>
          <p:cNvPr id="6" name="Slide Number Placeholder 3">
            <a:extLst>
              <a:ext uri="{FF2B5EF4-FFF2-40B4-BE49-F238E27FC236}">
                <a16:creationId xmlns:a16="http://schemas.microsoft.com/office/drawing/2014/main" id="{E549851E-8674-F44A-877F-574A9A45F3A6}"/>
              </a:ext>
            </a:extLst>
          </p:cNvPr>
          <p:cNvSpPr txBox="1">
            <a:spLocks/>
          </p:cNvSpPr>
          <p:nvPr/>
        </p:nvSpPr>
        <p:spPr>
          <a:xfrm>
            <a:off x="9067800" y="6356352"/>
            <a:ext cx="2743200" cy="365125"/>
          </a:xfrm>
          <a:prstGeom prst="rect">
            <a:avLst/>
          </a:prstGeom>
        </p:spPr>
        <p:txBody>
          <a:bodyPr/>
          <a:lstStyle>
            <a:defPPr>
              <a:defRPr lang="en-US"/>
            </a:defPPr>
            <a:lvl1pPr marL="0" algn="l" defTabSz="912088" rtl="0" eaLnBrk="1" latinLnBrk="0" hangingPunct="1">
              <a:defRPr sz="1900" kern="1200">
                <a:solidFill>
                  <a:schemeClr val="tx1"/>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a:lstStyle>
          <a:p>
            <a:pPr algn="r"/>
            <a:fld id="{786A64DB-DBB3-CA48-993E-0DE1651AF3A6}" type="slidenum">
              <a:rPr lang="en-US" sz="1200" smtClean="0">
                <a:solidFill>
                  <a:prstClr val="black"/>
                </a:solidFill>
                <a:latin typeface="Calibri"/>
              </a:rPr>
              <a:pPr algn="r"/>
              <a:t>25</a:t>
            </a:fld>
            <a:endParaRPr lang="en-US" sz="1200" dirty="0">
              <a:solidFill>
                <a:prstClr val="black"/>
              </a:solidFill>
              <a:latin typeface="Calibri"/>
            </a:endParaRPr>
          </a:p>
        </p:txBody>
      </p:sp>
    </p:spTree>
    <p:extLst>
      <p:ext uri="{BB962C8B-B14F-4D97-AF65-F5344CB8AC3E}">
        <p14:creationId xmlns:p14="http://schemas.microsoft.com/office/powerpoint/2010/main" val="116609255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530835" y="81578"/>
            <a:ext cx="3471380" cy="954107"/>
          </a:xfrm>
          <a:prstGeom prst="rect">
            <a:avLst/>
          </a:prstGeom>
          <a:noFill/>
        </p:spPr>
        <p:txBody>
          <a:bodyPr wrap="square" rtlCol="0">
            <a:spAutoFit/>
          </a:bodyPr>
          <a:lstStyle/>
          <a:p>
            <a:pPr>
              <a:defRPr/>
            </a:pPr>
            <a:r>
              <a:rPr lang="en-US" sz="2800" b="1" i="1" dirty="0">
                <a:solidFill>
                  <a:srgbClr val="000099"/>
                </a:solidFill>
                <a:latin typeface="Calibri" panose="020F0502020204030204" pitchFamily="34" charset="0"/>
                <a:ea typeface="ＭＳ Ｐゴシック" charset="-128"/>
              </a:rPr>
              <a:t>NASA Flight Program </a:t>
            </a:r>
            <a:br>
              <a:rPr lang="en-US" sz="2800" b="1" i="1" dirty="0">
                <a:solidFill>
                  <a:srgbClr val="000099"/>
                </a:solidFill>
                <a:latin typeface="Calibri" panose="020F0502020204030204" pitchFamily="34" charset="0"/>
                <a:ea typeface="ＭＳ Ｐゴシック" charset="-128"/>
              </a:rPr>
            </a:br>
            <a:r>
              <a:rPr lang="en-US" sz="2800" b="1" i="1" dirty="0">
                <a:solidFill>
                  <a:srgbClr val="000099"/>
                </a:solidFill>
                <a:latin typeface="Calibri" panose="020F0502020204030204" pitchFamily="34" charset="0"/>
                <a:ea typeface="ＭＳ Ｐゴシック" charset="-128"/>
              </a:rPr>
              <a:t>Elements</a:t>
            </a:r>
          </a:p>
        </p:txBody>
      </p:sp>
      <p:grpSp>
        <p:nvGrpSpPr>
          <p:cNvPr id="15" name="Group 14"/>
          <p:cNvGrpSpPr/>
          <p:nvPr/>
        </p:nvGrpSpPr>
        <p:grpSpPr>
          <a:xfrm>
            <a:off x="6781370" y="121259"/>
            <a:ext cx="3846472" cy="830997"/>
            <a:chOff x="5257370" y="121258"/>
            <a:chExt cx="3846472" cy="830997"/>
          </a:xfrm>
        </p:grpSpPr>
        <p:cxnSp>
          <p:nvCxnSpPr>
            <p:cNvPr id="18" name="Straight Connector 17"/>
            <p:cNvCxnSpPr/>
            <p:nvPr/>
          </p:nvCxnSpPr>
          <p:spPr>
            <a:xfrm>
              <a:off x="7708926" y="201391"/>
              <a:ext cx="0" cy="67073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257370" y="121258"/>
              <a:ext cx="2362708" cy="830997"/>
            </a:xfrm>
            <a:prstGeom prst="rect">
              <a:avLst/>
            </a:prstGeom>
            <a:noFill/>
          </p:spPr>
          <p:txBody>
            <a:bodyPr wrap="square" rtlCol="0" anchor="ctr">
              <a:spAutoFit/>
            </a:bodyPr>
            <a:lstStyle/>
            <a:p>
              <a:pPr algn="r">
                <a:defRPr/>
              </a:pPr>
              <a:r>
                <a:rPr lang="en-US" sz="2400" b="1" dirty="0">
                  <a:solidFill>
                    <a:srgbClr val="000000"/>
                  </a:solidFill>
                  <a:latin typeface="Calibri" panose="020F0502020204030204" pitchFamily="34" charset="0"/>
                  <a:ea typeface="ＭＳ Ｐゴシック" charset="-128"/>
                </a:rPr>
                <a:t>Earth</a:t>
              </a:r>
              <a:br>
                <a:rPr lang="en-US" sz="2400" b="1" dirty="0">
                  <a:solidFill>
                    <a:srgbClr val="000000"/>
                  </a:solidFill>
                  <a:latin typeface="Calibri" panose="020F0502020204030204" pitchFamily="34" charset="0"/>
                  <a:ea typeface="ＭＳ Ｐゴシック" charset="-128"/>
                </a:rPr>
              </a:br>
              <a:r>
                <a:rPr lang="en-US" sz="2400" b="1" dirty="0">
                  <a:solidFill>
                    <a:srgbClr val="000000"/>
                  </a:solidFill>
                  <a:latin typeface="Calibri" panose="020F0502020204030204" pitchFamily="34" charset="0"/>
                  <a:ea typeface="ＭＳ Ｐゴシック" charset="-128"/>
                </a:rPr>
                <a:t>Decadal Survey</a:t>
              </a:r>
            </a:p>
          </p:txBody>
        </p:sp>
        <p:grpSp>
          <p:nvGrpSpPr>
            <p:cNvPr id="20" name="Group 19"/>
            <p:cNvGrpSpPr/>
            <p:nvPr/>
          </p:nvGrpSpPr>
          <p:grpSpPr>
            <a:xfrm>
              <a:off x="7921590" y="142422"/>
              <a:ext cx="1182252" cy="792756"/>
              <a:chOff x="458383" y="133786"/>
              <a:chExt cx="1182252" cy="792756"/>
            </a:xfrm>
          </p:grpSpPr>
          <p:pic>
            <p:nvPicPr>
              <p:cNvPr id="23"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89075" y="133786"/>
                <a:ext cx="1051560" cy="788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Oval 7"/>
              <p:cNvSpPr>
                <a:spLocks noChangeArrowheads="1"/>
              </p:cNvSpPr>
              <p:nvPr/>
            </p:nvSpPr>
            <p:spPr bwMode="auto">
              <a:xfrm>
                <a:off x="458383" y="189713"/>
                <a:ext cx="676321" cy="736829"/>
              </a:xfrm>
              <a:prstGeom prst="ellipse">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5000"/>
                  </a:lnSpc>
                  <a:defRPr/>
                </a:pPr>
                <a:endParaRPr lang="en-US" altLang="en-US" sz="3300">
                  <a:solidFill>
                    <a:srgbClr val="000000"/>
                  </a:solidFill>
                  <a:ea typeface="ＭＳ Ｐゴシック" charset="-128"/>
                </a:endParaRPr>
              </a:p>
            </p:txBody>
          </p:sp>
        </p:grpSp>
        <p:pic>
          <p:nvPicPr>
            <p:cNvPr id="21" name="Picture 2" descr="http://news.yale.edu/sites/default/files/nas-logo.jpg"/>
            <p:cNvPicPr>
              <a:picLocks noChangeAspect="1" noChangeArrowheads="1"/>
            </p:cNvPicPr>
            <p:nvPr/>
          </p:nvPicPr>
          <p:blipFill>
            <a:blip r:embed="rId4" cstate="screen">
              <a:clrChange>
                <a:clrFrom>
                  <a:srgbClr val="FEFFF8"/>
                </a:clrFrom>
                <a:clrTo>
                  <a:srgbClr val="FEFFF8">
                    <a:alpha val="0"/>
                  </a:srgbClr>
                </a:clrTo>
              </a:clrChange>
              <a:extLst>
                <a:ext uri="{28A0092B-C50C-407E-A947-70E740481C1C}">
                  <a14:useLocalDpi xmlns:a14="http://schemas.microsoft.com/office/drawing/2010/main"/>
                </a:ext>
              </a:extLst>
            </a:blip>
            <a:srcRect/>
            <a:stretch>
              <a:fillRect/>
            </a:stretch>
          </p:blipFill>
          <p:spPr bwMode="auto">
            <a:xfrm>
              <a:off x="7608716" y="186172"/>
              <a:ext cx="1280161" cy="74491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Content Placeholder 2"/>
          <p:cNvSpPr txBox="1">
            <a:spLocks/>
          </p:cNvSpPr>
          <p:nvPr/>
        </p:nvSpPr>
        <p:spPr>
          <a:xfrm>
            <a:off x="4558602" y="1282352"/>
            <a:ext cx="6069240" cy="5264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en-US" sz="2000" b="1" cap="small" dirty="0">
                <a:solidFill>
                  <a:prstClr val="black"/>
                </a:solidFill>
                <a:latin typeface="Calibri" panose="020F0502020204030204"/>
              </a:rPr>
              <a:t>Designated.</a:t>
            </a:r>
            <a:r>
              <a:rPr lang="en-US" sz="2000" cap="small" dirty="0">
                <a:solidFill>
                  <a:prstClr val="black"/>
                </a:solidFill>
                <a:latin typeface="Calibri" panose="020F0502020204030204"/>
              </a:rPr>
              <a:t> </a:t>
            </a:r>
            <a:r>
              <a:rPr lang="en-US" sz="1800" dirty="0">
                <a:solidFill>
                  <a:prstClr val="black"/>
                </a:solidFill>
                <a:latin typeface="Calibri" panose="020F0502020204030204"/>
              </a:rPr>
              <a:t>A </a:t>
            </a:r>
            <a:r>
              <a:rPr lang="en-US" sz="1800" u="sng" dirty="0">
                <a:solidFill>
                  <a:prstClr val="black"/>
                </a:solidFill>
                <a:latin typeface="Calibri" panose="020F0502020204030204"/>
              </a:rPr>
              <a:t>new</a:t>
            </a:r>
            <a:r>
              <a:rPr lang="en-US" sz="1800" dirty="0">
                <a:solidFill>
                  <a:prstClr val="black"/>
                </a:solidFill>
                <a:latin typeface="Calibri" panose="020F0502020204030204"/>
              </a:rPr>
              <a:t> program element for ESAS-designated cost-capped medium- and large-size missions to address </a:t>
            </a:r>
            <a:r>
              <a:rPr lang="en-US" sz="1800" b="1" i="1" dirty="0">
                <a:solidFill>
                  <a:prstClr val="black"/>
                </a:solidFill>
                <a:latin typeface="Calibri" panose="020F0502020204030204"/>
              </a:rPr>
              <a:t>observables essential to the overall program </a:t>
            </a:r>
            <a:r>
              <a:rPr lang="en-US" sz="1800" dirty="0">
                <a:solidFill>
                  <a:prstClr val="black"/>
                </a:solidFill>
                <a:latin typeface="Calibri" panose="020F0502020204030204"/>
              </a:rPr>
              <a:t>and that are outside the scope of other opportunities in many cases.  </a:t>
            </a:r>
            <a:br>
              <a:rPr lang="en-US" sz="1800" dirty="0">
                <a:solidFill>
                  <a:prstClr val="black"/>
                </a:solidFill>
                <a:latin typeface="Calibri" panose="020F0502020204030204"/>
              </a:rPr>
            </a:br>
            <a:r>
              <a:rPr lang="en-US" sz="1800" dirty="0">
                <a:solidFill>
                  <a:prstClr val="black"/>
                </a:solidFill>
                <a:latin typeface="Calibri" panose="020F0502020204030204"/>
              </a:rPr>
              <a:t>Can be competed, at NASA discretion. </a:t>
            </a:r>
          </a:p>
          <a:p>
            <a:pPr>
              <a:lnSpc>
                <a:spcPts val="2200"/>
              </a:lnSpc>
            </a:pPr>
            <a:r>
              <a:rPr lang="en-US" sz="2000" b="1" cap="small" dirty="0">
                <a:solidFill>
                  <a:prstClr val="black"/>
                </a:solidFill>
                <a:latin typeface="Calibri" panose="020F0502020204030204"/>
              </a:rPr>
              <a:t>Earth System Explorer. </a:t>
            </a:r>
            <a:r>
              <a:rPr lang="en-US" sz="1800" dirty="0">
                <a:solidFill>
                  <a:prstClr val="black"/>
                </a:solidFill>
                <a:latin typeface="Calibri" panose="020F0502020204030204"/>
              </a:rPr>
              <a:t>A </a:t>
            </a:r>
            <a:r>
              <a:rPr lang="en-US" sz="1800" u="sng" dirty="0">
                <a:solidFill>
                  <a:prstClr val="black"/>
                </a:solidFill>
                <a:latin typeface="Calibri" panose="020F0502020204030204"/>
              </a:rPr>
              <a:t>new</a:t>
            </a:r>
            <a:r>
              <a:rPr lang="en-US" sz="1800" dirty="0">
                <a:solidFill>
                  <a:prstClr val="black"/>
                </a:solidFill>
                <a:latin typeface="Calibri" panose="020F0502020204030204"/>
              </a:rPr>
              <a:t> program element involving </a:t>
            </a:r>
            <a:br>
              <a:rPr lang="en-US" sz="1800" dirty="0">
                <a:solidFill>
                  <a:prstClr val="black"/>
                </a:solidFill>
                <a:latin typeface="Calibri" panose="020F0502020204030204"/>
              </a:rPr>
            </a:br>
            <a:r>
              <a:rPr lang="en-US" sz="1800" dirty="0">
                <a:solidFill>
                  <a:prstClr val="black"/>
                </a:solidFill>
                <a:latin typeface="Calibri" panose="020F0502020204030204"/>
              </a:rPr>
              <a:t>competitive opportunities for medium-size instruments and </a:t>
            </a:r>
            <a:br>
              <a:rPr lang="en-US" sz="1800" dirty="0">
                <a:solidFill>
                  <a:prstClr val="black"/>
                </a:solidFill>
                <a:latin typeface="Calibri" panose="020F0502020204030204"/>
              </a:rPr>
            </a:br>
            <a:r>
              <a:rPr lang="en-US" sz="1800" dirty="0">
                <a:solidFill>
                  <a:prstClr val="black"/>
                </a:solidFill>
                <a:latin typeface="Calibri" panose="020F0502020204030204"/>
              </a:rPr>
              <a:t>missions serving specified ESAS-priority observations. </a:t>
            </a:r>
            <a:br>
              <a:rPr lang="en-US" sz="1800" dirty="0">
                <a:solidFill>
                  <a:prstClr val="black"/>
                </a:solidFill>
                <a:latin typeface="Calibri" panose="020F0502020204030204"/>
              </a:rPr>
            </a:br>
            <a:r>
              <a:rPr lang="en-US" sz="1800" b="1" i="1" dirty="0">
                <a:solidFill>
                  <a:prstClr val="black"/>
                </a:solidFill>
                <a:latin typeface="Calibri" panose="020F0502020204030204"/>
              </a:rPr>
              <a:t>Promotes competition among priorities.</a:t>
            </a:r>
          </a:p>
          <a:p>
            <a:pPr>
              <a:lnSpc>
                <a:spcPts val="2200"/>
              </a:lnSpc>
            </a:pPr>
            <a:r>
              <a:rPr lang="en-US" sz="2000" b="1" cap="small" dirty="0">
                <a:solidFill>
                  <a:prstClr val="black"/>
                </a:solidFill>
                <a:latin typeface="Calibri" panose="020F0502020204030204"/>
              </a:rPr>
              <a:t>Incubation.  </a:t>
            </a:r>
            <a:r>
              <a:rPr lang="en-US" sz="1800" dirty="0">
                <a:solidFill>
                  <a:prstClr val="black"/>
                </a:solidFill>
                <a:latin typeface="Calibri" panose="020F0502020204030204"/>
              </a:rPr>
              <a:t>A </a:t>
            </a:r>
            <a:r>
              <a:rPr lang="en-US" sz="1800" u="sng" dirty="0">
                <a:solidFill>
                  <a:prstClr val="black"/>
                </a:solidFill>
                <a:latin typeface="Calibri" panose="020F0502020204030204"/>
              </a:rPr>
              <a:t>new</a:t>
            </a:r>
            <a:r>
              <a:rPr lang="en-US" sz="1800" dirty="0">
                <a:solidFill>
                  <a:prstClr val="black"/>
                </a:solidFill>
                <a:latin typeface="Calibri" panose="020F0502020204030204"/>
              </a:rPr>
              <a:t> program element, focused on investment for priority observation opportunities needing advancement prior to cost-effective implementation, including an Innovation Fund to respond to emerging needs. </a:t>
            </a:r>
            <a:br>
              <a:rPr lang="en-US" sz="1800" dirty="0">
                <a:solidFill>
                  <a:prstClr val="black"/>
                </a:solidFill>
                <a:latin typeface="Calibri" panose="020F0502020204030204"/>
              </a:rPr>
            </a:br>
            <a:r>
              <a:rPr lang="en-US" sz="1800" b="1" i="1" dirty="0">
                <a:solidFill>
                  <a:prstClr val="black"/>
                </a:solidFill>
                <a:latin typeface="Calibri" panose="020F0502020204030204"/>
              </a:rPr>
              <a:t>Investment in innovation for the future</a:t>
            </a:r>
            <a:r>
              <a:rPr lang="en-US" sz="1800" dirty="0">
                <a:solidFill>
                  <a:prstClr val="black"/>
                </a:solidFill>
                <a:latin typeface="Calibri" panose="020F0502020204030204"/>
              </a:rPr>
              <a:t>. </a:t>
            </a:r>
          </a:p>
          <a:p>
            <a:pPr>
              <a:lnSpc>
                <a:spcPts val="2200"/>
              </a:lnSpc>
            </a:pPr>
            <a:r>
              <a:rPr lang="en-US" sz="2000" b="1" cap="small" dirty="0">
                <a:solidFill>
                  <a:prstClr val="black"/>
                </a:solidFill>
                <a:latin typeface="Calibri" panose="020F0502020204030204"/>
              </a:rPr>
              <a:t>Ventures.  </a:t>
            </a:r>
            <a:r>
              <a:rPr lang="en-US" sz="1800" dirty="0">
                <a:solidFill>
                  <a:prstClr val="black"/>
                </a:solidFill>
                <a:latin typeface="Calibri" panose="020F0502020204030204"/>
              </a:rPr>
              <a:t>Earth Ventures program element, as recommended in ESAS 2007, with the addition of a </a:t>
            </a:r>
            <a:r>
              <a:rPr lang="en-US" sz="1800" u="sng" dirty="0">
                <a:solidFill>
                  <a:prstClr val="black"/>
                </a:solidFill>
                <a:latin typeface="Calibri" panose="020F0502020204030204"/>
              </a:rPr>
              <a:t>new</a:t>
            </a:r>
            <a:r>
              <a:rPr lang="en-US" sz="1800" dirty="0">
                <a:solidFill>
                  <a:prstClr val="black"/>
                </a:solidFill>
                <a:latin typeface="Calibri" panose="020F0502020204030204"/>
              </a:rPr>
              <a:t> Ventures-Continuity component to provide </a:t>
            </a:r>
            <a:r>
              <a:rPr lang="en-US" sz="1800" b="1" i="1" dirty="0">
                <a:solidFill>
                  <a:prstClr val="black"/>
                </a:solidFill>
                <a:latin typeface="Calibri" panose="020F0502020204030204"/>
              </a:rPr>
              <a:t>opportunity for low-cost sustained observations</a:t>
            </a:r>
            <a:r>
              <a:rPr lang="en-US" sz="1800" dirty="0">
                <a:solidFill>
                  <a:prstClr val="black"/>
                </a:solidFill>
                <a:latin typeface="Calibri" panose="020F0502020204030204"/>
              </a:rPr>
              <a:t>. </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7705" y="227045"/>
            <a:ext cx="804282" cy="665543"/>
          </a:xfrm>
          <a:prstGeom prst="rect">
            <a:avLst/>
          </a:prstGeom>
        </p:spPr>
      </p:pic>
      <p:sp>
        <p:nvSpPr>
          <p:cNvPr id="14" name="Content Placeholder 2"/>
          <p:cNvSpPr txBox="1">
            <a:spLocks/>
          </p:cNvSpPr>
          <p:nvPr/>
        </p:nvSpPr>
        <p:spPr>
          <a:xfrm>
            <a:off x="1637705" y="1282352"/>
            <a:ext cx="2642716" cy="3255425"/>
          </a:xfrm>
          <a:prstGeom prst="rect">
            <a:avLst/>
          </a:prstGeom>
        </p:spPr>
        <p:txBody>
          <a:bodyPr>
            <a:noAutofit/>
          </a:bodyPr>
          <a:lst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a:lstStyle>
          <a:p>
            <a:pPr marL="0" indent="0">
              <a:spcBef>
                <a:spcPts val="0"/>
              </a:spcBef>
              <a:buNone/>
            </a:pPr>
            <a:r>
              <a:rPr lang="en-US" b="1" kern="0" cap="small" dirty="0">
                <a:latin typeface="Calibri" charset="0"/>
                <a:ea typeface="Calibri" charset="0"/>
                <a:cs typeface="Calibri" charset="0"/>
              </a:rPr>
              <a:t>Program of Record.  </a:t>
            </a:r>
          </a:p>
          <a:p>
            <a:pPr marL="0" indent="0">
              <a:spcBef>
                <a:spcPts val="0"/>
              </a:spcBef>
              <a:buNone/>
            </a:pPr>
            <a:r>
              <a:rPr lang="en-US" sz="1800" kern="0" dirty="0">
                <a:latin typeface="Calibri" charset="0"/>
                <a:ea typeface="Calibri" charset="0"/>
                <a:cs typeface="Calibri" charset="0"/>
              </a:rPr>
              <a:t>The series of existing or previously planned observations, which </a:t>
            </a:r>
            <a:r>
              <a:rPr lang="en-US" sz="1800" b="1" kern="0" dirty="0">
                <a:latin typeface="Calibri" charset="0"/>
                <a:ea typeface="Calibri" charset="0"/>
                <a:cs typeface="Calibri" charset="0"/>
              </a:rPr>
              <a:t>should be completed </a:t>
            </a:r>
            <a:br>
              <a:rPr lang="en-US" sz="1800" b="1" kern="0" dirty="0">
                <a:latin typeface="Calibri" charset="0"/>
                <a:ea typeface="Calibri" charset="0"/>
                <a:cs typeface="Calibri" charset="0"/>
              </a:rPr>
            </a:br>
            <a:r>
              <a:rPr lang="en-US" sz="1800" b="1" kern="0" dirty="0">
                <a:latin typeface="Calibri" charset="0"/>
                <a:ea typeface="Calibri" charset="0"/>
                <a:cs typeface="Calibri" charset="0"/>
              </a:rPr>
              <a:t>as planned</a:t>
            </a:r>
            <a:r>
              <a:rPr lang="en-US" sz="1800" kern="0" dirty="0">
                <a:latin typeface="Calibri" charset="0"/>
                <a:ea typeface="Calibri" charset="0"/>
                <a:cs typeface="Calibri" charset="0"/>
              </a:rPr>
              <a:t>. </a:t>
            </a:r>
          </a:p>
          <a:p>
            <a:pPr marL="0" indent="0">
              <a:spcBef>
                <a:spcPts val="0"/>
              </a:spcBef>
              <a:buNone/>
            </a:pPr>
            <a:endParaRPr lang="en-US" sz="1800" kern="0" dirty="0">
              <a:latin typeface="Calibri" charset="0"/>
              <a:ea typeface="Calibri" charset="0"/>
              <a:cs typeface="Calibri" charset="0"/>
            </a:endParaRPr>
          </a:p>
          <a:p>
            <a:pPr marL="0" indent="0">
              <a:spcBef>
                <a:spcPts val="0"/>
              </a:spcBef>
              <a:buNone/>
            </a:pPr>
            <a:r>
              <a:rPr lang="en-US" sz="1800" kern="0" dirty="0">
                <a:latin typeface="Calibri" charset="0"/>
                <a:ea typeface="Calibri" charset="0"/>
                <a:cs typeface="Calibri" charset="0"/>
              </a:rPr>
              <a:t>Execution of the ESAS 2017 recommendation requires that the total cost to NASA of the Program of Record flight missions from FY18-FY27 be capped at $3.6B.</a:t>
            </a:r>
          </a:p>
        </p:txBody>
      </p:sp>
    </p:spTree>
    <p:extLst>
      <p:ext uri="{BB962C8B-B14F-4D97-AF65-F5344CB8AC3E}">
        <p14:creationId xmlns:p14="http://schemas.microsoft.com/office/powerpoint/2010/main" val="3037429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CF0C658A-63A2-9B4B-9A7D-7028DEE752F8}"/>
              </a:ext>
            </a:extLst>
          </p:cNvPr>
          <p:cNvSpPr>
            <a:spLocks noGrp="1" noChangeArrowheads="1"/>
          </p:cNvSpPr>
          <p:nvPr>
            <p:ph type="title"/>
          </p:nvPr>
        </p:nvSpPr>
        <p:spPr>
          <a:xfrm>
            <a:off x="396723" y="0"/>
            <a:ext cx="11570476" cy="978725"/>
          </a:xfrm>
        </p:spPr>
        <p:txBody>
          <a:bodyPr>
            <a:normAutofit/>
          </a:bodyPr>
          <a:lstStyle/>
          <a:p>
            <a:r>
              <a:rPr lang="en-US" altLang="en-US" sz="2800" b="1"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Designated Observables </a:t>
            </a:r>
            <a:r>
              <a:rPr lang="en-US" altLang="en-US" sz="2800" b="1" dirty="0">
                <a:latin typeface="Calibri" panose="020F0502020204030204" pitchFamily="34" charset="0"/>
                <a:ea typeface="ＭＳ Ｐゴシック" panose="020B0600070205080204" pitchFamily="34" charset="-128"/>
                <a:cs typeface="Calibri" panose="020F0502020204030204" pitchFamily="34" charset="0"/>
              </a:rPr>
              <a:t>Summary as Described in the Decadal Survey</a:t>
            </a:r>
          </a:p>
        </p:txBody>
      </p:sp>
      <p:sp>
        <p:nvSpPr>
          <p:cNvPr id="3" name="Slide Number Placeholder 2">
            <a:extLst>
              <a:ext uri="{FF2B5EF4-FFF2-40B4-BE49-F238E27FC236}">
                <a16:creationId xmlns:a16="http://schemas.microsoft.com/office/drawing/2014/main" id="{16F4DB65-DC44-E346-9FD5-15E1FEAC5848}"/>
              </a:ext>
            </a:extLst>
          </p:cNvPr>
          <p:cNvSpPr>
            <a:spLocks noGrp="1"/>
          </p:cNvSpPr>
          <p:nvPr>
            <p:ph type="sldNum" sz="quarter" idx="12"/>
          </p:nvPr>
        </p:nvSpPr>
        <p:spPr/>
        <p:txBody>
          <a:bodyPr/>
          <a:lstStyle/>
          <a:p>
            <a:fld id="{786A64DB-DBB3-CA48-993E-0DE1651AF3A6}" type="slidenum">
              <a:rPr lang="en-US" smtClean="0">
                <a:latin typeface="Calibri"/>
              </a:rPr>
              <a:pPr/>
              <a:t>27</a:t>
            </a:fld>
            <a:endParaRPr lang="en-US" dirty="0">
              <a:latin typeface="Calibri"/>
            </a:endParaRPr>
          </a:p>
        </p:txBody>
      </p:sp>
      <p:graphicFrame>
        <p:nvGraphicFramePr>
          <p:cNvPr id="2" name="Table 1">
            <a:extLst>
              <a:ext uri="{FF2B5EF4-FFF2-40B4-BE49-F238E27FC236}">
                <a16:creationId xmlns:a16="http://schemas.microsoft.com/office/drawing/2014/main" id="{A102EB83-9AB4-014B-8EBD-B3CA122C9ACC}"/>
              </a:ext>
            </a:extLst>
          </p:cNvPr>
          <p:cNvGraphicFramePr>
            <a:graphicFrameLocks noGrp="1"/>
          </p:cNvGraphicFramePr>
          <p:nvPr>
            <p:extLst>
              <p:ext uri="{D42A27DB-BD31-4B8C-83A1-F6EECF244321}">
                <p14:modId xmlns:p14="http://schemas.microsoft.com/office/powerpoint/2010/main" val="1626886245"/>
              </p:ext>
            </p:extLst>
          </p:nvPr>
        </p:nvGraphicFramePr>
        <p:xfrm>
          <a:off x="537441" y="926657"/>
          <a:ext cx="11289040" cy="5475190"/>
        </p:xfrm>
        <a:graphic>
          <a:graphicData uri="http://schemas.openxmlformats.org/drawingml/2006/table">
            <a:tbl>
              <a:tblPr firstRow="1" bandRow="1">
                <a:tableStyleId>{5C22544A-7EE6-4342-B048-85BDC9FD1C3A}</a:tableStyleId>
              </a:tblPr>
              <a:tblGrid>
                <a:gridCol w="2094275">
                  <a:extLst>
                    <a:ext uri="{9D8B030D-6E8A-4147-A177-3AD203B41FA5}">
                      <a16:colId xmlns:a16="http://schemas.microsoft.com/office/drawing/2014/main" val="3127157661"/>
                    </a:ext>
                  </a:extLst>
                </a:gridCol>
                <a:gridCol w="4201239">
                  <a:extLst>
                    <a:ext uri="{9D8B030D-6E8A-4147-A177-3AD203B41FA5}">
                      <a16:colId xmlns:a16="http://schemas.microsoft.com/office/drawing/2014/main" val="901207208"/>
                    </a:ext>
                  </a:extLst>
                </a:gridCol>
                <a:gridCol w="3453151">
                  <a:extLst>
                    <a:ext uri="{9D8B030D-6E8A-4147-A177-3AD203B41FA5}">
                      <a16:colId xmlns:a16="http://schemas.microsoft.com/office/drawing/2014/main" val="3471841932"/>
                    </a:ext>
                  </a:extLst>
                </a:gridCol>
                <a:gridCol w="1540375">
                  <a:extLst>
                    <a:ext uri="{9D8B030D-6E8A-4147-A177-3AD203B41FA5}">
                      <a16:colId xmlns:a16="http://schemas.microsoft.com/office/drawing/2014/main" val="2994281925"/>
                    </a:ext>
                  </a:extLst>
                </a:gridCol>
              </a:tblGrid>
              <a:tr h="846744">
                <a:tc>
                  <a:txBody>
                    <a:bodyPr/>
                    <a:lstStyle/>
                    <a:p>
                      <a:pPr algn="ctr"/>
                      <a:endParaRPr lang="en-US" sz="1500" dirty="0">
                        <a:solidFill>
                          <a:schemeClr val="tx1"/>
                        </a:solidFill>
                      </a:endParaRPr>
                    </a:p>
                    <a:p>
                      <a:pPr algn="ctr"/>
                      <a:r>
                        <a:rPr lang="en-US" sz="1500" dirty="0">
                          <a:solidFill>
                            <a:schemeClr val="tx1"/>
                          </a:solidFill>
                        </a:rPr>
                        <a:t>Observable</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500" dirty="0">
                        <a:solidFill>
                          <a:schemeClr val="tx1"/>
                        </a:solidFill>
                      </a:endParaRPr>
                    </a:p>
                    <a:p>
                      <a:pPr algn="ctr"/>
                      <a:r>
                        <a:rPr lang="en-US" sz="1500" dirty="0">
                          <a:solidFill>
                            <a:schemeClr val="tx1"/>
                          </a:solidFill>
                        </a:rPr>
                        <a:t>Science/Applications Summary</a:t>
                      </a:r>
                    </a:p>
                    <a:p>
                      <a:pPr algn="ctr"/>
                      <a:endParaRPr lang="en-US" sz="1500" dirty="0">
                        <a:solidFill>
                          <a:schemeClr val="tx1"/>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500" dirty="0">
                        <a:solidFill>
                          <a:schemeClr val="tx1"/>
                        </a:solidFill>
                      </a:endParaRPr>
                    </a:p>
                    <a:p>
                      <a:pPr algn="ctr"/>
                      <a:r>
                        <a:rPr lang="en-US" sz="1500" dirty="0">
                          <a:solidFill>
                            <a:schemeClr val="tx1"/>
                          </a:solidFill>
                        </a:rPr>
                        <a:t>Candidate Measurement</a:t>
                      </a:r>
                    </a:p>
                    <a:p>
                      <a:pPr algn="ctr"/>
                      <a:r>
                        <a:rPr lang="en-US" sz="1500" dirty="0">
                          <a:solidFill>
                            <a:schemeClr val="tx1"/>
                          </a:solidFill>
                        </a:rPr>
                        <a:t>Approach</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ESAS maximum cost</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6242188"/>
                  </a:ext>
                </a:extLst>
              </a:tr>
              <a:tr h="881743">
                <a:tc>
                  <a:txBody>
                    <a:bodyPr/>
                    <a:lstStyle/>
                    <a:p>
                      <a:r>
                        <a:rPr lang="en-US" sz="1500" b="1" dirty="0">
                          <a:solidFill>
                            <a:schemeClr val="tx1">
                              <a:lumMod val="65000"/>
                              <a:lumOff val="35000"/>
                            </a:schemeClr>
                          </a:solidFill>
                        </a:rPr>
                        <a:t>Aerosols</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b="1" dirty="0">
                          <a:solidFill>
                            <a:schemeClr val="tx1">
                              <a:lumMod val="65000"/>
                              <a:lumOff val="35000"/>
                            </a:schemeClr>
                          </a:solidFill>
                        </a:rPr>
                        <a:t>Aerosol properties, aerosol vertical profiles, and cloud properties</a:t>
                      </a:r>
                      <a:r>
                        <a:rPr lang="en-US" sz="1300" dirty="0">
                          <a:solidFill>
                            <a:schemeClr val="tx1">
                              <a:lumMod val="65000"/>
                              <a:lumOff val="35000"/>
                            </a:schemeClr>
                          </a:solidFill>
                        </a:rPr>
                        <a:t> to understand their effects on climate and air quality</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dirty="0">
                          <a:solidFill>
                            <a:schemeClr val="tx1">
                              <a:lumMod val="65000"/>
                              <a:lumOff val="35000"/>
                            </a:schemeClr>
                          </a:solidFill>
                        </a:rPr>
                        <a:t> Backscatter lidar and multichannel/multi-angle/polarization imaging radiometer flown together on the same platform</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sz="1500" kern="1200" dirty="0">
                          <a:solidFill>
                            <a:schemeClr val="tx1">
                              <a:lumMod val="65000"/>
                              <a:lumOff val="35000"/>
                            </a:schemeClr>
                          </a:solidFill>
                          <a:latin typeface="+mn-lt"/>
                          <a:ea typeface="+mn-ea"/>
                          <a:cs typeface="+mn-cs"/>
                        </a:rPr>
                        <a:t>CATE Cap</a:t>
                      </a:r>
                    </a:p>
                    <a:p>
                      <a:pPr marL="0" algn="ctr" defTabSz="457200" rtl="0" eaLnBrk="1" latinLnBrk="0" hangingPunct="1"/>
                      <a:endParaRPr lang="en-US" sz="1500" kern="1200" dirty="0">
                        <a:solidFill>
                          <a:schemeClr val="tx1">
                            <a:lumMod val="65000"/>
                            <a:lumOff val="35000"/>
                          </a:schemeClr>
                        </a:solidFill>
                        <a:latin typeface="+mn-lt"/>
                        <a:ea typeface="+mn-ea"/>
                        <a:cs typeface="+mn-cs"/>
                      </a:endParaRPr>
                    </a:p>
                    <a:p>
                      <a:pPr marL="0" algn="ctr" defTabSz="457200" rtl="0" eaLnBrk="1" latinLnBrk="0" hangingPunct="1"/>
                      <a:r>
                        <a:rPr lang="en-US" sz="1500" kern="1200" dirty="0">
                          <a:solidFill>
                            <a:schemeClr val="tx1">
                              <a:lumMod val="65000"/>
                              <a:lumOff val="35000"/>
                            </a:schemeClr>
                          </a:solidFill>
                          <a:latin typeface="+mn-lt"/>
                          <a:ea typeface="+mn-ea"/>
                          <a:cs typeface="+mn-cs"/>
                        </a:rPr>
                        <a:t>$800M</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7000746"/>
                  </a:ext>
                </a:extLst>
              </a:tr>
              <a:tr h="1084056">
                <a:tc>
                  <a:txBody>
                    <a:bodyPr/>
                    <a:lstStyle/>
                    <a:p>
                      <a:r>
                        <a:rPr lang="en-US" sz="1500" b="1" dirty="0">
                          <a:solidFill>
                            <a:schemeClr val="tx1">
                              <a:lumMod val="65000"/>
                              <a:lumOff val="35000"/>
                            </a:schemeClr>
                          </a:solidFill>
                        </a:rPr>
                        <a:t>Clouds, Convection,</a:t>
                      </a:r>
                    </a:p>
                    <a:p>
                      <a:r>
                        <a:rPr lang="en-US" sz="1500" b="1" dirty="0">
                          <a:solidFill>
                            <a:schemeClr val="tx1">
                              <a:lumMod val="65000"/>
                              <a:lumOff val="35000"/>
                            </a:schemeClr>
                          </a:solidFill>
                        </a:rPr>
                        <a:t>And Precipitation</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b="1" dirty="0">
                          <a:solidFill>
                            <a:schemeClr val="tx1">
                              <a:lumMod val="65000"/>
                              <a:lumOff val="35000"/>
                            </a:schemeClr>
                          </a:solidFill>
                        </a:rPr>
                        <a:t>Coupled cloud-precipitation state and dynamics </a:t>
                      </a:r>
                      <a:r>
                        <a:rPr lang="en-US" sz="1300" dirty="0">
                          <a:solidFill>
                            <a:schemeClr val="tx1">
                              <a:lumMod val="65000"/>
                              <a:lumOff val="35000"/>
                            </a:schemeClr>
                          </a:solidFill>
                        </a:rPr>
                        <a:t>for monitoring global hydrological cycle and understanding contributing processes including cloud feedback</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dirty="0">
                          <a:solidFill>
                            <a:schemeClr val="tx1">
                              <a:lumMod val="65000"/>
                              <a:lumOff val="35000"/>
                            </a:schemeClr>
                          </a:solidFill>
                        </a:rPr>
                        <a:t> Radar(s), with multi-frequency passive microwave and sub-mm radiometer</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sz="1500" kern="1200" dirty="0">
                          <a:solidFill>
                            <a:schemeClr val="tx1">
                              <a:lumMod val="65000"/>
                              <a:lumOff val="35000"/>
                            </a:schemeClr>
                          </a:solidFill>
                          <a:latin typeface="+mn-lt"/>
                          <a:ea typeface="+mn-ea"/>
                          <a:cs typeface="+mn-cs"/>
                        </a:rPr>
                        <a:t>CATE Cap</a:t>
                      </a:r>
                    </a:p>
                    <a:p>
                      <a:pPr marL="0" algn="ctr" defTabSz="457200" rtl="0" eaLnBrk="1" latinLnBrk="0" hangingPunct="1"/>
                      <a:endParaRPr lang="en-US" sz="1500" kern="1200" dirty="0">
                        <a:solidFill>
                          <a:schemeClr val="tx1">
                            <a:lumMod val="65000"/>
                            <a:lumOff val="35000"/>
                          </a:schemeClr>
                        </a:solidFill>
                        <a:latin typeface="+mn-lt"/>
                        <a:ea typeface="+mn-ea"/>
                        <a:cs typeface="+mn-cs"/>
                      </a:endParaRPr>
                    </a:p>
                    <a:p>
                      <a:pPr marL="0" algn="ctr" defTabSz="457200" rtl="0" eaLnBrk="1" latinLnBrk="0" hangingPunct="1"/>
                      <a:r>
                        <a:rPr lang="en-US" sz="1500" kern="1200" dirty="0">
                          <a:solidFill>
                            <a:schemeClr val="tx1">
                              <a:lumMod val="65000"/>
                              <a:lumOff val="35000"/>
                            </a:schemeClr>
                          </a:solidFill>
                          <a:latin typeface="+mn-lt"/>
                          <a:ea typeface="+mn-ea"/>
                          <a:cs typeface="+mn-cs"/>
                        </a:rPr>
                        <a:t>$800M</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315392"/>
                  </a:ext>
                </a:extLst>
              </a:tr>
              <a:tr h="881743">
                <a:tc>
                  <a:txBody>
                    <a:bodyPr/>
                    <a:lstStyle/>
                    <a:p>
                      <a:r>
                        <a:rPr lang="en-US" sz="1500" b="1" dirty="0">
                          <a:solidFill>
                            <a:schemeClr val="tx1">
                              <a:lumMod val="65000"/>
                              <a:lumOff val="35000"/>
                            </a:schemeClr>
                          </a:solidFill>
                        </a:rPr>
                        <a:t>Mass Change</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b="1" kern="1200" dirty="0">
                          <a:solidFill>
                            <a:schemeClr val="tx1">
                              <a:lumMod val="65000"/>
                              <a:lumOff val="35000"/>
                            </a:schemeClr>
                          </a:solidFill>
                          <a:latin typeface="+mn-lt"/>
                          <a:ea typeface="+mn-ea"/>
                          <a:cs typeface="+mn-cs"/>
                        </a:rPr>
                        <a:t>Large-scale Earth dynamics </a:t>
                      </a:r>
                      <a:r>
                        <a:rPr lang="en-US" sz="1300" kern="1200" dirty="0">
                          <a:solidFill>
                            <a:schemeClr val="tx1">
                              <a:lumMod val="65000"/>
                              <a:lumOff val="35000"/>
                            </a:schemeClr>
                          </a:solidFill>
                          <a:latin typeface="+mn-lt"/>
                          <a:ea typeface="+mn-ea"/>
                          <a:cs typeface="+mn-cs"/>
                        </a:rPr>
                        <a:t>measured by the changing mass distribution within and</a:t>
                      </a:r>
                    </a:p>
                    <a:p>
                      <a:r>
                        <a:rPr lang="en-US" sz="1300" kern="1200" dirty="0">
                          <a:solidFill>
                            <a:schemeClr val="tx1">
                              <a:lumMod val="65000"/>
                              <a:lumOff val="35000"/>
                            </a:schemeClr>
                          </a:solidFill>
                          <a:latin typeface="+mn-lt"/>
                          <a:ea typeface="+mn-ea"/>
                          <a:cs typeface="+mn-cs"/>
                        </a:rPr>
                        <a:t>between the Earth’s atmosphere, oceans, ground water, and ice sheets</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dirty="0">
                          <a:solidFill>
                            <a:schemeClr val="tx1">
                              <a:lumMod val="65000"/>
                              <a:lumOff val="35000"/>
                            </a:schemeClr>
                          </a:solidFill>
                        </a:rPr>
                        <a:t>Spacecraft ranging measurement</a:t>
                      </a:r>
                    </a:p>
                    <a:p>
                      <a:r>
                        <a:rPr lang="en-US" sz="1300" dirty="0">
                          <a:solidFill>
                            <a:schemeClr val="tx1">
                              <a:lumMod val="65000"/>
                              <a:lumOff val="35000"/>
                            </a:schemeClr>
                          </a:solidFill>
                        </a:rPr>
                        <a:t>of gravity anomaly</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sz="1500" kern="1200" dirty="0">
                          <a:solidFill>
                            <a:schemeClr val="tx1">
                              <a:lumMod val="65000"/>
                              <a:lumOff val="35000"/>
                            </a:schemeClr>
                          </a:solidFill>
                          <a:latin typeface="+mn-lt"/>
                          <a:ea typeface="+mn-ea"/>
                          <a:cs typeface="+mn-cs"/>
                        </a:rPr>
                        <a:t>Est Cap</a:t>
                      </a:r>
                    </a:p>
                    <a:p>
                      <a:pPr marL="0" algn="ctr" defTabSz="457200" rtl="0" eaLnBrk="1" latinLnBrk="0" hangingPunct="1"/>
                      <a:endParaRPr lang="en-US" sz="1500" kern="1200" dirty="0">
                        <a:solidFill>
                          <a:schemeClr val="tx1">
                            <a:lumMod val="65000"/>
                            <a:lumOff val="35000"/>
                          </a:schemeClr>
                        </a:solidFill>
                        <a:latin typeface="+mn-lt"/>
                        <a:ea typeface="+mn-ea"/>
                        <a:cs typeface="+mn-cs"/>
                      </a:endParaRPr>
                    </a:p>
                    <a:p>
                      <a:pPr marL="0" algn="ctr" defTabSz="457200" rtl="0" eaLnBrk="1" latinLnBrk="0" hangingPunct="1"/>
                      <a:r>
                        <a:rPr lang="en-US" sz="1500" kern="1200" dirty="0">
                          <a:solidFill>
                            <a:schemeClr val="tx1">
                              <a:lumMod val="65000"/>
                              <a:lumOff val="35000"/>
                            </a:schemeClr>
                          </a:solidFill>
                          <a:latin typeface="+mn-lt"/>
                          <a:ea typeface="+mn-ea"/>
                          <a:cs typeface="+mn-cs"/>
                        </a:rPr>
                        <a:t>$300M</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1471519"/>
                  </a:ext>
                </a:extLst>
              </a:tr>
              <a:tr h="881743">
                <a:tc>
                  <a:txBody>
                    <a:bodyPr/>
                    <a:lstStyle/>
                    <a:p>
                      <a:r>
                        <a:rPr lang="en-US" sz="1500" b="1" kern="1200" dirty="0">
                          <a:solidFill>
                            <a:srgbClr val="0014C4"/>
                          </a:solidFill>
                          <a:effectLst/>
                          <a:latin typeface="+mn-lt"/>
                          <a:ea typeface="+mn-ea"/>
                          <a:cs typeface="+mn-cs"/>
                        </a:rPr>
                        <a:t>Surface Biology and Geology</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b="1" kern="1200" dirty="0">
                          <a:solidFill>
                            <a:srgbClr val="0014C4"/>
                          </a:solidFill>
                          <a:latin typeface="+mn-lt"/>
                          <a:ea typeface="+mn-ea"/>
                          <a:cs typeface="+mn-cs"/>
                        </a:rPr>
                        <a:t>Earth surface geology and biology,</a:t>
                      </a:r>
                    </a:p>
                    <a:p>
                      <a:r>
                        <a:rPr lang="en-US" sz="1300" b="1" kern="1200" dirty="0">
                          <a:solidFill>
                            <a:srgbClr val="0014C4"/>
                          </a:solidFill>
                          <a:latin typeface="+mn-lt"/>
                          <a:ea typeface="+mn-ea"/>
                          <a:cs typeface="+mn-cs"/>
                        </a:rPr>
                        <a:t>ground/water temperature, snow reflectivity, active geologic processes, vegetation traits and algal biomass</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457200" rtl="0" eaLnBrk="1" latinLnBrk="0" hangingPunct="1"/>
                      <a:r>
                        <a:rPr lang="en-US" sz="1300" b="1" kern="1200" dirty="0">
                          <a:solidFill>
                            <a:srgbClr val="0014C4"/>
                          </a:solidFill>
                          <a:latin typeface="+mn-lt"/>
                          <a:ea typeface="+mn-ea"/>
                          <a:cs typeface="+mn-cs"/>
                        </a:rPr>
                        <a:t>Hyperspectral imagery in the</a:t>
                      </a:r>
                    </a:p>
                    <a:p>
                      <a:pPr marL="0" algn="l" defTabSz="457200" rtl="0" eaLnBrk="1" latinLnBrk="0" hangingPunct="1"/>
                      <a:r>
                        <a:rPr lang="en-US" sz="1300" b="1" kern="1200" dirty="0">
                          <a:solidFill>
                            <a:srgbClr val="0014C4"/>
                          </a:solidFill>
                          <a:latin typeface="+mn-lt"/>
                          <a:ea typeface="+mn-ea"/>
                          <a:cs typeface="+mn-cs"/>
                        </a:rPr>
                        <a:t>visible and shortwave infrared,</a:t>
                      </a:r>
                    </a:p>
                    <a:p>
                      <a:pPr marL="0" algn="l" defTabSz="457200" rtl="0" eaLnBrk="1" latinLnBrk="0" hangingPunct="1"/>
                      <a:r>
                        <a:rPr lang="en-US" sz="1300" b="1" kern="1200" dirty="0">
                          <a:solidFill>
                            <a:srgbClr val="0014C4"/>
                          </a:solidFill>
                          <a:latin typeface="+mn-lt"/>
                          <a:ea typeface="+mn-ea"/>
                          <a:cs typeface="+mn-cs"/>
                        </a:rPr>
                        <a:t>multi- or hyperspectral imagery in the thermal IR</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sz="1500" b="1" kern="1200" dirty="0">
                          <a:solidFill>
                            <a:srgbClr val="0014C4"/>
                          </a:solidFill>
                          <a:latin typeface="+mn-lt"/>
                          <a:ea typeface="+mn-ea"/>
                          <a:cs typeface="+mn-cs"/>
                        </a:rPr>
                        <a:t>CATE Cap</a:t>
                      </a:r>
                    </a:p>
                    <a:p>
                      <a:pPr marL="0" algn="ctr" defTabSz="457200" rtl="0" eaLnBrk="1" latinLnBrk="0" hangingPunct="1"/>
                      <a:endParaRPr lang="en-US" sz="1500" b="1" kern="1200" dirty="0">
                        <a:solidFill>
                          <a:srgbClr val="0014C4"/>
                        </a:solidFill>
                        <a:latin typeface="+mn-lt"/>
                        <a:ea typeface="+mn-ea"/>
                        <a:cs typeface="+mn-cs"/>
                      </a:endParaRPr>
                    </a:p>
                    <a:p>
                      <a:pPr marL="0" algn="ctr" defTabSz="457200" rtl="0" eaLnBrk="1" latinLnBrk="0" hangingPunct="1"/>
                      <a:r>
                        <a:rPr lang="en-US" sz="1500" b="1" kern="1200" dirty="0">
                          <a:solidFill>
                            <a:srgbClr val="0014C4"/>
                          </a:solidFill>
                          <a:latin typeface="+mn-lt"/>
                          <a:ea typeface="+mn-ea"/>
                          <a:cs typeface="+mn-cs"/>
                        </a:rPr>
                        <a:t>$650M</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2139206"/>
                  </a:ext>
                </a:extLst>
              </a:tr>
              <a:tr h="881743">
                <a:tc>
                  <a:txBody>
                    <a:bodyPr/>
                    <a:lstStyle/>
                    <a:p>
                      <a:r>
                        <a:rPr lang="en-US" sz="1500" b="1" kern="1200" dirty="0">
                          <a:solidFill>
                            <a:srgbClr val="0014C4"/>
                          </a:solidFill>
                          <a:effectLst/>
                          <a:latin typeface="+mn-lt"/>
                          <a:ea typeface="+mn-ea"/>
                          <a:cs typeface="+mn-cs"/>
                        </a:rPr>
                        <a:t>Surface</a:t>
                      </a:r>
                    </a:p>
                    <a:p>
                      <a:r>
                        <a:rPr lang="en-US" sz="1500" b="1" kern="1200" dirty="0">
                          <a:solidFill>
                            <a:srgbClr val="0014C4"/>
                          </a:solidFill>
                          <a:effectLst/>
                          <a:latin typeface="+mn-lt"/>
                          <a:ea typeface="+mn-ea"/>
                          <a:cs typeface="+mn-cs"/>
                        </a:rPr>
                        <a:t>Deformation and Change</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b="1" dirty="0">
                          <a:solidFill>
                            <a:srgbClr val="0014C4"/>
                          </a:solidFill>
                        </a:rPr>
                        <a:t>Earth surface dynamics from earthquakes and landslides to ice sheets and permafrost</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457200" rtl="0" eaLnBrk="1" latinLnBrk="0" hangingPunct="1"/>
                      <a:r>
                        <a:rPr lang="en-US" sz="1300" b="1" kern="1200" dirty="0">
                          <a:solidFill>
                            <a:srgbClr val="0014C4"/>
                          </a:solidFill>
                          <a:latin typeface="+mn-lt"/>
                          <a:ea typeface="+mn-ea"/>
                          <a:cs typeface="+mn-cs"/>
                        </a:rPr>
                        <a:t>Interferometric Synthetic Aperture Radar (InSAR) with ionospheric correction</a:t>
                      </a:r>
                    </a:p>
                    <a:p>
                      <a:endParaRPr lang="en-US" sz="1300" b="1" dirty="0">
                        <a:solidFill>
                          <a:srgbClr val="0014C4"/>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sz="1500" b="1" kern="1200" dirty="0">
                          <a:solidFill>
                            <a:srgbClr val="0014C4"/>
                          </a:solidFill>
                          <a:latin typeface="+mn-lt"/>
                          <a:ea typeface="+mn-ea"/>
                          <a:cs typeface="+mn-cs"/>
                        </a:rPr>
                        <a:t>Est Cap</a:t>
                      </a:r>
                    </a:p>
                    <a:p>
                      <a:pPr marL="0" algn="ctr" defTabSz="457200" rtl="0" eaLnBrk="1" latinLnBrk="0" hangingPunct="1"/>
                      <a:endParaRPr lang="en-US" sz="1500" b="1" kern="1200" dirty="0">
                        <a:solidFill>
                          <a:srgbClr val="0014C4"/>
                        </a:solidFill>
                        <a:latin typeface="+mn-lt"/>
                        <a:ea typeface="+mn-ea"/>
                        <a:cs typeface="+mn-cs"/>
                      </a:endParaRPr>
                    </a:p>
                    <a:p>
                      <a:pPr marL="0" algn="ctr" defTabSz="457200" rtl="0" eaLnBrk="1" latinLnBrk="0" hangingPunct="1"/>
                      <a:r>
                        <a:rPr lang="en-US" sz="1500" b="1" kern="1200" dirty="0">
                          <a:solidFill>
                            <a:srgbClr val="0014C4"/>
                          </a:solidFill>
                          <a:latin typeface="+mn-lt"/>
                          <a:ea typeface="+mn-ea"/>
                          <a:cs typeface="+mn-cs"/>
                        </a:rPr>
                        <a:t>$500M</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126472"/>
                  </a:ext>
                </a:extLst>
              </a:tr>
            </a:tbl>
          </a:graphicData>
        </a:graphic>
      </p:graphicFrame>
    </p:spTree>
    <p:extLst>
      <p:ext uri="{BB962C8B-B14F-4D97-AF65-F5344CB8AC3E}">
        <p14:creationId xmlns:p14="http://schemas.microsoft.com/office/powerpoint/2010/main" val="3632400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CF0C658A-63A2-9B4B-9A7D-7028DEE752F8}"/>
              </a:ext>
            </a:extLst>
          </p:cNvPr>
          <p:cNvSpPr>
            <a:spLocks noGrp="1" noChangeArrowheads="1"/>
          </p:cNvSpPr>
          <p:nvPr>
            <p:ph type="title"/>
          </p:nvPr>
        </p:nvSpPr>
        <p:spPr>
          <a:xfrm>
            <a:off x="396723" y="0"/>
            <a:ext cx="11570476" cy="978725"/>
          </a:xfrm>
        </p:spPr>
        <p:txBody>
          <a:bodyPr>
            <a:normAutofit/>
          </a:bodyPr>
          <a:lstStyle/>
          <a:p>
            <a:r>
              <a:rPr lang="en-US" altLang="en-US" sz="3200" b="1"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Earth System Explorer </a:t>
            </a:r>
            <a:r>
              <a:rPr lang="en-US" altLang="en-US" sz="3200" b="1" dirty="0">
                <a:latin typeface="Calibri" panose="020F0502020204030204" pitchFamily="34" charset="0"/>
                <a:ea typeface="ＭＳ Ｐゴシック" panose="020B0600070205080204" pitchFamily="34" charset="-128"/>
                <a:cs typeface="Calibri" panose="020F0502020204030204" pitchFamily="34" charset="0"/>
              </a:rPr>
              <a:t>Observables Summary from Decadal Survey </a:t>
            </a:r>
          </a:p>
        </p:txBody>
      </p:sp>
      <p:sp>
        <p:nvSpPr>
          <p:cNvPr id="3" name="Slide Number Placeholder 2">
            <a:extLst>
              <a:ext uri="{FF2B5EF4-FFF2-40B4-BE49-F238E27FC236}">
                <a16:creationId xmlns:a16="http://schemas.microsoft.com/office/drawing/2014/main" id="{16F4DB65-DC44-E346-9FD5-15E1FEAC58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A102EB83-9AB4-014B-8EBD-B3CA122C9ACC}"/>
              </a:ext>
            </a:extLst>
          </p:cNvPr>
          <p:cNvGraphicFramePr>
            <a:graphicFrameLocks noGrp="1"/>
          </p:cNvGraphicFramePr>
          <p:nvPr>
            <p:extLst/>
          </p:nvPr>
        </p:nvGraphicFramePr>
        <p:xfrm>
          <a:off x="1307628" y="887391"/>
          <a:ext cx="9748665" cy="5373506"/>
        </p:xfrm>
        <a:graphic>
          <a:graphicData uri="http://schemas.openxmlformats.org/drawingml/2006/table">
            <a:tbl>
              <a:tblPr firstRow="1" bandRow="1">
                <a:tableStyleId>{5C22544A-7EE6-4342-B048-85BDC9FD1C3A}</a:tableStyleId>
              </a:tblPr>
              <a:tblGrid>
                <a:gridCol w="2094275">
                  <a:extLst>
                    <a:ext uri="{9D8B030D-6E8A-4147-A177-3AD203B41FA5}">
                      <a16:colId xmlns:a16="http://schemas.microsoft.com/office/drawing/2014/main" val="3127157661"/>
                    </a:ext>
                  </a:extLst>
                </a:gridCol>
                <a:gridCol w="4201239">
                  <a:extLst>
                    <a:ext uri="{9D8B030D-6E8A-4147-A177-3AD203B41FA5}">
                      <a16:colId xmlns:a16="http://schemas.microsoft.com/office/drawing/2014/main" val="901207208"/>
                    </a:ext>
                  </a:extLst>
                </a:gridCol>
                <a:gridCol w="3453151">
                  <a:extLst>
                    <a:ext uri="{9D8B030D-6E8A-4147-A177-3AD203B41FA5}">
                      <a16:colId xmlns:a16="http://schemas.microsoft.com/office/drawing/2014/main" val="3471841932"/>
                    </a:ext>
                  </a:extLst>
                </a:gridCol>
              </a:tblGrid>
              <a:tr h="307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effectLst/>
                          <a:latin typeface="+mn-lt"/>
                          <a:ea typeface="+mn-ea"/>
                          <a:cs typeface="+mn-cs"/>
                        </a:rPr>
                        <a:t>Observable </a:t>
                      </a:r>
                      <a:endParaRPr lang="en-US" sz="1300" dirty="0">
                        <a:solidFill>
                          <a:schemeClr val="tx1"/>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a:solidFill>
                            <a:schemeClr val="tx1"/>
                          </a:solidFill>
                        </a:rPr>
                        <a:t>Science/Applications Summary</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a:solidFill>
                            <a:schemeClr val="tx1"/>
                          </a:solidFill>
                        </a:rPr>
                        <a:t>Candidate Measurement Approach</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6242188"/>
                  </a:ext>
                </a:extLst>
              </a:tr>
              <a:tr h="0">
                <a:tc>
                  <a:txBody>
                    <a:bodyPr/>
                    <a:lstStyle/>
                    <a:p>
                      <a:r>
                        <a:rPr lang="en-US" sz="1300" b="1" dirty="0">
                          <a:solidFill>
                            <a:schemeClr val="tx1"/>
                          </a:solidFill>
                        </a:rPr>
                        <a:t>Greenhouse Gases</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effectLst/>
                          <a:latin typeface="+mn-lt"/>
                          <a:ea typeface="+mn-ea"/>
                          <a:cs typeface="+mn-cs"/>
                        </a:rPr>
                        <a:t>CO2 and methane fluxes and trends, </a:t>
                      </a:r>
                      <a:r>
                        <a:rPr lang="en-US" sz="1300" kern="1200" dirty="0">
                          <a:solidFill>
                            <a:schemeClr val="tx1"/>
                          </a:solidFill>
                          <a:effectLst/>
                          <a:latin typeface="+mn-lt"/>
                          <a:ea typeface="+mn-ea"/>
                          <a:cs typeface="+mn-cs"/>
                        </a:rPr>
                        <a:t>global and regional with quantification of point sources and identification of sources and sinks </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effectLst/>
                          <a:latin typeface="+mn-lt"/>
                          <a:ea typeface="+mn-ea"/>
                          <a:cs typeface="+mn-cs"/>
                        </a:rPr>
                        <a:t>Multispectral short wave IR and thermal IR sounders; or lidar** </a:t>
                      </a:r>
                      <a:endParaRPr lang="en-US" sz="1300" dirty="0">
                        <a:solidFill>
                          <a:schemeClr val="tx1"/>
                        </a:solidFill>
                      </a:endParaRPr>
                    </a:p>
                    <a:p>
                      <a:endParaRPr lang="en-US" sz="1300" dirty="0">
                        <a:solidFill>
                          <a:schemeClr val="tx1"/>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7000746"/>
                  </a:ext>
                </a:extLst>
              </a:tr>
              <a:tr h="440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effectLst/>
                          <a:latin typeface="+mn-lt"/>
                          <a:ea typeface="+mn-ea"/>
                          <a:cs typeface="+mn-cs"/>
                        </a:rPr>
                        <a:t>Ice Elevation </a:t>
                      </a:r>
                      <a:endParaRPr lang="en-US" sz="1300" kern="1200" dirty="0">
                        <a:solidFill>
                          <a:schemeClr val="tx1"/>
                        </a:solidFill>
                        <a:effectLst/>
                        <a:latin typeface="+mn-lt"/>
                        <a:ea typeface="+mn-ea"/>
                        <a:cs typeface="+mn-cs"/>
                      </a:endParaRPr>
                    </a:p>
                    <a:p>
                      <a:endParaRPr lang="en-US" sz="1300" b="1" dirty="0">
                        <a:solidFill>
                          <a:schemeClr val="tx1"/>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effectLst/>
                          <a:latin typeface="+mn-lt"/>
                          <a:ea typeface="+mn-ea"/>
                          <a:cs typeface="+mn-cs"/>
                        </a:rPr>
                        <a:t>Global ice characterization </a:t>
                      </a:r>
                      <a:r>
                        <a:rPr lang="en-US" sz="1300" kern="1200" dirty="0">
                          <a:solidFill>
                            <a:schemeClr val="tx1"/>
                          </a:solidFill>
                          <a:effectLst/>
                          <a:latin typeface="+mn-lt"/>
                          <a:ea typeface="+mn-ea"/>
                          <a:cs typeface="+mn-cs"/>
                        </a:rPr>
                        <a:t>including elevation change of land ice to assess sea level contributions and freeboard height of sea ice to assess sea ice/ocean/atmosphere interaction </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effectLst/>
                          <a:latin typeface="+mn-lt"/>
                          <a:ea typeface="+mn-ea"/>
                          <a:cs typeface="+mn-cs"/>
                        </a:rPr>
                        <a:t>Lidar** </a:t>
                      </a:r>
                    </a:p>
                    <a:p>
                      <a:endParaRPr lang="en-US" sz="1300" noProof="0" dirty="0">
                        <a:solidFill>
                          <a:schemeClr val="tx1"/>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6248347"/>
                  </a:ext>
                </a:extLst>
              </a:tr>
              <a:tr h="6655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effectLst/>
                          <a:latin typeface="+mn-lt"/>
                          <a:ea typeface="+mn-ea"/>
                          <a:cs typeface="+mn-cs"/>
                        </a:rPr>
                        <a:t>Ocean Surface Winds and Currents </a:t>
                      </a:r>
                      <a:endParaRPr lang="en-US" sz="1300" dirty="0">
                        <a:solidFill>
                          <a:schemeClr val="tx1"/>
                        </a:solidFill>
                      </a:endParaRPr>
                    </a:p>
                    <a:p>
                      <a:endParaRPr lang="en-US" sz="1300" b="1" dirty="0">
                        <a:solidFill>
                          <a:schemeClr val="tx1"/>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effectLst/>
                          <a:latin typeface="+mn-lt"/>
                          <a:ea typeface="+mn-ea"/>
                          <a:cs typeface="+mn-cs"/>
                        </a:rPr>
                        <a:t>Coincident high‐accuracy currents and vector winds </a:t>
                      </a:r>
                      <a:r>
                        <a:rPr lang="en-US" sz="1300" kern="1200" dirty="0">
                          <a:solidFill>
                            <a:schemeClr val="tx1"/>
                          </a:solidFill>
                          <a:effectLst/>
                          <a:latin typeface="+mn-lt"/>
                          <a:ea typeface="+mn-ea"/>
                          <a:cs typeface="+mn-cs"/>
                        </a:rPr>
                        <a:t>to assess air‐sea momentum exchange and to infer upwelling, upper ocean mixing, and sea ice drift </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effectLst/>
                          <a:latin typeface="+mn-lt"/>
                          <a:ea typeface="+mn-ea"/>
                          <a:cs typeface="+mn-cs"/>
                        </a:rPr>
                        <a:t>Doppler </a:t>
                      </a:r>
                      <a:r>
                        <a:rPr lang="en-US" sz="1300" kern="1200" dirty="0" err="1">
                          <a:solidFill>
                            <a:schemeClr val="tx1"/>
                          </a:solidFill>
                          <a:effectLst/>
                          <a:latin typeface="+mn-lt"/>
                          <a:ea typeface="+mn-ea"/>
                          <a:cs typeface="+mn-cs"/>
                        </a:rPr>
                        <a:t>scatterometer</a:t>
                      </a:r>
                      <a:r>
                        <a:rPr lang="en-US" sz="1300" kern="1200" dirty="0">
                          <a:solidFill>
                            <a:schemeClr val="tx1"/>
                          </a:solidFill>
                          <a:effectLst/>
                          <a:latin typeface="+mn-lt"/>
                          <a:ea typeface="+mn-ea"/>
                          <a:cs typeface="+mn-cs"/>
                        </a:rPr>
                        <a:t> </a:t>
                      </a:r>
                    </a:p>
                    <a:p>
                      <a:endParaRPr lang="en-US" sz="1300" dirty="0">
                        <a:solidFill>
                          <a:schemeClr val="tx1"/>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315392"/>
                  </a:ext>
                </a:extLst>
              </a:tr>
              <a:tr h="713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effectLst/>
                          <a:latin typeface="+mn-lt"/>
                          <a:ea typeface="+mn-ea"/>
                          <a:cs typeface="+mn-cs"/>
                        </a:rPr>
                        <a:t>Ozone and Trace Gases </a:t>
                      </a:r>
                      <a:endParaRPr lang="en-US" sz="1300" dirty="0">
                        <a:solidFill>
                          <a:schemeClr val="tx1"/>
                        </a:solidFill>
                      </a:endParaRPr>
                    </a:p>
                    <a:p>
                      <a:endParaRPr lang="en-US" sz="1300" b="1" dirty="0">
                        <a:solidFill>
                          <a:schemeClr val="tx1"/>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effectLst/>
                          <a:latin typeface="+mn-lt"/>
                          <a:ea typeface="+mn-ea"/>
                          <a:cs typeface="+mn-cs"/>
                        </a:rPr>
                        <a:t>Vertical profiles of ozone and trace gases </a:t>
                      </a:r>
                      <a:r>
                        <a:rPr lang="en-US" sz="1300" kern="1200" dirty="0">
                          <a:solidFill>
                            <a:schemeClr val="tx1"/>
                          </a:solidFill>
                          <a:effectLst/>
                          <a:latin typeface="+mn-lt"/>
                          <a:ea typeface="+mn-ea"/>
                          <a:cs typeface="+mn-cs"/>
                        </a:rPr>
                        <a:t>(including water vapor, CO, NO2, methane, and N2O) globally and with high spatial resolution</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kern="1200" dirty="0">
                          <a:solidFill>
                            <a:schemeClr val="tx1"/>
                          </a:solidFill>
                          <a:effectLst/>
                          <a:latin typeface="+mn-lt"/>
                          <a:ea typeface="+mn-ea"/>
                          <a:cs typeface="+mn-cs"/>
                        </a:rPr>
                        <a:t>UV/Vis/IR microwave limb/nadir sounding and UV/Vis/IR solar/stellar occultation</a:t>
                      </a:r>
                      <a:r>
                        <a:rPr lang="en-US" sz="1300" dirty="0">
                          <a:solidFill>
                            <a:schemeClr val="tx1"/>
                          </a:solidFill>
                          <a:effectLst/>
                        </a:rPr>
                        <a:t> </a:t>
                      </a:r>
                      <a:endParaRPr lang="en-US" sz="1300" dirty="0">
                        <a:solidFill>
                          <a:schemeClr val="tx1"/>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1471519"/>
                  </a:ext>
                </a:extLst>
              </a:tr>
              <a:tr h="1894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effectLst/>
                          <a:latin typeface="+mn-lt"/>
                          <a:ea typeface="+mn-ea"/>
                          <a:cs typeface="+mn-cs"/>
                        </a:rPr>
                        <a:t>Snow Depth and Snow Water Equivalent </a:t>
                      </a:r>
                      <a:endParaRPr lang="en-US" sz="1300" dirty="0">
                        <a:solidFill>
                          <a:schemeClr val="tx1"/>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b="1" kern="1200" dirty="0">
                          <a:solidFill>
                            <a:schemeClr val="tx1"/>
                          </a:solidFill>
                          <a:effectLst/>
                          <a:latin typeface="+mn-lt"/>
                          <a:ea typeface="+mn-ea"/>
                          <a:cs typeface="+mn-cs"/>
                        </a:rPr>
                        <a:t>Snow depth and snow water equivalent </a:t>
                      </a:r>
                      <a:r>
                        <a:rPr lang="en-US" sz="1300" kern="1200" dirty="0">
                          <a:solidFill>
                            <a:schemeClr val="tx1"/>
                          </a:solidFill>
                          <a:effectLst/>
                          <a:latin typeface="+mn-lt"/>
                          <a:ea typeface="+mn-ea"/>
                          <a:cs typeface="+mn-cs"/>
                        </a:rPr>
                        <a:t>including high spatial resolution in mountain areas</a:t>
                      </a:r>
                      <a:r>
                        <a:rPr lang="en-US" sz="1300" dirty="0">
                          <a:solidFill>
                            <a:schemeClr val="tx1"/>
                          </a:solidFill>
                          <a:effectLst/>
                        </a:rPr>
                        <a:t> </a:t>
                      </a:r>
                      <a:endParaRPr lang="en-US" sz="1300" b="1" kern="1200" dirty="0">
                        <a:solidFill>
                          <a:schemeClr val="tx1"/>
                        </a:solidFill>
                        <a:latin typeface="+mn-lt"/>
                        <a:ea typeface="+mn-ea"/>
                        <a:cs typeface="+mn-cs"/>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kern="1200" dirty="0">
                          <a:solidFill>
                            <a:schemeClr val="tx1"/>
                          </a:solidFill>
                          <a:effectLst/>
                          <a:latin typeface="+mn-lt"/>
                          <a:ea typeface="+mn-ea"/>
                          <a:cs typeface="+mn-cs"/>
                        </a:rPr>
                        <a:t>Radar (Ka/Ku band) altimeter; or</a:t>
                      </a:r>
                    </a:p>
                    <a:p>
                      <a:r>
                        <a:rPr lang="en-US" sz="1300" kern="1200" dirty="0">
                          <a:solidFill>
                            <a:schemeClr val="tx1"/>
                          </a:solidFill>
                          <a:effectLst/>
                          <a:latin typeface="+mn-lt"/>
                          <a:ea typeface="+mn-ea"/>
                          <a:cs typeface="+mn-cs"/>
                        </a:rPr>
                        <a:t>lidar**</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2139206"/>
                  </a:ext>
                </a:extLst>
              </a:tr>
              <a:tr h="293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rgbClr val="0014C4"/>
                          </a:solidFill>
                          <a:effectLst/>
                          <a:latin typeface="+mn-lt"/>
                          <a:ea typeface="+mn-ea"/>
                          <a:cs typeface="+mn-cs"/>
                        </a:rPr>
                        <a:t>Terrestrial Ecosystem Structure </a:t>
                      </a:r>
                      <a:endParaRPr lang="en-US" sz="1300" dirty="0">
                        <a:solidFill>
                          <a:srgbClr val="0014C4"/>
                        </a:solidFill>
                      </a:endParaRPr>
                    </a:p>
                    <a:p>
                      <a:endParaRPr lang="en-US" sz="1300" b="1" kern="1200" dirty="0">
                        <a:solidFill>
                          <a:srgbClr val="0014C4"/>
                        </a:solidFill>
                        <a:effectLst/>
                        <a:latin typeface="+mn-lt"/>
                        <a:ea typeface="+mn-ea"/>
                        <a:cs typeface="+mn-cs"/>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b="1" kern="1200" dirty="0">
                          <a:solidFill>
                            <a:srgbClr val="0014C4"/>
                          </a:solidFill>
                          <a:effectLst/>
                          <a:latin typeface="+mn-lt"/>
                          <a:ea typeface="+mn-ea"/>
                          <a:cs typeface="+mn-cs"/>
                        </a:rPr>
                        <a:t>3D structure of terrestrial ecosystem </a:t>
                      </a:r>
                      <a:r>
                        <a:rPr lang="en-US" sz="1300" kern="1200" dirty="0">
                          <a:solidFill>
                            <a:srgbClr val="0014C4"/>
                          </a:solidFill>
                          <a:effectLst/>
                          <a:latin typeface="+mn-lt"/>
                          <a:ea typeface="+mn-ea"/>
                          <a:cs typeface="+mn-cs"/>
                        </a:rPr>
                        <a:t>including forest canopy and above ground biomass and changes in above ground carbon stock from processes such as deforestation and forest degradation</a:t>
                      </a:r>
                      <a:r>
                        <a:rPr lang="en-US" sz="1300" dirty="0">
                          <a:solidFill>
                            <a:srgbClr val="0014C4"/>
                          </a:solidFill>
                          <a:effectLst/>
                        </a:rPr>
                        <a:t> </a:t>
                      </a:r>
                      <a:endParaRPr lang="en-US" sz="1300" b="1" dirty="0">
                        <a:solidFill>
                          <a:srgbClr val="0014C4"/>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kern="1200" dirty="0">
                          <a:solidFill>
                            <a:srgbClr val="0014C4"/>
                          </a:solidFill>
                          <a:effectLst/>
                          <a:latin typeface="+mn-lt"/>
                          <a:ea typeface="+mn-ea"/>
                          <a:cs typeface="+mn-cs"/>
                        </a:rPr>
                        <a:t>Lidar**</a:t>
                      </a:r>
                      <a:r>
                        <a:rPr lang="en-US" sz="1300" dirty="0">
                          <a:solidFill>
                            <a:srgbClr val="0014C4"/>
                          </a:solidFill>
                          <a:effectLst/>
                        </a:rPr>
                        <a:t> </a:t>
                      </a:r>
                      <a:endParaRPr lang="en-US" sz="1300" b="1" dirty="0">
                        <a:solidFill>
                          <a:srgbClr val="0014C4"/>
                        </a:solidFill>
                      </a:endParaRP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126472"/>
                  </a:ext>
                </a:extLst>
              </a:tr>
              <a:tr h="293915">
                <a:tc>
                  <a:txBody>
                    <a:bodyPr/>
                    <a:lstStyle/>
                    <a:p>
                      <a:r>
                        <a:rPr lang="en-US" sz="1500" b="1" kern="1200" dirty="0">
                          <a:solidFill>
                            <a:schemeClr val="tx1"/>
                          </a:solidFill>
                          <a:effectLst/>
                          <a:latin typeface="+mn-lt"/>
                          <a:ea typeface="+mn-ea"/>
                          <a:cs typeface="+mn-cs"/>
                        </a:rPr>
                        <a:t>Atmospheric Winds</a:t>
                      </a:r>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dk1"/>
                          </a:solidFill>
                          <a:effectLst/>
                          <a:latin typeface="+mn-lt"/>
                          <a:ea typeface="+mn-ea"/>
                          <a:cs typeface="+mn-cs"/>
                        </a:rPr>
                        <a:t>3D winds in troposphere/PBL </a:t>
                      </a:r>
                      <a:r>
                        <a:rPr lang="en-US" sz="1300" kern="1200" dirty="0">
                          <a:solidFill>
                            <a:schemeClr val="dk1"/>
                          </a:solidFill>
                          <a:effectLst/>
                          <a:latin typeface="+mn-lt"/>
                          <a:ea typeface="+mn-ea"/>
                          <a:cs typeface="+mn-cs"/>
                        </a:rPr>
                        <a:t>for transport of pollutants/carbon/aerosol and water vapor, wind energy, cloud dynamics and convection, and largescale circulation </a:t>
                      </a:r>
                      <a:endParaRPr lang="en-US" sz="1300" dirty="0"/>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dk1"/>
                          </a:solidFill>
                          <a:effectLst/>
                          <a:latin typeface="+mn-lt"/>
                          <a:ea typeface="+mn-ea"/>
                          <a:cs typeface="+mn-cs"/>
                        </a:rPr>
                        <a:t>Active sensing (lidar, radar, </a:t>
                      </a:r>
                      <a:r>
                        <a:rPr lang="en-US" sz="1300" kern="1200" dirty="0" err="1">
                          <a:solidFill>
                            <a:schemeClr val="dk1"/>
                          </a:solidFill>
                          <a:effectLst/>
                          <a:latin typeface="+mn-lt"/>
                          <a:ea typeface="+mn-ea"/>
                          <a:cs typeface="+mn-cs"/>
                        </a:rPr>
                        <a:t>scatterometer</a:t>
                      </a:r>
                      <a:r>
                        <a:rPr lang="en-US" sz="1300" kern="1200" dirty="0">
                          <a:solidFill>
                            <a:schemeClr val="dk1"/>
                          </a:solidFill>
                          <a:effectLst/>
                          <a:latin typeface="+mn-lt"/>
                          <a:ea typeface="+mn-ea"/>
                          <a:cs typeface="+mn-cs"/>
                        </a:rPr>
                        <a:t>); passive imagery or radiometry‐based atmos. motion vectors (AMVs) tracking; or lidar** </a:t>
                      </a:r>
                      <a:endParaRPr lang="en-US" sz="1300" dirty="0"/>
                    </a:p>
                  </a:txBody>
                  <a:tcPr marL="128337" marR="128337"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508382"/>
                  </a:ext>
                </a:extLst>
              </a:tr>
            </a:tbl>
          </a:graphicData>
        </a:graphic>
      </p:graphicFrame>
      <p:sp>
        <p:nvSpPr>
          <p:cNvPr id="4" name="Rectangle 3">
            <a:extLst>
              <a:ext uri="{FF2B5EF4-FFF2-40B4-BE49-F238E27FC236}">
                <a16:creationId xmlns:a16="http://schemas.microsoft.com/office/drawing/2014/main" id="{D3D41941-C9D2-4A4F-87AB-331A1D28B463}"/>
              </a:ext>
            </a:extLst>
          </p:cNvPr>
          <p:cNvSpPr/>
          <p:nvPr/>
        </p:nvSpPr>
        <p:spPr>
          <a:xfrm>
            <a:off x="1207625" y="6392718"/>
            <a:ext cx="10146175"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**From the ESAS Report: </a:t>
            </a:r>
            <a:r>
              <a:rPr kumimoji="0" lang="en-US" sz="13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Could potentially be addressed by a multi‐function lidar designed to address two or more of the Targeted Observables  </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961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CF0C658A-63A2-9B4B-9A7D-7028DEE752F8}"/>
              </a:ext>
            </a:extLst>
          </p:cNvPr>
          <p:cNvSpPr>
            <a:spLocks noGrp="1" noChangeArrowheads="1"/>
          </p:cNvSpPr>
          <p:nvPr>
            <p:ph type="title"/>
          </p:nvPr>
        </p:nvSpPr>
        <p:spPr>
          <a:xfrm>
            <a:off x="838200" y="365125"/>
            <a:ext cx="10515600" cy="888285"/>
          </a:xfrm>
        </p:spPr>
        <p:txBody>
          <a:bodyPr>
            <a:normAutofit/>
          </a:bodyPr>
          <a:lstStyle/>
          <a:p>
            <a:r>
              <a:rPr lang="en-US" altLang="en-US" sz="3200" b="1" dirty="0">
                <a:latin typeface="Calibri" panose="020F0502020204030204" pitchFamily="34" charset="0"/>
                <a:cs typeface="Calibri" panose="020F0502020204030204" pitchFamily="34" charset="0"/>
              </a:rPr>
              <a:t>Incubation Observables Summary from DS </a:t>
            </a:r>
          </a:p>
        </p:txBody>
      </p:sp>
      <p:graphicFrame>
        <p:nvGraphicFramePr>
          <p:cNvPr id="2" name="Table 1">
            <a:extLst>
              <a:ext uri="{FF2B5EF4-FFF2-40B4-BE49-F238E27FC236}">
                <a16:creationId xmlns:a16="http://schemas.microsoft.com/office/drawing/2014/main" id="{A102EB83-9AB4-014B-8EBD-B3CA122C9ACC}"/>
              </a:ext>
            </a:extLst>
          </p:cNvPr>
          <p:cNvGraphicFramePr>
            <a:graphicFrameLocks noGrp="1"/>
          </p:cNvGraphicFramePr>
          <p:nvPr>
            <p:extLst>
              <p:ext uri="{D42A27DB-BD31-4B8C-83A1-F6EECF244321}">
                <p14:modId xmlns:p14="http://schemas.microsoft.com/office/powerpoint/2010/main" val="3097555558"/>
              </p:ext>
            </p:extLst>
          </p:nvPr>
        </p:nvGraphicFramePr>
        <p:xfrm>
          <a:off x="838200" y="1296883"/>
          <a:ext cx="10419164" cy="3616236"/>
        </p:xfrm>
        <a:graphic>
          <a:graphicData uri="http://schemas.openxmlformats.org/drawingml/2006/table">
            <a:tbl>
              <a:tblPr firstRow="1" bandRow="1">
                <a:tableStyleId>{5C22544A-7EE6-4342-B048-85BDC9FD1C3A}</a:tableStyleId>
              </a:tblPr>
              <a:tblGrid>
                <a:gridCol w="1467488">
                  <a:extLst>
                    <a:ext uri="{9D8B030D-6E8A-4147-A177-3AD203B41FA5}">
                      <a16:colId xmlns:a16="http://schemas.microsoft.com/office/drawing/2014/main" val="3127157661"/>
                    </a:ext>
                  </a:extLst>
                </a:gridCol>
                <a:gridCol w="3183922">
                  <a:extLst>
                    <a:ext uri="{9D8B030D-6E8A-4147-A177-3AD203B41FA5}">
                      <a16:colId xmlns:a16="http://schemas.microsoft.com/office/drawing/2014/main" val="901207208"/>
                    </a:ext>
                  </a:extLst>
                </a:gridCol>
                <a:gridCol w="3042139">
                  <a:extLst>
                    <a:ext uri="{9D8B030D-6E8A-4147-A177-3AD203B41FA5}">
                      <a16:colId xmlns:a16="http://schemas.microsoft.com/office/drawing/2014/main" val="3471841932"/>
                    </a:ext>
                  </a:extLst>
                </a:gridCol>
                <a:gridCol w="2725615">
                  <a:extLst>
                    <a:ext uri="{9D8B030D-6E8A-4147-A177-3AD203B41FA5}">
                      <a16:colId xmlns:a16="http://schemas.microsoft.com/office/drawing/2014/main" val="2089420803"/>
                    </a:ext>
                  </a:extLst>
                </a:gridCol>
              </a:tblGrid>
              <a:tr h="489857">
                <a:tc>
                  <a:txBody>
                    <a:bodyPr/>
                    <a:lstStyle/>
                    <a:p>
                      <a:pPr algn="ctr"/>
                      <a:endParaRPr lang="en-US" sz="1300" dirty="0">
                        <a:solidFill>
                          <a:schemeClr val="tx1"/>
                        </a:solidFill>
                      </a:endParaRPr>
                    </a:p>
                    <a:p>
                      <a:pPr algn="ctr"/>
                      <a:r>
                        <a:rPr lang="en-US" sz="1300" dirty="0">
                          <a:solidFill>
                            <a:schemeClr val="tx1"/>
                          </a:solidFill>
                        </a:rPr>
                        <a:t>Observable</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300" dirty="0">
                        <a:solidFill>
                          <a:schemeClr val="tx1"/>
                        </a:solidFill>
                      </a:endParaRPr>
                    </a:p>
                    <a:p>
                      <a:pPr algn="ctr"/>
                      <a:r>
                        <a:rPr lang="en-US" sz="1300" dirty="0">
                          <a:solidFill>
                            <a:schemeClr val="tx1"/>
                          </a:solidFill>
                        </a:rPr>
                        <a:t>Science/Applications Summary</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a:solidFill>
                            <a:schemeClr val="tx1"/>
                          </a:solidFill>
                        </a:rPr>
                        <a:t>Candidate Measurement</a:t>
                      </a:r>
                    </a:p>
                    <a:p>
                      <a:pPr algn="ctr"/>
                      <a:r>
                        <a:rPr lang="en-US" sz="1300" dirty="0">
                          <a:solidFill>
                            <a:schemeClr val="tx1"/>
                          </a:solidFill>
                        </a:rPr>
                        <a:t>Approach</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a:solidFill>
                            <a:schemeClr val="tx1"/>
                          </a:solidFill>
                        </a:rPr>
                        <a:t>Measurement</a:t>
                      </a:r>
                      <a:r>
                        <a:rPr lang="en-US" sz="1300" baseline="0" dirty="0">
                          <a:solidFill>
                            <a:schemeClr val="tx1"/>
                          </a:solidFill>
                        </a:rPr>
                        <a:t> Requirements</a:t>
                      </a:r>
                      <a:endParaRPr lang="en-US" sz="1300" dirty="0">
                        <a:solidFill>
                          <a:schemeClr val="tx1"/>
                        </a:solidFill>
                      </a:endParaRP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6242188"/>
                  </a:ext>
                </a:extLst>
              </a:tr>
              <a:tr h="1665514">
                <a:tc>
                  <a:txBody>
                    <a:bodyPr/>
                    <a:lstStyle/>
                    <a:p>
                      <a:r>
                        <a:rPr lang="en-US" sz="1300" b="1" dirty="0">
                          <a:solidFill>
                            <a:schemeClr val="tx1">
                              <a:lumMod val="65000"/>
                              <a:lumOff val="35000"/>
                            </a:schemeClr>
                          </a:solidFill>
                        </a:rPr>
                        <a:t>Planetary Boundary Layer (PBL)</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b="1" i="0" u="none" strike="noStrike" kern="1200" baseline="0" dirty="0">
                          <a:solidFill>
                            <a:schemeClr val="tx1">
                              <a:lumMod val="65000"/>
                              <a:lumOff val="35000"/>
                            </a:schemeClr>
                          </a:solidFill>
                          <a:latin typeface="+mn-lt"/>
                          <a:ea typeface="+mn-ea"/>
                          <a:cs typeface="+mn-cs"/>
                        </a:rPr>
                        <a:t>Diurnal 3D PBL thermodynamic properties and 2D PBL structure </a:t>
                      </a:r>
                      <a:r>
                        <a:rPr lang="en-US" sz="1300" b="0" i="0" u="none" strike="noStrike" kern="1200" baseline="0" dirty="0">
                          <a:solidFill>
                            <a:schemeClr val="tx1">
                              <a:lumMod val="65000"/>
                              <a:lumOff val="35000"/>
                            </a:schemeClr>
                          </a:solidFill>
                          <a:latin typeface="+mn-lt"/>
                          <a:ea typeface="+mn-ea"/>
                          <a:cs typeface="+mn-cs"/>
                        </a:rPr>
                        <a:t>to understand the impact of PBL processes on</a:t>
                      </a:r>
                    </a:p>
                    <a:p>
                      <a:r>
                        <a:rPr lang="en-US" sz="1300" b="0" i="0" u="none" strike="noStrike" kern="1200" baseline="0" dirty="0">
                          <a:solidFill>
                            <a:schemeClr val="tx1">
                              <a:lumMod val="65000"/>
                              <a:lumOff val="35000"/>
                            </a:schemeClr>
                          </a:solidFill>
                          <a:latin typeface="+mn-lt"/>
                          <a:ea typeface="+mn-ea"/>
                          <a:cs typeface="+mn-cs"/>
                        </a:rPr>
                        <a:t>weather and AQ through high vertical and temporal profiling of PBL temperature, moisture and heights</a:t>
                      </a:r>
                      <a:endParaRPr lang="en-US" sz="1300" b="0" dirty="0">
                        <a:solidFill>
                          <a:schemeClr val="tx1">
                            <a:lumMod val="65000"/>
                            <a:lumOff val="35000"/>
                          </a:schemeClr>
                        </a:solidFill>
                      </a:endParaRP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b="0" i="0" u="none" strike="noStrike" kern="1200" baseline="0" dirty="0">
                          <a:solidFill>
                            <a:schemeClr val="tx1">
                              <a:lumMod val="65000"/>
                              <a:lumOff val="35000"/>
                            </a:schemeClr>
                          </a:solidFill>
                          <a:latin typeface="+mn-lt"/>
                          <a:ea typeface="+mn-ea"/>
                          <a:cs typeface="+mn-cs"/>
                        </a:rPr>
                        <a:t>Microwave, </a:t>
                      </a:r>
                      <a:r>
                        <a:rPr lang="en-US" sz="1300" b="0" i="0" u="none" strike="noStrike" kern="1200" baseline="0" dirty="0" err="1">
                          <a:solidFill>
                            <a:schemeClr val="tx1">
                              <a:lumMod val="65000"/>
                              <a:lumOff val="35000"/>
                            </a:schemeClr>
                          </a:solidFill>
                          <a:latin typeface="+mn-lt"/>
                          <a:ea typeface="+mn-ea"/>
                          <a:cs typeface="+mn-cs"/>
                        </a:rPr>
                        <a:t>hyperspectral</a:t>
                      </a:r>
                      <a:r>
                        <a:rPr lang="en-US" sz="1300" b="0" i="0" u="none" strike="noStrike" kern="1200" baseline="0" dirty="0">
                          <a:solidFill>
                            <a:schemeClr val="tx1">
                              <a:lumMod val="65000"/>
                              <a:lumOff val="35000"/>
                            </a:schemeClr>
                          </a:solidFill>
                          <a:latin typeface="+mn-lt"/>
                          <a:ea typeface="+mn-ea"/>
                          <a:cs typeface="+mn-cs"/>
                        </a:rPr>
                        <a:t> IR</a:t>
                      </a:r>
                    </a:p>
                    <a:p>
                      <a:r>
                        <a:rPr lang="en-US" sz="1300" b="0" i="0" u="none" strike="noStrike" kern="1200" baseline="0" dirty="0">
                          <a:solidFill>
                            <a:schemeClr val="tx1">
                              <a:lumMod val="65000"/>
                              <a:lumOff val="35000"/>
                            </a:schemeClr>
                          </a:solidFill>
                          <a:latin typeface="+mn-lt"/>
                          <a:ea typeface="+mn-ea"/>
                          <a:cs typeface="+mn-cs"/>
                        </a:rPr>
                        <a:t>sounder(s) (e.g., in geo or small sat constellation), GPS radio</a:t>
                      </a:r>
                    </a:p>
                    <a:p>
                      <a:r>
                        <a:rPr lang="en-US" sz="1300" b="0" i="0" u="none" strike="noStrike" kern="1200" baseline="0" dirty="0">
                          <a:solidFill>
                            <a:schemeClr val="tx1">
                              <a:lumMod val="65000"/>
                              <a:lumOff val="35000"/>
                            </a:schemeClr>
                          </a:solidFill>
                          <a:latin typeface="+mn-lt"/>
                          <a:ea typeface="+mn-ea"/>
                          <a:cs typeface="+mn-cs"/>
                        </a:rPr>
                        <a:t>occultation for diurnal PBL</a:t>
                      </a:r>
                    </a:p>
                    <a:p>
                      <a:r>
                        <a:rPr lang="en-US" sz="1300" b="0" i="0" u="none" strike="noStrike" kern="1200" baseline="0" dirty="0">
                          <a:solidFill>
                            <a:schemeClr val="tx1">
                              <a:lumMod val="65000"/>
                              <a:lumOff val="35000"/>
                            </a:schemeClr>
                          </a:solidFill>
                          <a:latin typeface="+mn-lt"/>
                          <a:ea typeface="+mn-ea"/>
                          <a:cs typeface="+mn-cs"/>
                        </a:rPr>
                        <a:t>temperature and humidity and</a:t>
                      </a:r>
                    </a:p>
                    <a:p>
                      <a:r>
                        <a:rPr lang="en-US" sz="1300" b="0" i="0" u="none" strike="noStrike" kern="1200" baseline="0" dirty="0">
                          <a:solidFill>
                            <a:schemeClr val="tx1">
                              <a:lumMod val="65000"/>
                              <a:lumOff val="35000"/>
                            </a:schemeClr>
                          </a:solidFill>
                          <a:latin typeface="+mn-lt"/>
                          <a:ea typeface="+mn-ea"/>
                          <a:cs typeface="+mn-cs"/>
                        </a:rPr>
                        <a:t>heights; water vapor profiling</a:t>
                      </a:r>
                    </a:p>
                    <a:p>
                      <a:r>
                        <a:rPr lang="en-US" sz="1300" b="0" i="0" u="none" strike="noStrike" kern="1200" baseline="0" dirty="0">
                          <a:solidFill>
                            <a:schemeClr val="tx1">
                              <a:lumMod val="65000"/>
                              <a:lumOff val="35000"/>
                            </a:schemeClr>
                          </a:solidFill>
                          <a:latin typeface="+mn-lt"/>
                          <a:ea typeface="+mn-ea"/>
                          <a:cs typeface="+mn-cs"/>
                        </a:rPr>
                        <a:t>DIAL </a:t>
                      </a:r>
                      <a:r>
                        <a:rPr lang="en-US" sz="1300" b="0" i="0" u="none" strike="noStrike" kern="1200" baseline="0" dirty="0" err="1">
                          <a:solidFill>
                            <a:schemeClr val="tx1">
                              <a:lumMod val="65000"/>
                              <a:lumOff val="35000"/>
                            </a:schemeClr>
                          </a:solidFill>
                          <a:latin typeface="+mn-lt"/>
                          <a:ea typeface="+mn-ea"/>
                          <a:cs typeface="+mn-cs"/>
                        </a:rPr>
                        <a:t>lidar</a:t>
                      </a:r>
                      <a:r>
                        <a:rPr lang="en-US" sz="1300" b="0" i="0" u="none" strike="noStrike" kern="1200" baseline="0" dirty="0">
                          <a:solidFill>
                            <a:schemeClr val="tx1">
                              <a:lumMod val="65000"/>
                              <a:lumOff val="35000"/>
                            </a:schemeClr>
                          </a:solidFill>
                          <a:latin typeface="+mn-lt"/>
                          <a:ea typeface="+mn-ea"/>
                          <a:cs typeface="+mn-cs"/>
                        </a:rPr>
                        <a:t>; and </a:t>
                      </a:r>
                      <a:r>
                        <a:rPr lang="en-US" sz="1300" b="0" i="0" u="none" strike="noStrike" kern="1200" baseline="0" dirty="0" err="1">
                          <a:solidFill>
                            <a:schemeClr val="tx1">
                              <a:lumMod val="65000"/>
                              <a:lumOff val="35000"/>
                            </a:schemeClr>
                          </a:solidFill>
                          <a:latin typeface="+mn-lt"/>
                          <a:ea typeface="+mn-ea"/>
                          <a:cs typeface="+mn-cs"/>
                        </a:rPr>
                        <a:t>lidar</a:t>
                      </a:r>
                      <a:r>
                        <a:rPr lang="en-US" sz="1300" b="0" i="0" u="none" strike="noStrike" kern="1200" baseline="0" dirty="0">
                          <a:solidFill>
                            <a:schemeClr val="tx1">
                              <a:lumMod val="65000"/>
                              <a:lumOff val="35000"/>
                            </a:schemeClr>
                          </a:solidFill>
                          <a:latin typeface="+mn-lt"/>
                          <a:ea typeface="+mn-ea"/>
                          <a:cs typeface="+mn-cs"/>
                        </a:rPr>
                        <a:t>* for PBL</a:t>
                      </a:r>
                    </a:p>
                    <a:p>
                      <a:r>
                        <a:rPr lang="en-US" sz="1300" b="0" i="0" u="none" strike="noStrike" kern="1200" baseline="0" dirty="0">
                          <a:solidFill>
                            <a:schemeClr val="tx1">
                              <a:lumMod val="65000"/>
                              <a:lumOff val="35000"/>
                            </a:schemeClr>
                          </a:solidFill>
                          <a:latin typeface="+mn-lt"/>
                          <a:ea typeface="+mn-ea"/>
                          <a:cs typeface="+mn-cs"/>
                        </a:rPr>
                        <a:t>height</a:t>
                      </a:r>
                      <a:endParaRPr lang="en-US" sz="1300" dirty="0">
                        <a:solidFill>
                          <a:schemeClr val="tx1">
                            <a:lumMod val="65000"/>
                            <a:lumOff val="35000"/>
                          </a:schemeClr>
                        </a:solidFill>
                      </a:endParaRP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a:buChar char="•"/>
                      </a:pPr>
                      <a:r>
                        <a:rPr lang="en-US" sz="1400" dirty="0">
                          <a:solidFill>
                            <a:schemeClr val="tx1">
                              <a:lumMod val="65000"/>
                              <a:lumOff val="35000"/>
                            </a:schemeClr>
                          </a:solidFill>
                        </a:rPr>
                        <a:t>From High resolution and diurnally resolved 2D/3D measurements of PBL</a:t>
                      </a:r>
                    </a:p>
                    <a:p>
                      <a:pPr marL="741729" lvl="1" indent="-285750">
                        <a:buFont typeface="Lucida Grande"/>
                        <a:buChar char="-"/>
                      </a:pPr>
                      <a:r>
                        <a:rPr lang="en-US" sz="1200" dirty="0">
                          <a:solidFill>
                            <a:schemeClr val="tx1">
                              <a:lumMod val="65000"/>
                              <a:lumOff val="35000"/>
                            </a:schemeClr>
                          </a:solidFill>
                        </a:rPr>
                        <a:t>200</a:t>
                      </a:r>
                      <a:r>
                        <a:rPr lang="en-US" sz="1200" baseline="0" dirty="0">
                          <a:solidFill>
                            <a:schemeClr val="tx1">
                              <a:lumMod val="65000"/>
                              <a:lumOff val="35000"/>
                            </a:schemeClr>
                          </a:solidFill>
                        </a:rPr>
                        <a:t> </a:t>
                      </a:r>
                      <a:r>
                        <a:rPr lang="en-US" sz="1200" dirty="0">
                          <a:solidFill>
                            <a:schemeClr val="tx1">
                              <a:lumMod val="65000"/>
                              <a:lumOff val="35000"/>
                            </a:schemeClr>
                          </a:solidFill>
                        </a:rPr>
                        <a:t>m vertical resolution for 3D variables (Temperature,</a:t>
                      </a:r>
                      <a:r>
                        <a:rPr lang="en-US" sz="1200" baseline="0" dirty="0">
                          <a:solidFill>
                            <a:schemeClr val="tx1">
                              <a:lumMod val="65000"/>
                              <a:lumOff val="35000"/>
                            </a:schemeClr>
                          </a:solidFill>
                        </a:rPr>
                        <a:t> Humidity and Horizontal wind vector) </a:t>
                      </a:r>
                      <a:r>
                        <a:rPr lang="en-US" sz="1200" dirty="0">
                          <a:solidFill>
                            <a:schemeClr val="tx1">
                              <a:lumMod val="65000"/>
                              <a:lumOff val="35000"/>
                            </a:schemeClr>
                          </a:solidFill>
                        </a:rPr>
                        <a:t>with 2-3 hourly temporal resolution and 20 km horizontal resolution</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315392"/>
                  </a:ext>
                </a:extLst>
              </a:tr>
              <a:tr h="685800">
                <a:tc>
                  <a:txBody>
                    <a:bodyPr/>
                    <a:lstStyle/>
                    <a:p>
                      <a:r>
                        <a:rPr lang="en-US" sz="1300" b="1" dirty="0">
                          <a:solidFill>
                            <a:srgbClr val="0014C4"/>
                          </a:solidFill>
                        </a:rPr>
                        <a:t>Surface</a:t>
                      </a:r>
                      <a:r>
                        <a:rPr lang="en-US" sz="1300" b="1" baseline="0" dirty="0">
                          <a:solidFill>
                            <a:srgbClr val="0014C4"/>
                          </a:solidFill>
                        </a:rPr>
                        <a:t> Topography and Vegetation (ST&amp;V)</a:t>
                      </a:r>
                      <a:endParaRPr lang="en-US" sz="1300" b="1" dirty="0">
                        <a:solidFill>
                          <a:srgbClr val="0014C4"/>
                        </a:solidFill>
                      </a:endParaRP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b="1" i="0" u="none" strike="noStrike" kern="1200" baseline="0" dirty="0">
                          <a:solidFill>
                            <a:srgbClr val="0014C4"/>
                          </a:solidFill>
                          <a:latin typeface="+mn-lt"/>
                          <a:ea typeface="+mn-ea"/>
                          <a:cs typeface="+mn-cs"/>
                        </a:rPr>
                        <a:t>High-resolution global topography including bare surface land topography ice topography, vegetation structure, and shallow water bathymetry</a:t>
                      </a:r>
                      <a:endParaRPr lang="en-US" sz="1300" b="1" kern="1200" dirty="0">
                        <a:solidFill>
                          <a:srgbClr val="0014C4"/>
                        </a:solidFill>
                        <a:latin typeface="+mn-lt"/>
                        <a:ea typeface="+mn-ea"/>
                        <a:cs typeface="+mn-cs"/>
                      </a:endParaRP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900" b="1" i="0" u="none" strike="noStrike" kern="1200" baseline="0" dirty="0">
                          <a:solidFill>
                            <a:srgbClr val="0014C4"/>
                          </a:solidFill>
                          <a:latin typeface="+mn-lt"/>
                          <a:ea typeface="+mn-ea"/>
                          <a:cs typeface="+mn-cs"/>
                        </a:rPr>
                        <a:t> </a:t>
                      </a:r>
                      <a:r>
                        <a:rPr lang="en-US" sz="1300" b="1" i="0" u="none" strike="noStrike" kern="1200" baseline="0" dirty="0">
                          <a:solidFill>
                            <a:srgbClr val="0014C4"/>
                          </a:solidFill>
                          <a:latin typeface="+mn-lt"/>
                          <a:ea typeface="+mn-ea"/>
                          <a:cs typeface="+mn-cs"/>
                        </a:rPr>
                        <a:t>Radar; or </a:t>
                      </a:r>
                      <a:r>
                        <a:rPr lang="en-US" sz="1300" b="1" i="0" u="none" strike="noStrike" kern="1200" baseline="0" dirty="0" err="1">
                          <a:solidFill>
                            <a:srgbClr val="0014C4"/>
                          </a:solidFill>
                          <a:latin typeface="+mn-lt"/>
                          <a:ea typeface="+mn-ea"/>
                          <a:cs typeface="+mn-cs"/>
                        </a:rPr>
                        <a:t>lidar</a:t>
                      </a:r>
                      <a:r>
                        <a:rPr lang="en-US" sz="1300" b="1" i="0" u="none" strike="noStrike" kern="1200" baseline="0" dirty="0">
                          <a:solidFill>
                            <a:srgbClr val="0014C4"/>
                          </a:solidFill>
                          <a:latin typeface="+mn-lt"/>
                          <a:ea typeface="+mn-ea"/>
                          <a:cs typeface="+mn-cs"/>
                        </a:rPr>
                        <a:t>*</a:t>
                      </a:r>
                      <a:endParaRPr lang="en-US" sz="1300" b="1" dirty="0">
                        <a:solidFill>
                          <a:srgbClr val="0014C4"/>
                        </a:solidFill>
                      </a:endParaRP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gn="l" defTabSz="912088" rtl="0" eaLnBrk="1" fontAlgn="auto" latinLnBrk="0" hangingPunct="1">
                        <a:lnSpc>
                          <a:spcPct val="100000"/>
                        </a:lnSpc>
                        <a:spcBef>
                          <a:spcPts val="0"/>
                        </a:spcBef>
                        <a:spcAft>
                          <a:spcPts val="0"/>
                        </a:spcAft>
                        <a:buClrTx/>
                        <a:buSzTx/>
                        <a:buFont typeface="Arial"/>
                        <a:buChar char="•"/>
                        <a:tabLst/>
                        <a:defRPr/>
                      </a:pPr>
                      <a:r>
                        <a:rPr lang="en-US" sz="1300" b="1" kern="1200" dirty="0">
                          <a:solidFill>
                            <a:srgbClr val="0014C4"/>
                          </a:solidFill>
                          <a:latin typeface="+mn-lt"/>
                          <a:ea typeface="+mn-ea"/>
                          <a:cs typeface="+mn-cs"/>
                        </a:rPr>
                        <a:t>Contiguous 5m sampling with 0.1m vertical accuracy</a:t>
                      </a:r>
                      <a:r>
                        <a:rPr lang="en-US" sz="1300" b="1" kern="1200" baseline="0" dirty="0">
                          <a:solidFill>
                            <a:srgbClr val="0014C4"/>
                          </a:solidFill>
                          <a:latin typeface="+mn-lt"/>
                          <a:ea typeface="+mn-ea"/>
                          <a:cs typeface="+mn-cs"/>
                        </a:rPr>
                        <a:t> from space</a:t>
                      </a:r>
                    </a:p>
                    <a:p>
                      <a:pPr marL="171450" marR="0" indent="-171450" algn="l" defTabSz="912088" rtl="0" eaLnBrk="1" fontAlgn="auto" latinLnBrk="0" hangingPunct="1">
                        <a:lnSpc>
                          <a:spcPct val="100000"/>
                        </a:lnSpc>
                        <a:spcBef>
                          <a:spcPts val="0"/>
                        </a:spcBef>
                        <a:spcAft>
                          <a:spcPts val="0"/>
                        </a:spcAft>
                        <a:buClrTx/>
                        <a:buSzTx/>
                        <a:buFont typeface="Arial"/>
                        <a:buChar char="•"/>
                        <a:tabLst/>
                        <a:defRPr/>
                      </a:pPr>
                      <a:r>
                        <a:rPr lang="en-US" sz="1300" b="1" kern="1200" baseline="0" dirty="0">
                          <a:solidFill>
                            <a:srgbClr val="0014C4"/>
                          </a:solidFill>
                          <a:latin typeface="+mn-lt"/>
                          <a:ea typeface="+mn-ea"/>
                          <a:cs typeface="+mn-cs"/>
                        </a:rPr>
                        <a:t>Contiguous 1m sampling with 0.1m vertical accuracy from aircraft</a:t>
                      </a:r>
                    </a:p>
                    <a:p>
                      <a:pPr marL="171450" marR="0" indent="-171450" algn="l" defTabSz="912088" rtl="0" eaLnBrk="1" fontAlgn="auto" latinLnBrk="0" hangingPunct="1">
                        <a:lnSpc>
                          <a:spcPct val="100000"/>
                        </a:lnSpc>
                        <a:spcBef>
                          <a:spcPts val="0"/>
                        </a:spcBef>
                        <a:spcAft>
                          <a:spcPts val="0"/>
                        </a:spcAft>
                        <a:buClrTx/>
                        <a:buSzTx/>
                        <a:buFont typeface="Arial"/>
                        <a:buChar char="•"/>
                        <a:tabLst/>
                        <a:defRPr/>
                      </a:pPr>
                      <a:r>
                        <a:rPr lang="en-US" sz="1300" b="1" kern="1200" dirty="0">
                          <a:solidFill>
                            <a:srgbClr val="0014C4"/>
                          </a:solidFill>
                          <a:latin typeface="+mn-lt"/>
                          <a:ea typeface="+mn-ea"/>
                          <a:cs typeface="+mn-cs"/>
                        </a:rPr>
                        <a:t>With seasonal repeat</a:t>
                      </a:r>
                    </a:p>
                  </a:txBody>
                  <a:tcPr marL="97971" marR="97971" marT="48986" marB="48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1471519"/>
                  </a:ext>
                </a:extLst>
              </a:tr>
            </a:tbl>
          </a:graphicData>
        </a:graphic>
      </p:graphicFrame>
      <p:sp>
        <p:nvSpPr>
          <p:cNvPr id="4" name="TextBox 3"/>
          <p:cNvSpPr txBox="1"/>
          <p:nvPr/>
        </p:nvSpPr>
        <p:spPr>
          <a:xfrm>
            <a:off x="1368707" y="5034062"/>
            <a:ext cx="9073905" cy="718851"/>
          </a:xfrm>
          <a:prstGeom prst="rect">
            <a:avLst/>
          </a:prstGeom>
          <a:noFill/>
        </p:spPr>
        <p:txBody>
          <a:bodyPr wrap="square" rtlCol="0">
            <a:spAutoFit/>
          </a:bodyPr>
          <a:lstStyle/>
          <a:p>
            <a:pPr marL="0" lvl="1"/>
            <a:endParaRPr lang="en-US" altLang="en-US" sz="857" b="1" dirty="0"/>
          </a:p>
          <a:p>
            <a:pPr marL="306153" lvl="1" indent="-306153">
              <a:buFont typeface="Lucida Grande"/>
              <a:buChar char="*"/>
            </a:pPr>
            <a:r>
              <a:rPr lang="en-US" altLang="en-US" sz="1714" b="1" dirty="0"/>
              <a:t>Notable that both observables list a multi-function </a:t>
            </a:r>
            <a:r>
              <a:rPr lang="en-US" altLang="en-US" sz="1714" b="1" dirty="0" err="1"/>
              <a:t>lidar</a:t>
            </a:r>
            <a:r>
              <a:rPr lang="en-US" altLang="en-US" sz="1714" b="1" dirty="0"/>
              <a:t> for candidate measurement approach</a:t>
            </a:r>
          </a:p>
          <a:p>
            <a:pPr marL="0" lvl="1"/>
            <a:endParaRPr lang="en-US" altLang="en-US" sz="1500" dirty="0"/>
          </a:p>
        </p:txBody>
      </p:sp>
      <p:sp>
        <p:nvSpPr>
          <p:cNvPr id="3" name="Slide Number Placeholder 2">
            <a:extLst>
              <a:ext uri="{FF2B5EF4-FFF2-40B4-BE49-F238E27FC236}">
                <a16:creationId xmlns:a16="http://schemas.microsoft.com/office/drawing/2014/main" id="{A1316715-0656-224F-BC07-01F4AB2FED81}"/>
              </a:ext>
            </a:extLst>
          </p:cNvPr>
          <p:cNvSpPr>
            <a:spLocks noGrp="1"/>
          </p:cNvSpPr>
          <p:nvPr>
            <p:ph type="sldNum" sz="quarter" idx="12"/>
          </p:nvPr>
        </p:nvSpPr>
        <p:spPr/>
        <p:txBody>
          <a:bodyPr/>
          <a:lstStyle/>
          <a:p>
            <a:fld id="{786A64DB-DBB3-CA48-993E-0DE1651AF3A6}" type="slidenum">
              <a:rPr lang="en-US" smtClean="0">
                <a:latin typeface="Calibri"/>
              </a:rPr>
              <a:pPr/>
              <a:t>29</a:t>
            </a:fld>
            <a:endParaRPr lang="en-US" dirty="0">
              <a:latin typeface="Calibri"/>
            </a:endParaRPr>
          </a:p>
        </p:txBody>
      </p:sp>
    </p:spTree>
    <p:extLst>
      <p:ext uri="{BB962C8B-B14F-4D97-AF65-F5344CB8AC3E}">
        <p14:creationId xmlns:p14="http://schemas.microsoft.com/office/powerpoint/2010/main" val="1527760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17" t="24438" b="59315"/>
          <a:stretch>
            <a:fillRect/>
          </a:stretch>
        </p:blipFill>
        <p:spPr bwMode="auto">
          <a:xfrm>
            <a:off x="0" y="0"/>
            <a:ext cx="12188332" cy="990600"/>
          </a:xfrm>
          <a:prstGeom prst="rect">
            <a:avLst/>
          </a:prstGeom>
          <a:noFill/>
          <a:ln w="9525">
            <a:noFill/>
            <a:miter lim="800000"/>
            <a:headEnd/>
            <a:tailEnd/>
          </a:ln>
        </p:spPr>
      </p:pic>
      <p:sp>
        <p:nvSpPr>
          <p:cNvPr id="4" name="Slide Number Placeholder 1"/>
          <p:cNvSpPr>
            <a:spLocks noGrp="1"/>
          </p:cNvSpPr>
          <p:nvPr>
            <p:ph type="sldNum" sz="quarter" idx="4294967295"/>
          </p:nvPr>
        </p:nvSpPr>
        <p:spPr>
          <a:xfrm>
            <a:off x="8023225" y="6300788"/>
            <a:ext cx="1905000" cy="35401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pic>
        <p:nvPicPr>
          <p:cNvPr id="5" name="Picture 8"/>
          <p:cNvPicPr>
            <a:picLocks noChangeAspect="1" noChangeArrowheads="1"/>
          </p:cNvPicPr>
          <p:nvPr/>
        </p:nvPicPr>
        <p:blipFill>
          <a:blip r:embed="rId3" cstate="print"/>
          <a:srcRect/>
          <a:stretch>
            <a:fillRect/>
          </a:stretch>
        </p:blipFill>
        <p:spPr bwMode="auto">
          <a:xfrm>
            <a:off x="8929349" y="815021"/>
            <a:ext cx="3258060" cy="3057761"/>
          </a:xfrm>
          <a:prstGeom prst="rect">
            <a:avLst/>
          </a:prstGeom>
          <a:noFill/>
        </p:spPr>
      </p:pic>
      <p:pic>
        <p:nvPicPr>
          <p:cNvPr id="6" name="Picture 10"/>
          <p:cNvPicPr>
            <a:picLocks noChangeAspect="1" noChangeArrowheads="1"/>
          </p:cNvPicPr>
          <p:nvPr/>
        </p:nvPicPr>
        <p:blipFill>
          <a:blip r:embed="rId4" cstate="print"/>
          <a:srcRect/>
          <a:stretch>
            <a:fillRect/>
          </a:stretch>
        </p:blipFill>
        <p:spPr bwMode="auto">
          <a:xfrm>
            <a:off x="8929860" y="3737540"/>
            <a:ext cx="3252089" cy="3196661"/>
          </a:xfrm>
          <a:prstGeom prst="rect">
            <a:avLst/>
          </a:prstGeom>
          <a:noFill/>
        </p:spPr>
      </p:pic>
      <p:sp>
        <p:nvSpPr>
          <p:cNvPr id="9" name="Rectangle 3"/>
          <p:cNvSpPr txBox="1">
            <a:spLocks noChangeArrowheads="1"/>
          </p:cNvSpPr>
          <p:nvPr/>
        </p:nvSpPr>
        <p:spPr>
          <a:xfrm>
            <a:off x="1600202" y="1066800"/>
            <a:ext cx="5943599" cy="5562600"/>
          </a:xfrm>
          <a:prstGeom prst="rect">
            <a:avLst/>
          </a:prstGeom>
        </p:spPr>
        <p:txBody>
          <a:bodyPr/>
          <a:lstStyle/>
          <a:p>
            <a:pPr marL="228600" indent="-228600" fontAlgn="base">
              <a:spcBef>
                <a:spcPct val="0"/>
              </a:spcBef>
              <a:spcAft>
                <a:spcPct val="0"/>
              </a:spcAft>
            </a:pPr>
            <a:r>
              <a:rPr lang="en-US" sz="2400" b="1" dirty="0">
                <a:solidFill>
                  <a:prstClr val="black"/>
                </a:solidFill>
                <a:latin typeface="Arial" pitchFamily="34" charset="0"/>
              </a:rPr>
              <a:t>How are ecosystems changing in response to environmental change and human actions?</a:t>
            </a:r>
          </a:p>
          <a:p>
            <a:pPr marL="228600" indent="-228600" fontAlgn="base">
              <a:spcBef>
                <a:spcPct val="0"/>
              </a:spcBef>
              <a:spcAft>
                <a:spcPct val="0"/>
              </a:spcAft>
            </a:pPr>
            <a:endParaRPr lang="en-US" sz="2400" b="1" dirty="0">
              <a:solidFill>
                <a:prstClr val="black"/>
              </a:solidFill>
              <a:latin typeface="Arial" pitchFamily="34" charset="0"/>
            </a:endParaRPr>
          </a:p>
          <a:p>
            <a:pPr marL="228600" indent="-228600" fontAlgn="base">
              <a:spcBef>
                <a:spcPct val="0"/>
              </a:spcBef>
              <a:spcAft>
                <a:spcPct val="0"/>
              </a:spcAft>
            </a:pPr>
            <a:r>
              <a:rPr lang="en-US" sz="2400" b="1" dirty="0">
                <a:solidFill>
                  <a:prstClr val="black"/>
                </a:solidFill>
                <a:latin typeface="Arial" pitchFamily="34" charset="0"/>
              </a:rPr>
              <a:t>How will they change in the future?</a:t>
            </a:r>
          </a:p>
          <a:p>
            <a:pPr marL="228600" indent="-228600" fontAlgn="base">
              <a:spcBef>
                <a:spcPct val="0"/>
              </a:spcBef>
              <a:spcAft>
                <a:spcPct val="0"/>
              </a:spcAft>
            </a:pPr>
            <a:endParaRPr lang="en-US" sz="2400" b="1" dirty="0">
              <a:solidFill>
                <a:prstClr val="black"/>
              </a:solidFill>
              <a:latin typeface="Arial" pitchFamily="34" charset="0"/>
            </a:endParaRPr>
          </a:p>
          <a:p>
            <a:pPr marL="228600" indent="-228600" fontAlgn="base">
              <a:spcBef>
                <a:spcPct val="0"/>
              </a:spcBef>
              <a:spcAft>
                <a:spcPct val="0"/>
              </a:spcAft>
            </a:pPr>
            <a:r>
              <a:rPr lang="en-US" sz="2400" b="1" dirty="0">
                <a:solidFill>
                  <a:prstClr val="black"/>
                </a:solidFill>
                <a:latin typeface="Arial" pitchFamily="34" charset="0"/>
              </a:rPr>
              <a:t>How do changes to ecosystems impact the other components of the Earth system?</a:t>
            </a:r>
          </a:p>
          <a:p>
            <a:pPr marL="228600" indent="-228600" fontAlgn="base">
              <a:spcBef>
                <a:spcPct val="0"/>
              </a:spcBef>
              <a:spcAft>
                <a:spcPct val="0"/>
              </a:spcAft>
            </a:pPr>
            <a:endParaRPr lang="en-US" sz="2400" b="1" dirty="0">
              <a:solidFill>
                <a:prstClr val="black"/>
              </a:solidFill>
              <a:latin typeface="Arial" pitchFamily="34" charset="0"/>
            </a:endParaRPr>
          </a:p>
          <a:p>
            <a:pPr marL="228600" indent="-228600" fontAlgn="base">
              <a:spcBef>
                <a:spcPct val="0"/>
              </a:spcBef>
              <a:spcAft>
                <a:spcPct val="0"/>
              </a:spcAft>
            </a:pPr>
            <a:r>
              <a:rPr lang="en-US" sz="2400" b="1" dirty="0">
                <a:solidFill>
                  <a:prstClr val="black"/>
                </a:solidFill>
                <a:latin typeface="Arial" pitchFamily="34" charset="0"/>
              </a:rPr>
              <a:t>How can carbon cycle and ecosystem science improve our capacity for mitigation and adaption to environmental change?</a:t>
            </a:r>
          </a:p>
          <a:p>
            <a:pPr marL="228600" indent="-228600" fontAlgn="base">
              <a:spcBef>
                <a:spcPct val="0"/>
              </a:spcBef>
              <a:spcAft>
                <a:spcPct val="0"/>
              </a:spcAft>
            </a:pPr>
            <a:endParaRPr lang="en-US" sz="2000" b="1" dirty="0">
              <a:solidFill>
                <a:srgbClr val="0000FF"/>
              </a:solidFill>
              <a:latin typeface="Arial" pitchFamily="34" charset="0"/>
            </a:endParaRPr>
          </a:p>
          <a:p>
            <a:pPr fontAlgn="base">
              <a:spcBef>
                <a:spcPct val="0"/>
              </a:spcBef>
              <a:spcAft>
                <a:spcPct val="0"/>
              </a:spcAft>
            </a:pPr>
            <a:endParaRPr lang="en-US" sz="2000" b="1" dirty="0">
              <a:solidFill>
                <a:prstClr val="black"/>
              </a:solidFill>
              <a:latin typeface="Arial" pitchFamily="34" charset="0"/>
            </a:endParaRPr>
          </a:p>
        </p:txBody>
      </p:sp>
      <p:sp>
        <p:nvSpPr>
          <p:cNvPr id="10" name="TextBox 9"/>
          <p:cNvSpPr txBox="1"/>
          <p:nvPr/>
        </p:nvSpPr>
        <p:spPr>
          <a:xfrm>
            <a:off x="2095964" y="154239"/>
            <a:ext cx="9067800" cy="646331"/>
          </a:xfrm>
          <a:prstGeom prst="rect">
            <a:avLst/>
          </a:prstGeom>
          <a:noFill/>
        </p:spPr>
        <p:txBody>
          <a:bodyPr wrap="square" rtlCol="0">
            <a:spAutoFit/>
          </a:bodyPr>
          <a:lstStyle/>
          <a:p>
            <a:pPr algn="ctr" eaLnBrk="0" fontAlgn="base" hangingPunct="0">
              <a:spcBef>
                <a:spcPct val="0"/>
              </a:spcBef>
              <a:spcAft>
                <a:spcPct val="0"/>
              </a:spcAft>
              <a:defRPr/>
            </a:pPr>
            <a:r>
              <a:rPr lang="en-US" sz="3600" b="1" dirty="0">
                <a:solidFill>
                  <a:prstClr val="white"/>
                </a:solidFill>
                <a:latin typeface="Arial" pitchFamily="34" charset="0"/>
              </a:rPr>
              <a:t>Carbon Cycle &amp; Ecosystems Focus Area </a:t>
            </a:r>
          </a:p>
        </p:txBody>
      </p:sp>
    </p:spTree>
    <p:extLst>
      <p:ext uri="{BB962C8B-B14F-4D97-AF65-F5344CB8AC3E}">
        <p14:creationId xmlns:p14="http://schemas.microsoft.com/office/powerpoint/2010/main" val="392484566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922" y="235376"/>
            <a:ext cx="10515600" cy="656591"/>
          </a:xfrm>
        </p:spPr>
        <p:txBody>
          <a:bodyPr/>
          <a:lstStyle/>
          <a:p>
            <a:r>
              <a:rPr lang="en-US" sz="3200" b="1" dirty="0">
                <a:latin typeface="Calibri" panose="020F0502020204030204" pitchFamily="34" charset="0"/>
                <a:cs typeface="Calibri" panose="020F0502020204030204" pitchFamily="34" charset="0"/>
              </a:rPr>
              <a:t>Incubation</a:t>
            </a:r>
            <a:r>
              <a:rPr lang="en-US" b="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Program Solicitation Plans (1/2)</a:t>
            </a:r>
          </a:p>
        </p:txBody>
      </p:sp>
      <p:sp>
        <p:nvSpPr>
          <p:cNvPr id="3" name="Content Placeholder 2"/>
          <p:cNvSpPr>
            <a:spLocks noGrp="1"/>
          </p:cNvSpPr>
          <p:nvPr>
            <p:ph idx="1"/>
          </p:nvPr>
        </p:nvSpPr>
        <p:spPr>
          <a:xfrm>
            <a:off x="424922" y="1058152"/>
            <a:ext cx="10928878" cy="5551968"/>
          </a:xfrm>
        </p:spPr>
        <p:txBody>
          <a:bodyPr>
            <a:normAutofit fontScale="92500" lnSpcReduction="10000"/>
          </a:bodyPr>
          <a:lstStyle/>
          <a:p>
            <a:r>
              <a:rPr lang="en-US" b="1" dirty="0">
                <a:solidFill>
                  <a:schemeClr val="tx1"/>
                </a:solidFill>
              </a:rPr>
              <a:t>Incubation Solicitation </a:t>
            </a:r>
            <a:r>
              <a:rPr lang="en-US" dirty="0">
                <a:solidFill>
                  <a:schemeClr val="tx1"/>
                </a:solidFill>
              </a:rPr>
              <a:t>in FY19, FY20 funds, release ~ Early Spring </a:t>
            </a:r>
            <a:r>
              <a:rPr lang="en-US" dirty="0" smtClean="0">
                <a:solidFill>
                  <a:schemeClr val="tx1"/>
                </a:solidFill>
              </a:rPr>
              <a:t>2019</a:t>
            </a:r>
          </a:p>
          <a:p>
            <a:endParaRPr lang="en-US" sz="857" dirty="0">
              <a:solidFill>
                <a:schemeClr val="tx1"/>
              </a:solidFill>
            </a:endParaRPr>
          </a:p>
          <a:p>
            <a:pPr lvl="1"/>
            <a:r>
              <a:rPr lang="en-US" dirty="0">
                <a:solidFill>
                  <a:schemeClr val="tx1"/>
                </a:solidFill>
              </a:rPr>
              <a:t>Solicitation (ROSES) competes science team membership for each TO (PBL, ST&amp;V)</a:t>
            </a:r>
          </a:p>
          <a:p>
            <a:pPr lvl="2"/>
            <a:r>
              <a:rPr lang="en-US" sz="1900" u="sng" dirty="0">
                <a:solidFill>
                  <a:schemeClr val="tx1"/>
                </a:solidFill>
              </a:rPr>
              <a:t>Team membership</a:t>
            </a:r>
            <a:r>
              <a:rPr lang="en-US" sz="1900" dirty="0">
                <a:solidFill>
                  <a:schemeClr val="tx1"/>
                </a:solidFill>
              </a:rPr>
              <a:t> is competed through solicitation, where Individuals propose areas of investigation, and can self nominate for Team Lead Position</a:t>
            </a:r>
            <a:r>
              <a:rPr lang="en-US" sz="1900" b="1" dirty="0">
                <a:solidFill>
                  <a:schemeClr val="tx1"/>
                </a:solidFill>
              </a:rPr>
              <a:t>. Expectation is for some team members to have expertise in instrumentation.</a:t>
            </a:r>
          </a:p>
          <a:p>
            <a:pPr lvl="2"/>
            <a:r>
              <a:rPr lang="en-US" sz="1900" b="1" dirty="0">
                <a:solidFill>
                  <a:schemeClr val="tx1"/>
                </a:solidFill>
              </a:rPr>
              <a:t>Anticipate opportunities for community engagement, such as town halls (i.e. at AGU, AMS in FY20) and workshops that would be open beyond team membership </a:t>
            </a:r>
          </a:p>
          <a:p>
            <a:pPr marL="912086" lvl="2" indent="0">
              <a:buNone/>
            </a:pPr>
            <a:endParaRPr lang="en-US" sz="1821" b="1" dirty="0">
              <a:solidFill>
                <a:schemeClr val="tx1"/>
              </a:solidFill>
            </a:endParaRPr>
          </a:p>
          <a:p>
            <a:pPr lvl="1"/>
            <a:r>
              <a:rPr lang="en-US" dirty="0">
                <a:solidFill>
                  <a:schemeClr val="tx1"/>
                </a:solidFill>
              </a:rPr>
              <a:t>Objective of teams would be to define desires, needs and capabilities </a:t>
            </a:r>
          </a:p>
          <a:p>
            <a:pPr lvl="2"/>
            <a:r>
              <a:rPr lang="en-US" sz="1900" dirty="0">
                <a:solidFill>
                  <a:schemeClr val="tx1"/>
                </a:solidFill>
              </a:rPr>
              <a:t>Main deliverable </a:t>
            </a:r>
            <a:r>
              <a:rPr lang="mr-IN" sz="1900" dirty="0">
                <a:solidFill>
                  <a:schemeClr val="tx1"/>
                </a:solidFill>
              </a:rPr>
              <a:t>–</a:t>
            </a:r>
            <a:r>
              <a:rPr lang="en-US" sz="1900" dirty="0">
                <a:solidFill>
                  <a:schemeClr val="tx1"/>
                </a:solidFill>
              </a:rPr>
              <a:t> white paper summarizing present state - understanding of science and candidate measurement approaches, current capabilities, desired future state of relevant technology, analysis of field campaign data, role of modeling, and  recommending future activity areas (Modeling, OSSEs, field campaigns, emerging technology developments, etc.</a:t>
            </a:r>
            <a:r>
              <a:rPr lang="en-US" sz="1900" b="1" dirty="0">
                <a:solidFill>
                  <a:schemeClr val="tx1"/>
                </a:solidFill>
              </a:rPr>
              <a:t>)  to be used as a basis for next solicitation</a:t>
            </a:r>
            <a:r>
              <a:rPr lang="en-US" sz="1900" dirty="0">
                <a:solidFill>
                  <a:schemeClr val="tx1"/>
                </a:solidFill>
              </a:rPr>
              <a:t>.</a:t>
            </a:r>
          </a:p>
          <a:p>
            <a:pPr lvl="2"/>
            <a:r>
              <a:rPr lang="en-US" sz="1929" dirty="0">
                <a:solidFill>
                  <a:schemeClr val="tx1"/>
                </a:solidFill>
              </a:rPr>
              <a:t>Period of performance up to 1 year with an interim and final report, and final presentation</a:t>
            </a:r>
            <a:r>
              <a:rPr lang="en-US" sz="1929" b="1" dirty="0">
                <a:solidFill>
                  <a:schemeClr val="tx1"/>
                </a:solidFill>
              </a:rPr>
              <a:t>, after which team disbands</a:t>
            </a:r>
            <a:r>
              <a:rPr lang="en-US" sz="1929" b="1" dirty="0" smtClean="0">
                <a:solidFill>
                  <a:schemeClr val="tx1"/>
                </a:solidFill>
              </a:rPr>
              <a:t>.</a:t>
            </a:r>
          </a:p>
          <a:p>
            <a:pPr lvl="2"/>
            <a:endParaRPr lang="en-US" sz="1929" b="1" dirty="0" smtClean="0">
              <a:solidFill>
                <a:schemeClr val="tx1"/>
              </a:solidFill>
            </a:endParaRPr>
          </a:p>
          <a:p>
            <a:pPr lvl="1"/>
            <a:r>
              <a:rPr lang="en-US" dirty="0">
                <a:solidFill>
                  <a:schemeClr val="tx1"/>
                </a:solidFill>
              </a:rPr>
              <a:t>Subsequent solicitations are for activities and will be released every 2-3 years for duration of up to 3 years </a:t>
            </a:r>
            <a:r>
              <a:rPr lang="en-US" dirty="0" smtClean="0">
                <a:solidFill>
                  <a:schemeClr val="tx1"/>
                </a:solidFill>
              </a:rPr>
              <a:t>each</a:t>
            </a:r>
            <a:endParaRPr lang="en-US" dirty="0">
              <a:solidFill>
                <a:schemeClr val="tx1"/>
              </a:solidFill>
            </a:endParaRPr>
          </a:p>
          <a:p>
            <a:pPr marL="914400" lvl="2" indent="0">
              <a:buNone/>
            </a:pPr>
            <a:endParaRPr lang="en-US" sz="1929" b="1" dirty="0">
              <a:solidFill>
                <a:schemeClr val="tx1"/>
              </a:solidFill>
            </a:endParaRPr>
          </a:p>
          <a:p>
            <a:pPr marL="923561" lvl="2" indent="0">
              <a:buNone/>
            </a:pPr>
            <a:endParaRPr lang="en-US" dirty="0"/>
          </a:p>
          <a:p>
            <a:pPr marL="489844" lvl="1" indent="0">
              <a:buNone/>
            </a:pPr>
            <a:endParaRPr lang="en-US" sz="1071" dirty="0"/>
          </a:p>
          <a:p>
            <a:pPr marL="489844" lvl="1" indent="0">
              <a:buNone/>
            </a:pPr>
            <a:endParaRPr lang="en-US" dirty="0"/>
          </a:p>
          <a:p>
            <a:pPr lvl="1"/>
            <a:endParaRPr lang="en-US" dirty="0"/>
          </a:p>
          <a:p>
            <a:pPr lvl="1"/>
            <a:endParaRPr lang="en-US" dirty="0"/>
          </a:p>
          <a:p>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468829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581" y="175799"/>
            <a:ext cx="7886700" cy="750889"/>
          </a:xfrm>
        </p:spPr>
        <p:txBody>
          <a:bodyPr>
            <a:normAutofit/>
          </a:bodyPr>
          <a:lstStyle/>
          <a:p>
            <a:pPr algn="ctr"/>
            <a:r>
              <a:rPr lang="en-US" b="1" dirty="0" smtClean="0">
                <a:latin typeface="Calibri" panose="020F0502020204030204" pitchFamily="34" charset="0"/>
                <a:cs typeface="Calibri" panose="020F0502020204030204" pitchFamily="34" charset="0"/>
              </a:rPr>
              <a:t>Outline</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771474" y="1246177"/>
            <a:ext cx="11115725" cy="4351338"/>
          </a:xfrm>
        </p:spPr>
        <p:txBody>
          <a:bodyPr>
            <a:noAutofit/>
          </a:bodyPr>
          <a:lstStyle/>
          <a:p>
            <a:pPr>
              <a:lnSpc>
                <a:spcPct val="75000"/>
              </a:lnSpc>
              <a:spcBef>
                <a:spcPts val="0"/>
              </a:spcBef>
            </a:pPr>
            <a:r>
              <a:rPr lang="en-US" sz="3600" dirty="0" smtClean="0"/>
              <a:t>NASA Carbon Cycle and Ecosystems Focus Area</a:t>
            </a:r>
          </a:p>
          <a:p>
            <a:pPr>
              <a:lnSpc>
                <a:spcPct val="75000"/>
              </a:lnSpc>
              <a:spcBef>
                <a:spcPts val="0"/>
              </a:spcBef>
            </a:pPr>
            <a:endParaRPr lang="en-US" sz="3600" dirty="0"/>
          </a:p>
          <a:p>
            <a:pPr>
              <a:lnSpc>
                <a:spcPct val="75000"/>
              </a:lnSpc>
              <a:spcBef>
                <a:spcPts val="0"/>
              </a:spcBef>
            </a:pPr>
            <a:r>
              <a:rPr lang="en-US" sz="3600" dirty="0" smtClean="0"/>
              <a:t>Current NASA Biomass-Related Space Missions</a:t>
            </a:r>
            <a:br>
              <a:rPr lang="en-US" sz="3600" dirty="0" smtClean="0"/>
            </a:br>
            <a:r>
              <a:rPr lang="en-US" sz="3600" dirty="0" smtClean="0"/>
              <a:t>(a) GEDI; (b) ICESat-2; (c) NISAR</a:t>
            </a:r>
          </a:p>
          <a:p>
            <a:pPr>
              <a:lnSpc>
                <a:spcPct val="75000"/>
              </a:lnSpc>
              <a:spcBef>
                <a:spcPts val="0"/>
              </a:spcBef>
            </a:pPr>
            <a:endParaRPr lang="en-US" sz="3600" dirty="0">
              <a:solidFill>
                <a:srgbClr val="000000"/>
              </a:solidFill>
            </a:endParaRPr>
          </a:p>
          <a:p>
            <a:pPr>
              <a:lnSpc>
                <a:spcPct val="75000"/>
              </a:lnSpc>
              <a:spcBef>
                <a:spcPts val="0"/>
              </a:spcBef>
            </a:pPr>
            <a:r>
              <a:rPr lang="en-US" sz="3600" dirty="0" smtClean="0">
                <a:solidFill>
                  <a:srgbClr val="000000"/>
                </a:solidFill>
              </a:rPr>
              <a:t>ESA-NASA AFRISAR Airborne Campaign </a:t>
            </a:r>
            <a:endParaRPr lang="en-US" sz="3600" dirty="0">
              <a:solidFill>
                <a:srgbClr val="000000"/>
              </a:solidFill>
            </a:endParaRPr>
          </a:p>
          <a:p>
            <a:pPr>
              <a:lnSpc>
                <a:spcPct val="75000"/>
              </a:lnSpc>
              <a:spcBef>
                <a:spcPts val="0"/>
              </a:spcBef>
            </a:pPr>
            <a:endParaRPr lang="en-US" sz="3600" dirty="0"/>
          </a:p>
          <a:p>
            <a:pPr>
              <a:lnSpc>
                <a:spcPct val="75000"/>
              </a:lnSpc>
              <a:spcBef>
                <a:spcPts val="0"/>
              </a:spcBef>
            </a:pPr>
            <a:r>
              <a:rPr lang="en-US" sz="3600" dirty="0" smtClean="0"/>
              <a:t>Multi-Mission Algorithm and Analysis Platform (MAAP)</a:t>
            </a:r>
          </a:p>
          <a:p>
            <a:pPr>
              <a:lnSpc>
                <a:spcPct val="75000"/>
              </a:lnSpc>
              <a:spcBef>
                <a:spcPts val="0"/>
              </a:spcBef>
            </a:pPr>
            <a:endParaRPr lang="en-US" sz="3600" dirty="0"/>
          </a:p>
          <a:p>
            <a:pPr>
              <a:lnSpc>
                <a:spcPct val="75000"/>
              </a:lnSpc>
              <a:spcBef>
                <a:spcPts val="0"/>
              </a:spcBef>
            </a:pPr>
            <a:r>
              <a:rPr lang="en-US" sz="3600" dirty="0" smtClean="0"/>
              <a:t>Carbon Monitoring System (CMS) research initiative</a:t>
            </a:r>
          </a:p>
          <a:p>
            <a:pPr>
              <a:lnSpc>
                <a:spcPct val="75000"/>
              </a:lnSpc>
              <a:spcBef>
                <a:spcPts val="0"/>
              </a:spcBef>
            </a:pPr>
            <a:endParaRPr lang="en-US" sz="3600" dirty="0"/>
          </a:p>
          <a:p>
            <a:pPr>
              <a:lnSpc>
                <a:spcPct val="75000"/>
              </a:lnSpc>
              <a:spcBef>
                <a:spcPts val="0"/>
              </a:spcBef>
            </a:pPr>
            <a:r>
              <a:rPr lang="en-US" sz="3600" dirty="0" smtClean="0"/>
              <a:t>Decadal Survey &amp; the Future of Monitoring Forest Biomass from Space for NASA</a:t>
            </a:r>
            <a:endParaRPr lang="en-US" sz="3600" dirty="0"/>
          </a:p>
          <a:p>
            <a:pPr>
              <a:lnSpc>
                <a:spcPct val="75000"/>
              </a:lnSpc>
              <a:spcBef>
                <a:spcPts val="0"/>
              </a:spcBef>
            </a:pPr>
            <a:endParaRPr lang="en-US" sz="3600" dirty="0"/>
          </a:p>
        </p:txBody>
      </p:sp>
    </p:spTree>
    <p:extLst>
      <p:ext uri="{BB962C8B-B14F-4D97-AF65-F5344CB8AC3E}">
        <p14:creationId xmlns:p14="http://schemas.microsoft.com/office/powerpoint/2010/main" val="1918753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8" name="Rectangle 57"/>
          <p:cNvSpPr/>
          <p:nvPr/>
        </p:nvSpPr>
        <p:spPr>
          <a:xfrm>
            <a:off x="10090982" y="2088025"/>
            <a:ext cx="1723882" cy="3472516"/>
          </a:xfrm>
          <a:prstGeom prst="rect">
            <a:avLst/>
          </a:prstGeom>
          <a:solidFill>
            <a:schemeClr val="tx1">
              <a:alpha val="39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a:off x="531329" y="478719"/>
            <a:ext cx="1399890" cy="1063572"/>
            <a:chOff x="286427" y="227316"/>
            <a:chExt cx="1399890" cy="1063572"/>
          </a:xfrm>
        </p:grpSpPr>
        <p:sp>
          <p:nvSpPr>
            <p:cNvPr id="82" name="Rectangle 81"/>
            <p:cNvSpPr/>
            <p:nvPr/>
          </p:nvSpPr>
          <p:spPr>
            <a:xfrm>
              <a:off x="286427" y="227316"/>
              <a:ext cx="1296840" cy="1063572"/>
            </a:xfrm>
            <a:prstGeom prst="rect">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397563" y="356283"/>
              <a:ext cx="118871" cy="118871"/>
            </a:xfrm>
            <a:prstGeom prst="rect">
              <a:avLst/>
            </a:prstGeom>
            <a:solidFill>
              <a:srgbClr val="FDFD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4" name="Rectangle 83"/>
            <p:cNvSpPr/>
            <p:nvPr/>
          </p:nvSpPr>
          <p:spPr>
            <a:xfrm>
              <a:off x="397563" y="580394"/>
              <a:ext cx="118871" cy="118871"/>
            </a:xfrm>
            <a:prstGeom prst="rect">
              <a:avLst/>
            </a:prstGeom>
            <a:solidFill>
              <a:srgbClr val="E49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1A947"/>
                </a:solidFill>
                <a:latin typeface="Century Gothic"/>
              </a:endParaRPr>
            </a:p>
          </p:txBody>
        </p:sp>
        <p:sp>
          <p:nvSpPr>
            <p:cNvPr id="85" name="Rectangle 84"/>
            <p:cNvSpPr/>
            <p:nvPr/>
          </p:nvSpPr>
          <p:spPr>
            <a:xfrm>
              <a:off x="397563" y="804505"/>
              <a:ext cx="118871" cy="118871"/>
            </a:xfrm>
            <a:prstGeom prst="rect">
              <a:avLst/>
            </a:prstGeom>
            <a:solidFill>
              <a:srgbClr val="A6FA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397563" y="1028617"/>
              <a:ext cx="118871" cy="118871"/>
            </a:xfrm>
            <a:prstGeom prst="rect">
              <a:avLst/>
            </a:prstGeom>
            <a:solidFill>
              <a:srgbClr val="B6EE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entury Gothic"/>
                </a:rPr>
                <a:t>      </a:t>
              </a:r>
            </a:p>
          </p:txBody>
        </p:sp>
        <p:sp>
          <p:nvSpPr>
            <p:cNvPr id="87" name="TextBox 86"/>
            <p:cNvSpPr txBox="1"/>
            <p:nvPr/>
          </p:nvSpPr>
          <p:spPr>
            <a:xfrm>
              <a:off x="475027" y="266700"/>
              <a:ext cx="1211290" cy="276999"/>
            </a:xfrm>
            <a:prstGeom prst="rect">
              <a:avLst/>
            </a:prstGeom>
            <a:noFill/>
          </p:spPr>
          <p:txBody>
            <a:bodyPr wrap="square" rtlCol="0">
              <a:spAutoFit/>
            </a:bodyPr>
            <a:lstStyle/>
            <a:p>
              <a:r>
                <a:rPr lang="en-US" sz="1200" dirty="0">
                  <a:solidFill>
                    <a:srgbClr val="FDFD5F"/>
                  </a:solidFill>
                  <a:latin typeface="Arial Narrow"/>
                  <a:ea typeface="ＭＳ Ｐゴシック" charset="-128"/>
                  <a:cs typeface="Arial Narrow"/>
                </a:rPr>
                <a:t>(Pre)Formulation</a:t>
              </a:r>
            </a:p>
          </p:txBody>
        </p:sp>
        <p:sp>
          <p:nvSpPr>
            <p:cNvPr id="88" name="TextBox 87"/>
            <p:cNvSpPr txBox="1"/>
            <p:nvPr/>
          </p:nvSpPr>
          <p:spPr>
            <a:xfrm>
              <a:off x="475027" y="492277"/>
              <a:ext cx="1125174" cy="276999"/>
            </a:xfrm>
            <a:prstGeom prst="rect">
              <a:avLst/>
            </a:prstGeom>
            <a:noFill/>
          </p:spPr>
          <p:txBody>
            <a:bodyPr wrap="square" rtlCol="0">
              <a:spAutoFit/>
            </a:bodyPr>
            <a:lstStyle/>
            <a:p>
              <a:r>
                <a:rPr lang="en-US" sz="1200" dirty="0">
                  <a:solidFill>
                    <a:srgbClr val="F1A947"/>
                  </a:solidFill>
                  <a:latin typeface="Arial Narrow"/>
                  <a:ea typeface="ＭＳ Ｐゴシック" charset="-128"/>
                  <a:cs typeface="Arial Narrow"/>
                </a:rPr>
                <a:t>Implementation</a:t>
              </a:r>
            </a:p>
          </p:txBody>
        </p:sp>
        <p:sp>
          <p:nvSpPr>
            <p:cNvPr id="89" name="TextBox 88"/>
            <p:cNvSpPr txBox="1"/>
            <p:nvPr/>
          </p:nvSpPr>
          <p:spPr>
            <a:xfrm>
              <a:off x="475027" y="717854"/>
              <a:ext cx="1023574" cy="276999"/>
            </a:xfrm>
            <a:prstGeom prst="rect">
              <a:avLst/>
            </a:prstGeom>
            <a:noFill/>
          </p:spPr>
          <p:txBody>
            <a:bodyPr wrap="square" rtlCol="0">
              <a:spAutoFit/>
            </a:bodyPr>
            <a:lstStyle/>
            <a:p>
              <a:r>
                <a:rPr lang="en-US" sz="1200" dirty="0">
                  <a:solidFill>
                    <a:srgbClr val="92D050"/>
                  </a:solidFill>
                  <a:latin typeface="Arial Narrow"/>
                  <a:ea typeface="ＭＳ Ｐゴシック" charset="-128"/>
                  <a:cs typeface="Arial Narrow"/>
                </a:rPr>
                <a:t>Primary</a:t>
              </a:r>
              <a:r>
                <a:rPr lang="en-US" sz="1200" dirty="0">
                  <a:solidFill>
                    <a:srgbClr val="A6FA8C"/>
                  </a:solidFill>
                  <a:latin typeface="Arial Narrow"/>
                  <a:ea typeface="ＭＳ Ｐゴシック" charset="-128"/>
                  <a:cs typeface="Arial Narrow"/>
                </a:rPr>
                <a:t> Ops</a:t>
              </a:r>
            </a:p>
          </p:txBody>
        </p:sp>
        <p:sp>
          <p:nvSpPr>
            <p:cNvPr id="90" name="TextBox 89"/>
            <p:cNvSpPr txBox="1"/>
            <p:nvPr/>
          </p:nvSpPr>
          <p:spPr>
            <a:xfrm>
              <a:off x="475027" y="943430"/>
              <a:ext cx="1023574" cy="276999"/>
            </a:xfrm>
            <a:prstGeom prst="rect">
              <a:avLst/>
            </a:prstGeom>
            <a:noFill/>
          </p:spPr>
          <p:txBody>
            <a:bodyPr wrap="square" rtlCol="0">
              <a:spAutoFit/>
            </a:bodyPr>
            <a:lstStyle/>
            <a:p>
              <a:r>
                <a:rPr lang="en-US" sz="1200" dirty="0">
                  <a:solidFill>
                    <a:srgbClr val="B6EEFD"/>
                  </a:solidFill>
                  <a:latin typeface="Arial Narrow"/>
                  <a:ea typeface="ＭＳ Ｐゴシック" charset="-128"/>
                  <a:cs typeface="Arial Narrow"/>
                </a:rPr>
                <a:t>Extended </a:t>
              </a:r>
              <a:r>
                <a:rPr lang="en-US" sz="1200" dirty="0">
                  <a:solidFill>
                    <a:schemeClr val="accent1">
                      <a:lumMod val="40000"/>
                      <a:lumOff val="60000"/>
                    </a:schemeClr>
                  </a:solidFill>
                  <a:latin typeface="Arial Narrow"/>
                  <a:ea typeface="ＭＳ Ｐゴシック" charset="-128"/>
                  <a:cs typeface="Arial Narrow"/>
                </a:rPr>
                <a:t>Ops</a:t>
              </a:r>
            </a:p>
          </p:txBody>
        </p:sp>
      </p:grpSp>
      <p:sp>
        <p:nvSpPr>
          <p:cNvPr id="91" name="TextBox 90"/>
          <p:cNvSpPr txBox="1"/>
          <p:nvPr/>
        </p:nvSpPr>
        <p:spPr>
          <a:xfrm>
            <a:off x="455430" y="1960075"/>
            <a:ext cx="2180678" cy="1200329"/>
          </a:xfrm>
          <a:prstGeom prst="rect">
            <a:avLst/>
          </a:prstGeom>
          <a:noFill/>
        </p:spPr>
        <p:txBody>
          <a:bodyPr wrap="square" rtlCol="0">
            <a:spAutoFit/>
          </a:bodyPr>
          <a:lstStyle/>
          <a:p>
            <a:r>
              <a:rPr lang="en-US" sz="1600" b="1" dirty="0">
                <a:solidFill>
                  <a:prstClr val="white"/>
                </a:solidFill>
                <a:latin typeface="Arial Narrow"/>
                <a:ea typeface="ＭＳ Ｐゴシック" charset="-128"/>
                <a:cs typeface="Arial Narrow"/>
              </a:rPr>
              <a:t>ISS Instruments</a:t>
            </a:r>
          </a:p>
          <a:p>
            <a:endParaRPr lang="en-US" sz="800" b="1" dirty="0">
              <a:solidFill>
                <a:prstClr val="white"/>
              </a:solidFill>
              <a:latin typeface="Arial Narrow"/>
              <a:ea typeface="ＭＳ Ｐゴシック" charset="-128"/>
              <a:cs typeface="Arial Narrow"/>
            </a:endParaRPr>
          </a:p>
          <a:p>
            <a:r>
              <a:rPr lang="en-US" sz="1200" b="1" dirty="0">
                <a:solidFill>
                  <a:srgbClr val="A6FA8C"/>
                </a:solidFill>
                <a:latin typeface="Arial Narrow"/>
                <a:cs typeface="Arial Narrow"/>
              </a:rPr>
              <a:t>LIS (2020), SAGE III (2020)</a:t>
            </a:r>
          </a:p>
          <a:p>
            <a:r>
              <a:rPr lang="en-US" sz="1200" b="1" dirty="0">
                <a:solidFill>
                  <a:srgbClr val="A6FA8C"/>
                </a:solidFill>
                <a:latin typeface="Arial Narrow"/>
                <a:cs typeface="Arial Narrow"/>
              </a:rPr>
              <a:t>TSIS-1 (2018), </a:t>
            </a:r>
            <a:r>
              <a:rPr lang="en-US" sz="1200" b="1" dirty="0">
                <a:solidFill>
                  <a:srgbClr val="F1A947"/>
                </a:solidFill>
                <a:latin typeface="Arial Narrow"/>
                <a:cs typeface="Arial Narrow"/>
              </a:rPr>
              <a:t>OCO-3 (2019), </a:t>
            </a:r>
            <a:r>
              <a:rPr lang="en-US" sz="1200" b="1" dirty="0">
                <a:solidFill>
                  <a:srgbClr val="A9EC95"/>
                </a:solidFill>
                <a:latin typeface="Arial Narrow"/>
                <a:cs typeface="Arial Narrow"/>
              </a:rPr>
              <a:t>ECOSTRESS (2019), </a:t>
            </a:r>
            <a:r>
              <a:rPr lang="en-US" sz="1200" b="1" dirty="0">
                <a:solidFill>
                  <a:srgbClr val="A6FA8C"/>
                </a:solidFill>
                <a:latin typeface="Arial Narrow"/>
                <a:cs typeface="Arial Narrow"/>
              </a:rPr>
              <a:t>GEDI (2020)</a:t>
            </a:r>
            <a:br>
              <a:rPr lang="en-US" sz="1200" b="1" dirty="0">
                <a:solidFill>
                  <a:srgbClr val="A6FA8C"/>
                </a:solidFill>
                <a:latin typeface="Arial Narrow"/>
                <a:cs typeface="Arial Narrow"/>
              </a:rPr>
            </a:br>
            <a:r>
              <a:rPr lang="en-US" sz="1200" b="1" dirty="0">
                <a:solidFill>
                  <a:srgbClr val="FDFD5F"/>
                </a:solidFill>
                <a:latin typeface="Arial Narrow"/>
                <a:cs typeface="Arial Narrow"/>
              </a:rPr>
              <a:t>CLARREO-PF (2020), EMIT (TBD)</a:t>
            </a:r>
          </a:p>
        </p:txBody>
      </p:sp>
      <p:sp>
        <p:nvSpPr>
          <p:cNvPr id="97" name="TextBox 96"/>
          <p:cNvSpPr txBox="1"/>
          <p:nvPr/>
        </p:nvSpPr>
        <p:spPr>
          <a:xfrm>
            <a:off x="10148984" y="2346848"/>
            <a:ext cx="1814459" cy="3022366"/>
          </a:xfrm>
          <a:prstGeom prst="rect">
            <a:avLst/>
          </a:prstGeom>
          <a:noFill/>
        </p:spPr>
        <p:txBody>
          <a:bodyPr wrap="square" rtlCol="0">
            <a:spAutoFit/>
          </a:bodyPr>
          <a:lstStyle/>
          <a:p>
            <a:r>
              <a:rPr lang="en-US" sz="1400" b="1" dirty="0" err="1">
                <a:solidFill>
                  <a:schemeClr val="bg1"/>
                </a:solidFill>
                <a:latin typeface="Arial Narrow"/>
                <a:cs typeface="Arial Narrow"/>
              </a:rPr>
              <a:t>InVEST</a:t>
            </a:r>
            <a:r>
              <a:rPr lang="en-US" sz="1400" b="1" dirty="0">
                <a:solidFill>
                  <a:schemeClr val="bg1"/>
                </a:solidFill>
                <a:latin typeface="Arial Narrow"/>
                <a:cs typeface="Arial Narrow"/>
              </a:rPr>
              <a:t>/</a:t>
            </a:r>
            <a:r>
              <a:rPr lang="en-US" sz="1400" b="1" dirty="0" err="1">
                <a:solidFill>
                  <a:schemeClr val="bg1"/>
                </a:solidFill>
                <a:latin typeface="Arial Narrow"/>
                <a:cs typeface="Arial Narrow"/>
              </a:rPr>
              <a:t>CubeSats</a:t>
            </a:r>
            <a:endParaRPr lang="en-US" sz="1400" b="1" dirty="0">
              <a:solidFill>
                <a:schemeClr val="bg1"/>
              </a:solidFill>
              <a:latin typeface="Arial Narrow"/>
              <a:cs typeface="Arial Narrow"/>
            </a:endParaRPr>
          </a:p>
          <a:p>
            <a:pPr>
              <a:lnSpc>
                <a:spcPct val="50000"/>
              </a:lnSpc>
            </a:pPr>
            <a:endParaRPr lang="en-US" sz="1400" dirty="0">
              <a:solidFill>
                <a:schemeClr val="bg1"/>
              </a:solidFill>
              <a:latin typeface="Arial Narrow"/>
              <a:cs typeface="Arial Narrow"/>
            </a:endParaRPr>
          </a:p>
          <a:p>
            <a:pPr>
              <a:lnSpc>
                <a:spcPct val="110000"/>
              </a:lnSpc>
            </a:pPr>
            <a:r>
              <a:rPr lang="en-US" sz="1200" b="1" dirty="0">
                <a:solidFill>
                  <a:srgbClr val="B6EEFD"/>
                </a:solidFill>
                <a:latin typeface="Arial Narrow"/>
                <a:cs typeface="Arial Narrow"/>
              </a:rPr>
              <a:t>RAVAN </a:t>
            </a:r>
            <a:r>
              <a:rPr lang="en-US" sz="1200" b="1" dirty="0">
                <a:solidFill>
                  <a:srgbClr val="B6EEFD"/>
                </a:solidFill>
                <a:latin typeface="Arial Narrow"/>
                <a:ea typeface="ＭＳ Ｐゴシック" charset="-128"/>
                <a:cs typeface="Arial Narrow"/>
              </a:rPr>
              <a:t>(2016)</a:t>
            </a:r>
          </a:p>
          <a:p>
            <a:pPr>
              <a:lnSpc>
                <a:spcPct val="110000"/>
              </a:lnSpc>
            </a:pPr>
            <a:r>
              <a:rPr lang="en-US" sz="1200" b="1" dirty="0" err="1">
                <a:solidFill>
                  <a:srgbClr val="B6EEFD"/>
                </a:solidFill>
                <a:latin typeface="Arial Narrow"/>
                <a:cs typeface="Arial Narrow"/>
              </a:rPr>
              <a:t>RainCube</a:t>
            </a:r>
            <a:r>
              <a:rPr lang="en-US" sz="1200" b="1" dirty="0">
                <a:solidFill>
                  <a:srgbClr val="B6EEFD"/>
                </a:solidFill>
                <a:latin typeface="Arial Narrow"/>
                <a:cs typeface="Arial Narrow"/>
              </a:rPr>
              <a:t> </a:t>
            </a:r>
            <a:r>
              <a:rPr lang="en-US" sz="1200" b="1" dirty="0">
                <a:solidFill>
                  <a:srgbClr val="B6EEFD"/>
                </a:solidFill>
                <a:latin typeface="Arial Narrow"/>
                <a:ea typeface="ＭＳ Ｐゴシック" charset="-128"/>
                <a:cs typeface="Arial Narrow"/>
              </a:rPr>
              <a:t>(2018)</a:t>
            </a:r>
          </a:p>
          <a:p>
            <a:pPr>
              <a:lnSpc>
                <a:spcPct val="110000"/>
              </a:lnSpc>
            </a:pPr>
            <a:r>
              <a:rPr lang="en-US" sz="1200" b="1" dirty="0">
                <a:solidFill>
                  <a:srgbClr val="A6FA8C"/>
                </a:solidFill>
                <a:latin typeface="Arial Narrow"/>
                <a:ea typeface="ＭＳ Ｐゴシック" charset="-128"/>
                <a:cs typeface="Arial Narrow"/>
              </a:rPr>
              <a:t>TEMPEST-D (2018)</a:t>
            </a:r>
            <a:endParaRPr lang="en-US" sz="1200" b="1" dirty="0">
              <a:solidFill>
                <a:srgbClr val="A6FA8C"/>
              </a:solidFill>
              <a:latin typeface="Arial Narrow"/>
              <a:cs typeface="Arial Narrow"/>
            </a:endParaRPr>
          </a:p>
          <a:p>
            <a:pPr>
              <a:lnSpc>
                <a:spcPct val="110000"/>
              </a:lnSpc>
            </a:pPr>
            <a:r>
              <a:rPr lang="en-US" sz="1200" b="1" dirty="0" err="1">
                <a:solidFill>
                  <a:srgbClr val="A6FA8C"/>
                </a:solidFill>
                <a:latin typeface="Arial Narrow"/>
                <a:ea typeface="ＭＳ Ｐゴシック" charset="-128"/>
                <a:cs typeface="Arial Narrow"/>
              </a:rPr>
              <a:t>CubeRRT</a:t>
            </a:r>
            <a:r>
              <a:rPr lang="en-US" sz="1200" b="1" dirty="0">
                <a:solidFill>
                  <a:srgbClr val="A6FA8C"/>
                </a:solidFill>
                <a:latin typeface="Arial Narrow"/>
                <a:ea typeface="ＭＳ Ｐゴシック" charset="-128"/>
                <a:cs typeface="Arial Narrow"/>
              </a:rPr>
              <a:t> (2018)</a:t>
            </a:r>
            <a:endParaRPr lang="en-US" sz="1200" b="1" dirty="0">
              <a:solidFill>
                <a:srgbClr val="A6FA8C"/>
              </a:solidFill>
              <a:latin typeface="Arial Narrow"/>
              <a:cs typeface="Arial Narrow"/>
            </a:endParaRPr>
          </a:p>
          <a:p>
            <a:pPr>
              <a:lnSpc>
                <a:spcPct val="110000"/>
              </a:lnSpc>
            </a:pPr>
            <a:r>
              <a:rPr lang="en-US" sz="1200" b="1" dirty="0">
                <a:solidFill>
                  <a:srgbClr val="A6FA8C"/>
                </a:solidFill>
                <a:latin typeface="Arial Narrow"/>
                <a:ea typeface="ＭＳ Ｐゴシック" charset="-128"/>
                <a:cs typeface="Arial Narrow"/>
              </a:rPr>
              <a:t>CSIM (2018)</a:t>
            </a:r>
          </a:p>
          <a:p>
            <a:pPr>
              <a:lnSpc>
                <a:spcPct val="110000"/>
              </a:lnSpc>
            </a:pPr>
            <a:r>
              <a:rPr lang="en-US" sz="1200" b="1" dirty="0" err="1">
                <a:solidFill>
                  <a:srgbClr val="E49E42"/>
                </a:solidFill>
                <a:latin typeface="Arial Narrow"/>
                <a:cs typeface="Arial Narrow"/>
              </a:rPr>
              <a:t>CIRiS</a:t>
            </a:r>
            <a:r>
              <a:rPr lang="en-US" sz="1200" b="1" dirty="0">
                <a:solidFill>
                  <a:srgbClr val="E49E42"/>
                </a:solidFill>
                <a:latin typeface="Arial Narrow"/>
                <a:cs typeface="Arial Narrow"/>
              </a:rPr>
              <a:t> </a:t>
            </a:r>
            <a:r>
              <a:rPr lang="en-US" sz="1200" b="1" dirty="0">
                <a:solidFill>
                  <a:srgbClr val="E49E42"/>
                </a:solidFill>
                <a:latin typeface="Arial Narrow"/>
                <a:ea typeface="ＭＳ Ｐゴシック" charset="-128"/>
                <a:cs typeface="Arial Narrow"/>
              </a:rPr>
              <a:t>(2019)</a:t>
            </a:r>
            <a:endParaRPr lang="en-US" sz="1200" b="1" dirty="0">
              <a:solidFill>
                <a:srgbClr val="E49E42"/>
              </a:solidFill>
              <a:latin typeface="Arial Narrow"/>
              <a:cs typeface="Arial Narrow"/>
            </a:endParaRPr>
          </a:p>
          <a:p>
            <a:pPr>
              <a:lnSpc>
                <a:spcPct val="110000"/>
              </a:lnSpc>
            </a:pPr>
            <a:r>
              <a:rPr lang="en-US" sz="1200" b="1" dirty="0">
                <a:solidFill>
                  <a:srgbClr val="E49E42"/>
                </a:solidFill>
                <a:latin typeface="Arial Narrow"/>
                <a:cs typeface="Arial Narrow"/>
              </a:rPr>
              <a:t>HARP </a:t>
            </a:r>
            <a:r>
              <a:rPr lang="en-US" sz="1200" b="1" dirty="0">
                <a:solidFill>
                  <a:srgbClr val="E49E42"/>
                </a:solidFill>
                <a:latin typeface="Arial Narrow"/>
                <a:ea typeface="ＭＳ Ｐゴシック" charset="-128"/>
                <a:cs typeface="Arial Narrow"/>
              </a:rPr>
              <a:t>(2019)</a:t>
            </a:r>
          </a:p>
          <a:p>
            <a:pPr>
              <a:lnSpc>
                <a:spcPct val="110000"/>
              </a:lnSpc>
            </a:pPr>
            <a:r>
              <a:rPr lang="en-US" sz="1200" b="1" dirty="0" err="1">
                <a:solidFill>
                  <a:srgbClr val="E49E42"/>
                </a:solidFill>
                <a:latin typeface="Arial Narrow"/>
                <a:ea typeface="ＭＳ Ｐゴシック" charset="-128"/>
                <a:cs typeface="Arial Narrow"/>
              </a:rPr>
              <a:t>SNoOPI</a:t>
            </a:r>
            <a:r>
              <a:rPr lang="en-US" sz="1200" b="1" dirty="0">
                <a:solidFill>
                  <a:srgbClr val="E49E42"/>
                </a:solidFill>
                <a:latin typeface="Arial Narrow"/>
                <a:ea typeface="ＭＳ Ｐゴシック" charset="-128"/>
                <a:cs typeface="Arial Narrow"/>
              </a:rPr>
              <a:t>*</a:t>
            </a:r>
          </a:p>
          <a:p>
            <a:pPr>
              <a:lnSpc>
                <a:spcPct val="110000"/>
              </a:lnSpc>
            </a:pPr>
            <a:r>
              <a:rPr lang="en-US" sz="1200" b="1" dirty="0" err="1">
                <a:solidFill>
                  <a:srgbClr val="E49E42"/>
                </a:solidFill>
                <a:latin typeface="Arial Narrow"/>
                <a:ea typeface="ＭＳ Ｐゴシック" charset="-128"/>
                <a:cs typeface="Arial Narrow"/>
              </a:rPr>
              <a:t>HyTI</a:t>
            </a:r>
            <a:r>
              <a:rPr lang="en-US" sz="1200" b="1" dirty="0">
                <a:solidFill>
                  <a:srgbClr val="E49E42"/>
                </a:solidFill>
                <a:latin typeface="Arial Narrow"/>
                <a:ea typeface="ＭＳ Ｐゴシック" charset="-128"/>
                <a:cs typeface="Arial Narrow"/>
              </a:rPr>
              <a:t>*</a:t>
            </a:r>
          </a:p>
          <a:p>
            <a:pPr>
              <a:lnSpc>
                <a:spcPct val="110000"/>
              </a:lnSpc>
            </a:pPr>
            <a:r>
              <a:rPr lang="en-US" sz="1200" b="1" dirty="0">
                <a:solidFill>
                  <a:srgbClr val="E49E42"/>
                </a:solidFill>
                <a:latin typeface="Arial Narrow"/>
                <a:ea typeface="ＭＳ Ｐゴシック" charset="-128"/>
                <a:cs typeface="Arial Narrow"/>
              </a:rPr>
              <a:t>CTIM*</a:t>
            </a:r>
          </a:p>
          <a:p>
            <a:pPr>
              <a:lnSpc>
                <a:spcPct val="110000"/>
              </a:lnSpc>
            </a:pPr>
            <a:r>
              <a:rPr lang="en-US" sz="1200" b="1" dirty="0">
                <a:solidFill>
                  <a:srgbClr val="E49E42"/>
                </a:solidFill>
                <a:latin typeface="Arial Narrow"/>
                <a:ea typeface="ＭＳ Ｐゴシック" charset="-128"/>
                <a:cs typeface="Arial Narrow"/>
              </a:rPr>
              <a:t>TACOS*</a:t>
            </a:r>
            <a:endParaRPr lang="en-US" sz="1200" b="1" dirty="0">
              <a:solidFill>
                <a:srgbClr val="E49E42"/>
              </a:solidFill>
              <a:latin typeface="Arial Narrow"/>
              <a:cs typeface="Arial Narrow"/>
            </a:endParaRPr>
          </a:p>
          <a:p>
            <a:pPr>
              <a:lnSpc>
                <a:spcPct val="110000"/>
              </a:lnSpc>
            </a:pPr>
            <a:endParaRPr lang="en-US" sz="1200" dirty="0">
              <a:solidFill>
                <a:schemeClr val="bg1">
                  <a:lumMod val="95000"/>
                </a:schemeClr>
              </a:solidFill>
              <a:latin typeface="Arial Narrow"/>
              <a:ea typeface="ＭＳ Ｐゴシック" charset="-128"/>
              <a:cs typeface="Arial Narrow"/>
            </a:endParaRPr>
          </a:p>
          <a:p>
            <a:pPr>
              <a:lnSpc>
                <a:spcPct val="110000"/>
              </a:lnSpc>
            </a:pPr>
            <a:r>
              <a:rPr lang="en-US" sz="1000" dirty="0">
                <a:solidFill>
                  <a:srgbClr val="E49E42"/>
                </a:solidFill>
                <a:latin typeface="Arial Narrow"/>
                <a:ea typeface="ＭＳ Ｐゴシック" charset="-128"/>
                <a:cs typeface="Arial Narrow"/>
              </a:rPr>
              <a:t>* </a:t>
            </a:r>
            <a:r>
              <a:rPr lang="en-US" sz="1000" i="1" dirty="0">
                <a:solidFill>
                  <a:srgbClr val="E49E42"/>
                </a:solidFill>
                <a:latin typeface="Arial Narrow"/>
                <a:ea typeface="ＭＳ Ｐゴシック" charset="-128"/>
                <a:cs typeface="Arial Narrow"/>
              </a:rPr>
              <a:t>Launch date TBD</a:t>
            </a:r>
            <a:endParaRPr lang="en-US" sz="1000" i="1" dirty="0">
              <a:solidFill>
                <a:srgbClr val="E49E42"/>
              </a:solidFill>
              <a:latin typeface="Arial Narrow"/>
              <a:cs typeface="Arial Narrow"/>
            </a:endParaRPr>
          </a:p>
        </p:txBody>
      </p:sp>
      <p:sp>
        <p:nvSpPr>
          <p:cNvPr id="99" name="TextBox 12"/>
          <p:cNvSpPr txBox="1">
            <a:spLocks noChangeArrowheads="1"/>
          </p:cNvSpPr>
          <p:nvPr/>
        </p:nvSpPr>
        <p:spPr bwMode="auto">
          <a:xfrm>
            <a:off x="2008683" y="323913"/>
            <a:ext cx="4418013"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r>
              <a:rPr lang="en-US" sz="3000" b="1" dirty="0">
                <a:solidFill>
                  <a:schemeClr val="bg1"/>
                </a:solidFill>
                <a:latin typeface="Arial Narrow" charset="0"/>
                <a:ea typeface="ＭＳ Ｐゴシック" charset="0"/>
                <a:cs typeface="ＭＳ Ｐゴシック" charset="0"/>
              </a:rPr>
              <a:t>NASA Earth Science </a:t>
            </a:r>
            <a:r>
              <a:rPr lang="en-US" sz="2800" dirty="0">
                <a:solidFill>
                  <a:schemeClr val="bg1"/>
                </a:solidFill>
                <a:latin typeface="Arial Narrow" charset="0"/>
                <a:ea typeface="ＭＳ Ｐゴシック" charset="0"/>
                <a:cs typeface="ＭＳ Ｐゴシック" charset="0"/>
              </a:rPr>
              <a:t/>
            </a:r>
            <a:br>
              <a:rPr lang="en-US" sz="2800" dirty="0">
                <a:solidFill>
                  <a:schemeClr val="bg1"/>
                </a:solidFill>
                <a:latin typeface="Arial Narrow" charset="0"/>
                <a:ea typeface="ＭＳ Ｐゴシック" charset="0"/>
                <a:cs typeface="ＭＳ Ｐゴシック" charset="0"/>
              </a:rPr>
            </a:br>
            <a:r>
              <a:rPr lang="en-US" sz="2400" dirty="0">
                <a:solidFill>
                  <a:srgbClr val="FFFFFF"/>
                </a:solidFill>
                <a:latin typeface="Arial Narrow" charset="0"/>
              </a:rPr>
              <a:t>Missions: Present through 2023</a:t>
            </a:r>
            <a:endParaRPr lang="en-US" sz="2400" dirty="0">
              <a:solidFill>
                <a:srgbClr val="FFFFFF"/>
              </a:solidFill>
              <a:latin typeface="Arial Narrow" charset="0"/>
              <a:ea typeface="ＭＳ Ｐゴシック" charset="0"/>
              <a:cs typeface="ＭＳ Ｐゴシック" charset="0"/>
            </a:endParaRPr>
          </a:p>
        </p:txBody>
      </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74611">
            <a:off x="7173575" y="5790771"/>
            <a:ext cx="1175166" cy="439963"/>
          </a:xfrm>
          <a:prstGeom prst="rect">
            <a:avLst/>
          </a:prstGeom>
        </p:spPr>
      </p:pic>
      <p:pic>
        <p:nvPicPr>
          <p:cNvPr id="74" name="Picture 73" descr="Landsat_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102" y="1061981"/>
            <a:ext cx="695290" cy="278116"/>
          </a:xfrm>
          <a:prstGeom prst="rect">
            <a:avLst/>
          </a:prstGeom>
        </p:spPr>
      </p:pic>
      <p:pic>
        <p:nvPicPr>
          <p:cNvPr id="75" name="Picture 74" descr="PAC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9207" y="298300"/>
            <a:ext cx="408432" cy="432816"/>
          </a:xfrm>
          <a:prstGeom prst="rect">
            <a:avLst/>
          </a:prstGeom>
        </p:spPr>
      </p:pic>
      <p:pic>
        <p:nvPicPr>
          <p:cNvPr id="76" name="Picture 75" descr="NI-SA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6133" y="1324689"/>
            <a:ext cx="341376" cy="585216"/>
          </a:xfrm>
          <a:prstGeom prst="rect">
            <a:avLst/>
          </a:prstGeom>
        </p:spPr>
      </p:pic>
      <p:pic>
        <p:nvPicPr>
          <p:cNvPr id="77" name="Picture 76" descr="ICESat-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9674" y="2031485"/>
            <a:ext cx="658368" cy="630452"/>
          </a:xfrm>
          <a:prstGeom prst="rect">
            <a:avLst/>
          </a:prstGeom>
        </p:spPr>
      </p:pic>
      <p:pic>
        <p:nvPicPr>
          <p:cNvPr id="78" name="Picture 77" descr="CYGNS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6462" y="3246261"/>
            <a:ext cx="1000391" cy="292512"/>
          </a:xfrm>
          <a:prstGeom prst="rect">
            <a:avLst/>
          </a:prstGeom>
        </p:spPr>
      </p:pic>
      <p:pic>
        <p:nvPicPr>
          <p:cNvPr id="79" name="Picture 78" descr="DSCOVR.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52973" y="3231255"/>
            <a:ext cx="509397" cy="283642"/>
          </a:xfrm>
          <a:prstGeom prst="rect">
            <a:avLst/>
          </a:prstGeom>
        </p:spPr>
      </p:pic>
      <p:pic>
        <p:nvPicPr>
          <p:cNvPr id="80" name="Picture 79" descr="SMAP.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6860" y="3271041"/>
            <a:ext cx="627888" cy="865632"/>
          </a:xfrm>
          <a:prstGeom prst="rect">
            <a:avLst/>
          </a:prstGeom>
        </p:spPr>
      </p:pic>
      <p:pic>
        <p:nvPicPr>
          <p:cNvPr id="81" name="Picture 80" descr="G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1774" y="5069359"/>
            <a:ext cx="1523163" cy="747530"/>
          </a:xfrm>
          <a:prstGeom prst="rect">
            <a:avLst/>
          </a:prstGeom>
        </p:spPr>
      </p:pic>
      <p:pic>
        <p:nvPicPr>
          <p:cNvPr id="94" name="Picture 93" descr="OCO-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5940" y="6009159"/>
            <a:ext cx="2265022" cy="655664"/>
          </a:xfrm>
          <a:prstGeom prst="rect">
            <a:avLst/>
          </a:prstGeom>
        </p:spPr>
      </p:pic>
      <p:sp>
        <p:nvSpPr>
          <p:cNvPr id="95" name="TextBox 94"/>
          <p:cNvSpPr txBox="1"/>
          <p:nvPr/>
        </p:nvSpPr>
        <p:spPr>
          <a:xfrm>
            <a:off x="7490109" y="1321869"/>
            <a:ext cx="1318459" cy="276999"/>
          </a:xfrm>
          <a:prstGeom prst="rect">
            <a:avLst/>
          </a:prstGeom>
          <a:noFill/>
        </p:spPr>
        <p:txBody>
          <a:bodyPr wrap="square" rtlCol="0">
            <a:spAutoFit/>
          </a:bodyPr>
          <a:lstStyle/>
          <a:p>
            <a:r>
              <a:rPr lang="en-US" sz="1200" b="1" dirty="0">
                <a:solidFill>
                  <a:srgbClr val="E49E42"/>
                </a:solidFill>
                <a:latin typeface="Arial Narrow"/>
                <a:cs typeface="Arial Narrow"/>
              </a:rPr>
              <a:t>Landsat 9 (2020)</a:t>
            </a:r>
          </a:p>
        </p:txBody>
      </p:sp>
      <p:sp>
        <p:nvSpPr>
          <p:cNvPr id="96" name="TextBox 95"/>
          <p:cNvSpPr txBox="1"/>
          <p:nvPr/>
        </p:nvSpPr>
        <p:spPr>
          <a:xfrm>
            <a:off x="10185560" y="524872"/>
            <a:ext cx="1008850" cy="276999"/>
          </a:xfrm>
          <a:prstGeom prst="rect">
            <a:avLst/>
          </a:prstGeom>
          <a:noFill/>
        </p:spPr>
        <p:txBody>
          <a:bodyPr wrap="square" rtlCol="0">
            <a:spAutoFit/>
          </a:bodyPr>
          <a:lstStyle/>
          <a:p>
            <a:r>
              <a:rPr lang="en-US" sz="1200" b="1" dirty="0">
                <a:solidFill>
                  <a:srgbClr val="FDFD5F"/>
                </a:solidFill>
                <a:latin typeface="Arial Narrow"/>
                <a:cs typeface="Arial Narrow"/>
              </a:rPr>
              <a:t>PACE (2022)</a:t>
            </a:r>
          </a:p>
        </p:txBody>
      </p:sp>
      <p:sp>
        <p:nvSpPr>
          <p:cNvPr id="98" name="TextBox 97"/>
          <p:cNvSpPr txBox="1"/>
          <p:nvPr/>
        </p:nvSpPr>
        <p:spPr>
          <a:xfrm>
            <a:off x="6371844" y="1825769"/>
            <a:ext cx="1105640" cy="276999"/>
          </a:xfrm>
          <a:prstGeom prst="rect">
            <a:avLst/>
          </a:prstGeom>
          <a:noFill/>
        </p:spPr>
        <p:txBody>
          <a:bodyPr wrap="square" rtlCol="0">
            <a:spAutoFit/>
          </a:bodyPr>
          <a:lstStyle/>
          <a:p>
            <a:r>
              <a:rPr lang="en-US" sz="1200" b="1" dirty="0">
                <a:solidFill>
                  <a:srgbClr val="F1A947"/>
                </a:solidFill>
                <a:latin typeface="Arial Narrow"/>
                <a:cs typeface="Arial Narrow"/>
              </a:rPr>
              <a:t>NI-SAR (2021)</a:t>
            </a:r>
          </a:p>
        </p:txBody>
      </p:sp>
      <p:sp>
        <p:nvSpPr>
          <p:cNvPr id="100" name="TextBox 99"/>
          <p:cNvSpPr txBox="1"/>
          <p:nvPr/>
        </p:nvSpPr>
        <p:spPr>
          <a:xfrm>
            <a:off x="5870631" y="2068790"/>
            <a:ext cx="1020535" cy="276999"/>
          </a:xfrm>
          <a:prstGeom prst="rect">
            <a:avLst/>
          </a:prstGeom>
          <a:noFill/>
        </p:spPr>
        <p:txBody>
          <a:bodyPr wrap="square" rtlCol="0">
            <a:spAutoFit/>
          </a:bodyPr>
          <a:lstStyle/>
          <a:p>
            <a:r>
              <a:rPr lang="en-US" sz="1200" b="1" dirty="0">
                <a:solidFill>
                  <a:srgbClr val="F1A947"/>
                </a:solidFill>
                <a:latin typeface="Arial Narrow"/>
                <a:cs typeface="Arial Narrow"/>
              </a:rPr>
              <a:t>SWOT (2021)</a:t>
            </a:r>
          </a:p>
        </p:txBody>
      </p:sp>
      <p:sp>
        <p:nvSpPr>
          <p:cNvPr id="101" name="TextBox 100"/>
          <p:cNvSpPr txBox="1"/>
          <p:nvPr/>
        </p:nvSpPr>
        <p:spPr>
          <a:xfrm>
            <a:off x="5334000" y="2311522"/>
            <a:ext cx="1081984" cy="276999"/>
          </a:xfrm>
          <a:prstGeom prst="rect">
            <a:avLst/>
          </a:prstGeom>
          <a:noFill/>
        </p:spPr>
        <p:txBody>
          <a:bodyPr wrap="square" rtlCol="0">
            <a:spAutoFit/>
          </a:bodyPr>
          <a:lstStyle/>
          <a:p>
            <a:r>
              <a:rPr lang="en-US" sz="1200" b="1" dirty="0">
                <a:solidFill>
                  <a:srgbClr val="F1A947"/>
                </a:solidFill>
                <a:latin typeface="Arial Narrow"/>
                <a:cs typeface="Arial Narrow"/>
              </a:rPr>
              <a:t>TEMPO (2018)</a:t>
            </a:r>
          </a:p>
        </p:txBody>
      </p:sp>
      <p:sp>
        <p:nvSpPr>
          <p:cNvPr id="102" name="TextBox 101"/>
          <p:cNvSpPr txBox="1"/>
          <p:nvPr/>
        </p:nvSpPr>
        <p:spPr>
          <a:xfrm>
            <a:off x="4497877" y="2875457"/>
            <a:ext cx="1450779" cy="276999"/>
          </a:xfrm>
          <a:prstGeom prst="rect">
            <a:avLst/>
          </a:prstGeom>
          <a:noFill/>
        </p:spPr>
        <p:txBody>
          <a:bodyPr wrap="square" rtlCol="0">
            <a:spAutoFit/>
          </a:bodyPr>
          <a:lstStyle/>
          <a:p>
            <a:r>
              <a:rPr lang="en-US" sz="1200" b="1" dirty="0">
                <a:solidFill>
                  <a:srgbClr val="90DB86"/>
                </a:solidFill>
                <a:latin typeface="Arial Narrow"/>
                <a:cs typeface="Arial Narrow"/>
              </a:rPr>
              <a:t>GRACE-FO (2) (2023)</a:t>
            </a:r>
          </a:p>
        </p:txBody>
      </p:sp>
      <p:sp>
        <p:nvSpPr>
          <p:cNvPr id="103" name="TextBox 102"/>
          <p:cNvSpPr txBox="1"/>
          <p:nvPr/>
        </p:nvSpPr>
        <p:spPr>
          <a:xfrm>
            <a:off x="4576590" y="2566437"/>
            <a:ext cx="1185703" cy="276999"/>
          </a:xfrm>
          <a:prstGeom prst="rect">
            <a:avLst/>
          </a:prstGeom>
          <a:noFill/>
        </p:spPr>
        <p:txBody>
          <a:bodyPr wrap="square" rtlCol="0">
            <a:spAutoFit/>
          </a:bodyPr>
          <a:lstStyle/>
          <a:p>
            <a:r>
              <a:rPr lang="en-US" sz="1200" b="1" dirty="0">
                <a:solidFill>
                  <a:srgbClr val="A6FA8C"/>
                </a:solidFill>
                <a:latin typeface="Arial Narrow"/>
                <a:cs typeface="Arial Narrow"/>
              </a:rPr>
              <a:t>ICESat-2 (2021)</a:t>
            </a:r>
          </a:p>
        </p:txBody>
      </p:sp>
      <p:sp>
        <p:nvSpPr>
          <p:cNvPr id="104" name="TextBox 103"/>
          <p:cNvSpPr txBox="1"/>
          <p:nvPr/>
        </p:nvSpPr>
        <p:spPr>
          <a:xfrm>
            <a:off x="6014787" y="3005872"/>
            <a:ext cx="1374032" cy="276999"/>
          </a:xfrm>
          <a:prstGeom prst="rect">
            <a:avLst/>
          </a:prstGeom>
          <a:noFill/>
        </p:spPr>
        <p:txBody>
          <a:bodyPr wrap="square" rtlCol="0">
            <a:spAutoFit/>
          </a:bodyPr>
          <a:lstStyle/>
          <a:p>
            <a:r>
              <a:rPr lang="en-US" sz="1200" b="1" dirty="0">
                <a:solidFill>
                  <a:srgbClr val="9AE882"/>
                </a:solidFill>
                <a:latin typeface="Arial Narrow"/>
                <a:cs typeface="Arial Narrow"/>
              </a:rPr>
              <a:t>CYGNSS (8) (2019)</a:t>
            </a:r>
          </a:p>
        </p:txBody>
      </p:sp>
      <p:sp>
        <p:nvSpPr>
          <p:cNvPr id="105" name="TextBox 104"/>
          <p:cNvSpPr txBox="1"/>
          <p:nvPr/>
        </p:nvSpPr>
        <p:spPr>
          <a:xfrm>
            <a:off x="7296594" y="2800495"/>
            <a:ext cx="1830929" cy="646331"/>
          </a:xfrm>
          <a:prstGeom prst="rect">
            <a:avLst/>
          </a:prstGeom>
          <a:noFill/>
        </p:spPr>
        <p:txBody>
          <a:bodyPr wrap="square" rtlCol="0">
            <a:spAutoFit/>
          </a:bodyPr>
          <a:lstStyle/>
          <a:p>
            <a:r>
              <a:rPr lang="en-US" sz="1200" b="1" dirty="0">
                <a:solidFill>
                  <a:srgbClr val="A6FA8C"/>
                </a:solidFill>
                <a:latin typeface="Arial Narrow"/>
                <a:cs typeface="Arial Narrow"/>
              </a:rPr>
              <a:t>NISTAR, EPIC</a:t>
            </a:r>
          </a:p>
          <a:p>
            <a:r>
              <a:rPr lang="en-US" sz="1200" b="1" dirty="0">
                <a:solidFill>
                  <a:srgbClr val="A6FA8C"/>
                </a:solidFill>
                <a:latin typeface="Arial Narrow"/>
                <a:cs typeface="Arial Narrow"/>
              </a:rPr>
              <a:t>(DSCOVR / NOAA) </a:t>
            </a:r>
          </a:p>
          <a:p>
            <a:r>
              <a:rPr lang="en-US" sz="1200" b="1" dirty="0">
                <a:solidFill>
                  <a:srgbClr val="A6FA8C"/>
                </a:solidFill>
                <a:latin typeface="Arial Narrow"/>
                <a:cs typeface="Arial Narrow"/>
              </a:rPr>
              <a:t>(2019)</a:t>
            </a:r>
          </a:p>
        </p:txBody>
      </p:sp>
      <p:sp>
        <p:nvSpPr>
          <p:cNvPr id="107" name="TextBox 106"/>
          <p:cNvSpPr txBox="1"/>
          <p:nvPr/>
        </p:nvSpPr>
        <p:spPr>
          <a:xfrm>
            <a:off x="5836425" y="3946141"/>
            <a:ext cx="1009533" cy="646331"/>
          </a:xfrm>
          <a:prstGeom prst="rect">
            <a:avLst/>
          </a:prstGeom>
          <a:noFill/>
        </p:spPr>
        <p:txBody>
          <a:bodyPr wrap="square" rtlCol="0">
            <a:spAutoFit/>
          </a:bodyPr>
          <a:lstStyle/>
          <a:p>
            <a:r>
              <a:rPr lang="en-US" sz="1200" b="1" dirty="0">
                <a:solidFill>
                  <a:srgbClr val="B6EEFD"/>
                </a:solidFill>
                <a:latin typeface="Arial Narrow"/>
                <a:cs typeface="Arial Narrow"/>
              </a:rPr>
              <a:t>Landsat 7</a:t>
            </a:r>
          </a:p>
          <a:p>
            <a:r>
              <a:rPr lang="en-US" sz="1200" b="1" dirty="0">
                <a:solidFill>
                  <a:srgbClr val="B6EEFD"/>
                </a:solidFill>
                <a:latin typeface="Arial Narrow"/>
                <a:cs typeface="Arial Narrow"/>
              </a:rPr>
              <a:t>(USGS) (~2022)</a:t>
            </a:r>
            <a:endParaRPr lang="en-US" sz="1200" b="1" dirty="0">
              <a:solidFill>
                <a:srgbClr val="A6FA8C"/>
              </a:solidFill>
              <a:latin typeface="Arial Narrow"/>
              <a:cs typeface="Arial Narrow"/>
            </a:endParaRPr>
          </a:p>
        </p:txBody>
      </p:sp>
      <p:sp>
        <p:nvSpPr>
          <p:cNvPr id="108" name="TextBox 107"/>
          <p:cNvSpPr txBox="1"/>
          <p:nvPr/>
        </p:nvSpPr>
        <p:spPr>
          <a:xfrm>
            <a:off x="4977077" y="4227316"/>
            <a:ext cx="971579" cy="276999"/>
          </a:xfrm>
          <a:prstGeom prst="rect">
            <a:avLst/>
          </a:prstGeom>
          <a:noFill/>
        </p:spPr>
        <p:txBody>
          <a:bodyPr wrap="square" rtlCol="0">
            <a:spAutoFit/>
          </a:bodyPr>
          <a:lstStyle/>
          <a:p>
            <a:r>
              <a:rPr lang="en-US" sz="1200" b="1" dirty="0">
                <a:solidFill>
                  <a:srgbClr val="B6EEFD"/>
                </a:solidFill>
                <a:latin typeface="Arial Narrow"/>
                <a:cs typeface="Arial Narrow"/>
              </a:rPr>
              <a:t>Terra (&gt;2021)</a:t>
            </a:r>
            <a:endParaRPr lang="en-US" sz="1200" b="1" dirty="0">
              <a:solidFill>
                <a:srgbClr val="A6FA8C"/>
              </a:solidFill>
              <a:latin typeface="Arial Narrow"/>
              <a:cs typeface="Arial Narrow"/>
            </a:endParaRPr>
          </a:p>
        </p:txBody>
      </p:sp>
      <p:sp>
        <p:nvSpPr>
          <p:cNvPr id="109" name="TextBox 108"/>
          <p:cNvSpPr txBox="1"/>
          <p:nvPr/>
        </p:nvSpPr>
        <p:spPr>
          <a:xfrm>
            <a:off x="5247266" y="4718107"/>
            <a:ext cx="1011708" cy="276999"/>
          </a:xfrm>
          <a:prstGeom prst="rect">
            <a:avLst/>
          </a:prstGeom>
          <a:noFill/>
        </p:spPr>
        <p:txBody>
          <a:bodyPr wrap="square" rtlCol="0">
            <a:spAutoFit/>
          </a:bodyPr>
          <a:lstStyle/>
          <a:p>
            <a:r>
              <a:rPr lang="en-US" sz="1200" b="1" dirty="0">
                <a:solidFill>
                  <a:srgbClr val="B6EEFD"/>
                </a:solidFill>
                <a:latin typeface="Arial Narrow"/>
                <a:cs typeface="Arial Narrow"/>
              </a:rPr>
              <a:t>Aqua (&gt;2022)</a:t>
            </a:r>
            <a:endParaRPr lang="en-US" sz="1200" b="1" dirty="0">
              <a:solidFill>
                <a:srgbClr val="A6FA8C"/>
              </a:solidFill>
              <a:latin typeface="Arial Narrow"/>
              <a:cs typeface="Arial Narrow"/>
            </a:endParaRPr>
          </a:p>
        </p:txBody>
      </p:sp>
      <p:sp>
        <p:nvSpPr>
          <p:cNvPr id="110" name="TextBox 109"/>
          <p:cNvSpPr txBox="1"/>
          <p:nvPr/>
        </p:nvSpPr>
        <p:spPr>
          <a:xfrm>
            <a:off x="5940424" y="5084642"/>
            <a:ext cx="1241322" cy="276999"/>
          </a:xfrm>
          <a:prstGeom prst="rect">
            <a:avLst/>
          </a:prstGeom>
          <a:noFill/>
        </p:spPr>
        <p:txBody>
          <a:bodyPr wrap="square" rtlCol="0">
            <a:spAutoFit/>
          </a:bodyPr>
          <a:lstStyle/>
          <a:p>
            <a:r>
              <a:rPr lang="en-US" sz="1200" b="1" dirty="0" err="1">
                <a:solidFill>
                  <a:srgbClr val="B6EEFD"/>
                </a:solidFill>
                <a:latin typeface="Arial Narrow"/>
                <a:cs typeface="Arial Narrow"/>
              </a:rPr>
              <a:t>CloudSat</a:t>
            </a:r>
            <a:r>
              <a:rPr lang="en-US" sz="1200" b="1" dirty="0">
                <a:solidFill>
                  <a:srgbClr val="B6EEFD"/>
                </a:solidFill>
                <a:latin typeface="Arial Narrow"/>
                <a:cs typeface="Arial Narrow"/>
              </a:rPr>
              <a:t> (~2018)</a:t>
            </a:r>
            <a:endParaRPr lang="en-US" sz="1200" b="1" dirty="0">
              <a:solidFill>
                <a:srgbClr val="A6FA8C"/>
              </a:solidFill>
              <a:latin typeface="Arial Narrow"/>
              <a:cs typeface="Arial Narrow"/>
            </a:endParaRPr>
          </a:p>
        </p:txBody>
      </p:sp>
      <p:sp>
        <p:nvSpPr>
          <p:cNvPr id="111" name="TextBox 110"/>
          <p:cNvSpPr txBox="1"/>
          <p:nvPr/>
        </p:nvSpPr>
        <p:spPr>
          <a:xfrm>
            <a:off x="7081115" y="5311624"/>
            <a:ext cx="1261701" cy="276999"/>
          </a:xfrm>
          <a:prstGeom prst="rect">
            <a:avLst/>
          </a:prstGeom>
          <a:noFill/>
        </p:spPr>
        <p:txBody>
          <a:bodyPr wrap="square" rtlCol="0">
            <a:spAutoFit/>
          </a:bodyPr>
          <a:lstStyle/>
          <a:p>
            <a:r>
              <a:rPr lang="en-US" sz="1200" b="1" dirty="0">
                <a:solidFill>
                  <a:srgbClr val="B6EEFD"/>
                </a:solidFill>
                <a:latin typeface="Arial Narrow"/>
                <a:cs typeface="Arial Narrow"/>
              </a:rPr>
              <a:t>CALIPSO (&gt;2022)</a:t>
            </a:r>
            <a:endParaRPr lang="en-US" sz="1200" b="1" dirty="0">
              <a:solidFill>
                <a:srgbClr val="A6FA8C"/>
              </a:solidFill>
              <a:latin typeface="Arial Narrow"/>
              <a:cs typeface="Arial Narrow"/>
            </a:endParaRPr>
          </a:p>
        </p:txBody>
      </p:sp>
      <p:sp>
        <p:nvSpPr>
          <p:cNvPr id="112" name="TextBox 111"/>
          <p:cNvSpPr txBox="1"/>
          <p:nvPr/>
        </p:nvSpPr>
        <p:spPr>
          <a:xfrm>
            <a:off x="7995036" y="5624933"/>
            <a:ext cx="956712" cy="276999"/>
          </a:xfrm>
          <a:prstGeom prst="rect">
            <a:avLst/>
          </a:prstGeom>
          <a:noFill/>
        </p:spPr>
        <p:txBody>
          <a:bodyPr wrap="square" rtlCol="0">
            <a:spAutoFit/>
          </a:bodyPr>
          <a:lstStyle/>
          <a:p>
            <a:r>
              <a:rPr lang="en-US" sz="1200" b="1" dirty="0">
                <a:solidFill>
                  <a:srgbClr val="B6EEFD"/>
                </a:solidFill>
                <a:latin typeface="Arial Narrow"/>
                <a:cs typeface="Arial Narrow"/>
              </a:rPr>
              <a:t>Aura (&gt;2022)</a:t>
            </a:r>
            <a:endParaRPr lang="en-US" sz="1200" b="1" dirty="0">
              <a:solidFill>
                <a:srgbClr val="A6FA8C"/>
              </a:solidFill>
              <a:latin typeface="Arial Narrow"/>
              <a:cs typeface="Arial Narrow"/>
            </a:endParaRPr>
          </a:p>
        </p:txBody>
      </p:sp>
      <p:sp>
        <p:nvSpPr>
          <p:cNvPr id="113" name="TextBox 112"/>
          <p:cNvSpPr txBox="1"/>
          <p:nvPr/>
        </p:nvSpPr>
        <p:spPr>
          <a:xfrm>
            <a:off x="5334000" y="3379438"/>
            <a:ext cx="1030943" cy="461665"/>
          </a:xfrm>
          <a:prstGeom prst="rect">
            <a:avLst/>
          </a:prstGeom>
          <a:noFill/>
        </p:spPr>
        <p:txBody>
          <a:bodyPr wrap="square" rtlCol="0">
            <a:spAutoFit/>
          </a:bodyPr>
          <a:lstStyle/>
          <a:p>
            <a:r>
              <a:rPr lang="en-US" sz="1200" b="1" dirty="0">
                <a:solidFill>
                  <a:srgbClr val="A6FA8C"/>
                </a:solidFill>
                <a:latin typeface="Arial Narrow"/>
                <a:cs typeface="Arial Narrow"/>
              </a:rPr>
              <a:t>SMAP </a:t>
            </a:r>
          </a:p>
          <a:p>
            <a:r>
              <a:rPr lang="en-US" sz="1200" b="1" dirty="0">
                <a:solidFill>
                  <a:srgbClr val="A6FA8C"/>
                </a:solidFill>
                <a:latin typeface="Arial Narrow"/>
                <a:cs typeface="Arial Narrow"/>
              </a:rPr>
              <a:t>(&gt;2022</a:t>
            </a:r>
            <a:r>
              <a:rPr lang="en-US" sz="1200" dirty="0">
                <a:solidFill>
                  <a:srgbClr val="A6FA8C"/>
                </a:solidFill>
                <a:latin typeface="Arial Narrow"/>
                <a:cs typeface="Arial Narrow"/>
              </a:rPr>
              <a:t>)</a:t>
            </a:r>
          </a:p>
        </p:txBody>
      </p:sp>
      <p:sp>
        <p:nvSpPr>
          <p:cNvPr id="114" name="TextBox 113"/>
          <p:cNvSpPr txBox="1"/>
          <p:nvPr/>
        </p:nvSpPr>
        <p:spPr>
          <a:xfrm>
            <a:off x="3931028" y="3401885"/>
            <a:ext cx="1053896" cy="646331"/>
          </a:xfrm>
          <a:prstGeom prst="rect">
            <a:avLst/>
          </a:prstGeom>
          <a:noFill/>
        </p:spPr>
        <p:txBody>
          <a:bodyPr wrap="square" rtlCol="0">
            <a:spAutoFit/>
          </a:bodyPr>
          <a:lstStyle/>
          <a:p>
            <a:r>
              <a:rPr lang="en-US" sz="1200" b="1" dirty="0">
                <a:solidFill>
                  <a:srgbClr val="A6FA8C"/>
                </a:solidFill>
                <a:latin typeface="Arial Narrow"/>
                <a:cs typeface="Arial Narrow"/>
              </a:rPr>
              <a:t>Suomi NPP (NOAA) (&gt;2022)</a:t>
            </a:r>
          </a:p>
        </p:txBody>
      </p:sp>
      <p:sp>
        <p:nvSpPr>
          <p:cNvPr id="115" name="TextBox 114"/>
          <p:cNvSpPr txBox="1"/>
          <p:nvPr/>
        </p:nvSpPr>
        <p:spPr>
          <a:xfrm>
            <a:off x="3142667" y="4452904"/>
            <a:ext cx="987105" cy="646331"/>
          </a:xfrm>
          <a:prstGeom prst="rect">
            <a:avLst/>
          </a:prstGeom>
          <a:noFill/>
        </p:spPr>
        <p:txBody>
          <a:bodyPr wrap="square" rtlCol="0">
            <a:spAutoFit/>
          </a:bodyPr>
          <a:lstStyle/>
          <a:p>
            <a:r>
              <a:rPr lang="en-US" sz="1200" b="1" dirty="0">
                <a:solidFill>
                  <a:srgbClr val="A6FA8C"/>
                </a:solidFill>
                <a:latin typeface="Arial Narrow"/>
                <a:cs typeface="Arial Narrow"/>
              </a:rPr>
              <a:t>Landsat 8</a:t>
            </a:r>
          </a:p>
          <a:p>
            <a:r>
              <a:rPr lang="en-US" sz="1200" b="1" dirty="0">
                <a:solidFill>
                  <a:srgbClr val="A6FA8C"/>
                </a:solidFill>
                <a:latin typeface="Arial Narrow"/>
                <a:cs typeface="Arial Narrow"/>
              </a:rPr>
              <a:t>(USGS) (&gt;2022)</a:t>
            </a:r>
          </a:p>
        </p:txBody>
      </p:sp>
      <p:sp>
        <p:nvSpPr>
          <p:cNvPr id="116" name="TextBox 115"/>
          <p:cNvSpPr txBox="1"/>
          <p:nvPr/>
        </p:nvSpPr>
        <p:spPr>
          <a:xfrm>
            <a:off x="2918309" y="5247039"/>
            <a:ext cx="956977" cy="276999"/>
          </a:xfrm>
          <a:prstGeom prst="rect">
            <a:avLst/>
          </a:prstGeom>
          <a:noFill/>
        </p:spPr>
        <p:txBody>
          <a:bodyPr wrap="square" rtlCol="0">
            <a:spAutoFit/>
          </a:bodyPr>
          <a:lstStyle/>
          <a:p>
            <a:r>
              <a:rPr lang="en-US" sz="1200" b="1" dirty="0">
                <a:solidFill>
                  <a:srgbClr val="B6EEFD"/>
                </a:solidFill>
                <a:latin typeface="Arial Narrow"/>
                <a:cs typeface="Arial Narrow"/>
              </a:rPr>
              <a:t>GPM (&gt;2022)</a:t>
            </a:r>
          </a:p>
        </p:txBody>
      </p:sp>
      <p:sp>
        <p:nvSpPr>
          <p:cNvPr id="117" name="TextBox 116"/>
          <p:cNvSpPr txBox="1"/>
          <p:nvPr/>
        </p:nvSpPr>
        <p:spPr>
          <a:xfrm>
            <a:off x="3478897" y="5908611"/>
            <a:ext cx="1067119" cy="276999"/>
          </a:xfrm>
          <a:prstGeom prst="rect">
            <a:avLst/>
          </a:prstGeom>
          <a:noFill/>
        </p:spPr>
        <p:txBody>
          <a:bodyPr wrap="square" rtlCol="0">
            <a:spAutoFit/>
          </a:bodyPr>
          <a:lstStyle/>
          <a:p>
            <a:r>
              <a:rPr lang="en-US" sz="1200" b="1" dirty="0">
                <a:solidFill>
                  <a:srgbClr val="A6FA8C"/>
                </a:solidFill>
                <a:latin typeface="Arial Narrow"/>
                <a:cs typeface="Arial Narrow"/>
              </a:rPr>
              <a:t>OCO-2 (&gt;2022)</a:t>
            </a:r>
          </a:p>
        </p:txBody>
      </p:sp>
      <p:sp>
        <p:nvSpPr>
          <p:cNvPr id="118" name="TextBox 117"/>
          <p:cNvSpPr txBox="1"/>
          <p:nvPr/>
        </p:nvSpPr>
        <p:spPr>
          <a:xfrm>
            <a:off x="6670688" y="1580640"/>
            <a:ext cx="1788274" cy="295466"/>
          </a:xfrm>
          <a:prstGeom prst="rect">
            <a:avLst/>
          </a:prstGeom>
          <a:noFill/>
        </p:spPr>
        <p:txBody>
          <a:bodyPr wrap="square" rtlCol="0">
            <a:spAutoFit/>
          </a:bodyPr>
          <a:lstStyle/>
          <a:p>
            <a:pPr>
              <a:lnSpc>
                <a:spcPct val="110000"/>
              </a:lnSpc>
            </a:pPr>
            <a:r>
              <a:rPr lang="en-US" sz="1200" b="1" dirty="0">
                <a:solidFill>
                  <a:srgbClr val="F1A947"/>
                </a:solidFill>
                <a:latin typeface="Arial Narrow"/>
                <a:cs typeface="Arial Narrow"/>
              </a:rPr>
              <a:t>Sentinel-6A/B (2020, 2025)</a:t>
            </a:r>
          </a:p>
        </p:txBody>
      </p:sp>
      <p:pic>
        <p:nvPicPr>
          <p:cNvPr id="120" name="Picture 1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75508" y="288108"/>
            <a:ext cx="530352" cy="473529"/>
          </a:xfrm>
          <a:prstGeom prst="rect">
            <a:avLst/>
          </a:prstGeom>
          <a:ln>
            <a:noFill/>
          </a:ln>
        </p:spPr>
      </p:pic>
      <p:pic>
        <p:nvPicPr>
          <p:cNvPr id="121" name="Picture 1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37777" y="597455"/>
            <a:ext cx="497078" cy="252256"/>
          </a:xfrm>
          <a:prstGeom prst="rect">
            <a:avLst/>
          </a:prstGeom>
        </p:spPr>
      </p:pic>
      <p:pic>
        <p:nvPicPr>
          <p:cNvPr id="122" name="Picture 1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4815" y="3659659"/>
            <a:ext cx="822960" cy="627888"/>
          </a:xfrm>
          <a:prstGeom prst="rect">
            <a:avLst/>
          </a:prstGeom>
        </p:spPr>
      </p:pic>
      <p:pic>
        <p:nvPicPr>
          <p:cNvPr id="123" name="Picture 1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9756" y="2394350"/>
            <a:ext cx="579120" cy="592926"/>
          </a:xfrm>
          <a:prstGeom prst="rect">
            <a:avLst/>
          </a:prstGeom>
        </p:spPr>
      </p:pic>
      <p:pic>
        <p:nvPicPr>
          <p:cNvPr id="124" name="Picture 1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938060">
            <a:off x="4509947" y="2017925"/>
            <a:ext cx="798576" cy="298704"/>
          </a:xfrm>
          <a:prstGeom prst="rect">
            <a:avLst/>
          </a:prstGeom>
        </p:spPr>
      </p:pic>
      <p:pic>
        <p:nvPicPr>
          <p:cNvPr id="125" name="Picture 1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10089" y="3552021"/>
            <a:ext cx="436626" cy="485140"/>
          </a:xfrm>
          <a:prstGeom prst="rect">
            <a:avLst/>
          </a:prstGeom>
        </p:spPr>
      </p:pic>
      <p:pic>
        <p:nvPicPr>
          <p:cNvPr id="126" name="Picture 1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1176156">
            <a:off x="4525862" y="4762499"/>
            <a:ext cx="786384" cy="402336"/>
          </a:xfrm>
          <a:prstGeom prst="rect">
            <a:avLst/>
          </a:prstGeom>
        </p:spPr>
      </p:pic>
      <p:pic>
        <p:nvPicPr>
          <p:cNvPr id="127" name="Picture 12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33774" y="5189837"/>
            <a:ext cx="755904" cy="579120"/>
          </a:xfrm>
          <a:prstGeom prst="rect">
            <a:avLst/>
          </a:prstGeom>
        </p:spPr>
      </p:pic>
      <p:pic>
        <p:nvPicPr>
          <p:cNvPr id="128" name="Picture 12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150919" y="5488459"/>
            <a:ext cx="967741" cy="651364"/>
          </a:xfrm>
          <a:prstGeom prst="rect">
            <a:avLst/>
          </a:prstGeom>
        </p:spPr>
      </p:pic>
      <p:pic>
        <p:nvPicPr>
          <p:cNvPr id="129" name="Picture 12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90542" y="4084938"/>
            <a:ext cx="676436" cy="467868"/>
          </a:xfrm>
          <a:prstGeom prst="rect">
            <a:avLst/>
          </a:prstGeom>
        </p:spPr>
      </p:pic>
      <p:pic>
        <p:nvPicPr>
          <p:cNvPr id="130" name="Picture 1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894026">
            <a:off x="7876545" y="822027"/>
            <a:ext cx="801453" cy="273561"/>
          </a:xfrm>
          <a:prstGeom prst="rect">
            <a:avLst/>
          </a:prstGeom>
        </p:spPr>
      </p:pic>
      <p:sp>
        <p:nvSpPr>
          <p:cNvPr id="131" name="TextBox 130"/>
          <p:cNvSpPr txBox="1"/>
          <p:nvPr/>
        </p:nvSpPr>
        <p:spPr>
          <a:xfrm>
            <a:off x="8191598" y="1147092"/>
            <a:ext cx="1124369" cy="278794"/>
          </a:xfrm>
          <a:prstGeom prst="rect">
            <a:avLst/>
          </a:prstGeom>
          <a:noFill/>
        </p:spPr>
        <p:txBody>
          <a:bodyPr wrap="square" rtlCol="0">
            <a:spAutoFit/>
          </a:bodyPr>
          <a:lstStyle/>
          <a:p>
            <a:pPr>
              <a:lnSpc>
                <a:spcPct val="110000"/>
              </a:lnSpc>
            </a:pPr>
            <a:r>
              <a:rPr lang="en-US" sz="1200" b="1" dirty="0">
                <a:solidFill>
                  <a:srgbClr val="E49E42"/>
                </a:solidFill>
                <a:latin typeface="Arial Narrow"/>
                <a:cs typeface="Arial Narrow"/>
              </a:rPr>
              <a:t>MAIA (~2021)</a:t>
            </a:r>
          </a:p>
        </p:txBody>
      </p:sp>
      <p:sp>
        <p:nvSpPr>
          <p:cNvPr id="132" name="TextBox 131"/>
          <p:cNvSpPr txBox="1"/>
          <p:nvPr/>
        </p:nvSpPr>
        <p:spPr>
          <a:xfrm>
            <a:off x="9338786" y="710314"/>
            <a:ext cx="1306336" cy="278794"/>
          </a:xfrm>
          <a:prstGeom prst="rect">
            <a:avLst/>
          </a:prstGeom>
          <a:noFill/>
        </p:spPr>
        <p:txBody>
          <a:bodyPr wrap="square" rtlCol="0">
            <a:spAutoFit/>
          </a:bodyPr>
          <a:lstStyle/>
          <a:p>
            <a:pPr>
              <a:lnSpc>
                <a:spcPct val="110000"/>
              </a:lnSpc>
            </a:pPr>
            <a:r>
              <a:rPr lang="en-US" sz="1200" b="1" dirty="0" err="1">
                <a:solidFill>
                  <a:srgbClr val="F5E952"/>
                </a:solidFill>
                <a:latin typeface="Arial Narrow"/>
                <a:cs typeface="Arial Narrow"/>
              </a:rPr>
              <a:t>GeoCARB</a:t>
            </a:r>
            <a:r>
              <a:rPr lang="en-US" sz="1200" b="1" dirty="0">
                <a:solidFill>
                  <a:srgbClr val="F5E952"/>
                </a:solidFill>
                <a:latin typeface="Arial Narrow"/>
                <a:cs typeface="Arial Narrow"/>
              </a:rPr>
              <a:t> (~2021)</a:t>
            </a:r>
          </a:p>
        </p:txBody>
      </p:sp>
      <p:sp>
        <p:nvSpPr>
          <p:cNvPr id="133" name="TextBox 132"/>
          <p:cNvSpPr txBox="1"/>
          <p:nvPr/>
        </p:nvSpPr>
        <p:spPr>
          <a:xfrm>
            <a:off x="8665995" y="946813"/>
            <a:ext cx="1518462" cy="278794"/>
          </a:xfrm>
          <a:prstGeom prst="rect">
            <a:avLst/>
          </a:prstGeom>
          <a:noFill/>
        </p:spPr>
        <p:txBody>
          <a:bodyPr wrap="square" rtlCol="0">
            <a:spAutoFit/>
          </a:bodyPr>
          <a:lstStyle/>
          <a:p>
            <a:pPr>
              <a:lnSpc>
                <a:spcPct val="110000"/>
              </a:lnSpc>
            </a:pPr>
            <a:r>
              <a:rPr lang="en-US" sz="1200" b="1" dirty="0">
                <a:solidFill>
                  <a:srgbClr val="E49E42"/>
                </a:solidFill>
                <a:latin typeface="Arial Narrow"/>
                <a:cs typeface="Arial Narrow"/>
              </a:rPr>
              <a:t>TROPICS (12) (~2021)</a:t>
            </a:r>
          </a:p>
        </p:txBody>
      </p:sp>
      <p:pic>
        <p:nvPicPr>
          <p:cNvPr id="135" name="Picture 13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957508" y="3647646"/>
            <a:ext cx="781058" cy="314452"/>
          </a:xfrm>
          <a:prstGeom prst="rect">
            <a:avLst/>
          </a:prstGeom>
        </p:spPr>
      </p:pic>
      <p:pic>
        <p:nvPicPr>
          <p:cNvPr id="136" name="Picture 13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30342" y="4264454"/>
            <a:ext cx="1205623" cy="581660"/>
          </a:xfrm>
          <a:prstGeom prst="rect">
            <a:avLst/>
          </a:prstGeom>
        </p:spPr>
      </p:pic>
      <p:sp>
        <p:nvSpPr>
          <p:cNvPr id="137" name="TextBox 136"/>
          <p:cNvSpPr txBox="1"/>
          <p:nvPr/>
        </p:nvSpPr>
        <p:spPr>
          <a:xfrm>
            <a:off x="7011195" y="4030943"/>
            <a:ext cx="1139404" cy="646331"/>
          </a:xfrm>
          <a:prstGeom prst="rect">
            <a:avLst/>
          </a:prstGeom>
          <a:noFill/>
        </p:spPr>
        <p:txBody>
          <a:bodyPr wrap="square" rtlCol="0">
            <a:spAutoFit/>
          </a:bodyPr>
          <a:lstStyle/>
          <a:p>
            <a:r>
              <a:rPr lang="en-US" sz="1200" b="1" dirty="0">
                <a:solidFill>
                  <a:srgbClr val="B6EEFD"/>
                </a:solidFill>
                <a:latin typeface="Arial Narrow"/>
                <a:cs typeface="Arial Narrow"/>
              </a:rPr>
              <a:t>SORCE,</a:t>
            </a:r>
          </a:p>
          <a:p>
            <a:r>
              <a:rPr lang="en-US" sz="1200" b="1" dirty="0">
                <a:solidFill>
                  <a:srgbClr val="A6FA8C"/>
                </a:solidFill>
                <a:latin typeface="Arial Narrow"/>
                <a:cs typeface="Arial Narrow"/>
              </a:rPr>
              <a:t>TCTE (NOAA) (2017)</a:t>
            </a:r>
          </a:p>
        </p:txBody>
      </p:sp>
      <p:pic>
        <p:nvPicPr>
          <p:cNvPr id="138" name="Picture 13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2659987">
            <a:off x="6767260" y="1140448"/>
            <a:ext cx="533401" cy="441614"/>
          </a:xfrm>
          <a:prstGeom prst="rect">
            <a:avLst/>
          </a:prstGeom>
        </p:spPr>
      </p:pic>
      <p:pic>
        <p:nvPicPr>
          <p:cNvPr id="139" name="Picture 13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334000" y="1602259"/>
            <a:ext cx="706432" cy="488696"/>
          </a:xfrm>
          <a:prstGeom prst="rect">
            <a:avLst/>
          </a:prstGeom>
        </p:spPr>
      </p:pic>
      <p:sp>
        <p:nvSpPr>
          <p:cNvPr id="140" name="TextBox 139"/>
          <p:cNvSpPr txBox="1"/>
          <p:nvPr/>
        </p:nvSpPr>
        <p:spPr>
          <a:xfrm>
            <a:off x="8787510" y="5800442"/>
            <a:ext cx="1931566" cy="461665"/>
          </a:xfrm>
          <a:prstGeom prst="rect">
            <a:avLst/>
          </a:prstGeom>
          <a:noFill/>
        </p:spPr>
        <p:txBody>
          <a:bodyPr wrap="square" rtlCol="0">
            <a:spAutoFit/>
          </a:bodyPr>
          <a:lstStyle/>
          <a:p>
            <a:r>
              <a:rPr lang="en-US" sz="1200" b="1" dirty="0">
                <a:solidFill>
                  <a:srgbClr val="B6EEFD"/>
                </a:solidFill>
                <a:latin typeface="Arial Narrow"/>
                <a:cs typeface="Arial Narrow"/>
              </a:rPr>
              <a:t>OSTM/Jason-2 (NOAA)  (&gt;2022)</a:t>
            </a:r>
            <a:endParaRPr lang="en-US" sz="1200" b="1" dirty="0">
              <a:solidFill>
                <a:srgbClr val="A6FA8C"/>
              </a:solidFill>
              <a:latin typeface="Arial Narrow"/>
              <a:cs typeface="Arial Narrow"/>
            </a:endParaRPr>
          </a:p>
        </p:txBody>
      </p:sp>
      <p:pic>
        <p:nvPicPr>
          <p:cNvPr id="141" name="Picture 14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813872" y="6116117"/>
            <a:ext cx="819573" cy="558800"/>
          </a:xfrm>
          <a:prstGeom prst="rect">
            <a:avLst/>
          </a:prstGeom>
        </p:spPr>
      </p:pic>
      <p:sp>
        <p:nvSpPr>
          <p:cNvPr id="143" name="TextBox 142"/>
          <p:cNvSpPr txBox="1"/>
          <p:nvPr/>
        </p:nvSpPr>
        <p:spPr>
          <a:xfrm>
            <a:off x="455430" y="3327557"/>
            <a:ext cx="2180678" cy="646331"/>
          </a:xfrm>
          <a:prstGeom prst="rect">
            <a:avLst/>
          </a:prstGeom>
          <a:noFill/>
        </p:spPr>
        <p:txBody>
          <a:bodyPr wrap="square" rtlCol="0">
            <a:spAutoFit/>
          </a:bodyPr>
          <a:lstStyle/>
          <a:p>
            <a:r>
              <a:rPr lang="en-US" sz="1600" b="1" dirty="0">
                <a:solidFill>
                  <a:prstClr val="white"/>
                </a:solidFill>
                <a:latin typeface="Arial Narrow"/>
                <a:ea typeface="ＭＳ Ｐゴシック" charset="-128"/>
                <a:cs typeface="Arial Narrow"/>
              </a:rPr>
              <a:t>JPSS-2 Instruments</a:t>
            </a:r>
          </a:p>
          <a:p>
            <a:pPr defTabSz="914120" fontAlgn="auto">
              <a:spcBef>
                <a:spcPts val="0"/>
              </a:spcBef>
              <a:spcAft>
                <a:spcPts val="0"/>
              </a:spcAft>
            </a:pPr>
            <a:endParaRPr lang="en-US" sz="800" b="1" dirty="0">
              <a:solidFill>
                <a:prstClr val="white"/>
              </a:solidFill>
              <a:latin typeface="Arial Narrow"/>
              <a:ea typeface="ＭＳ Ｐゴシック" charset="-128"/>
              <a:cs typeface="Arial Narrow"/>
            </a:endParaRPr>
          </a:p>
          <a:p>
            <a:pPr defTabSz="914120" fontAlgn="auto">
              <a:spcBef>
                <a:spcPts val="0"/>
              </a:spcBef>
              <a:spcAft>
                <a:spcPts val="0"/>
              </a:spcAft>
            </a:pPr>
            <a:r>
              <a:rPr lang="en-US" sz="1200" b="1" dirty="0">
                <a:solidFill>
                  <a:srgbClr val="F1A947"/>
                </a:solidFill>
                <a:latin typeface="Arial Narrow"/>
                <a:cs typeface="Arial Narrow"/>
              </a:rPr>
              <a:t>OMPS-Limb (2019)</a:t>
            </a:r>
            <a:endParaRPr lang="en-US" sz="1200" b="1" dirty="0">
              <a:solidFill>
                <a:srgbClr val="A6FA8C"/>
              </a:solidFill>
              <a:latin typeface="Arial Narrow"/>
              <a:cs typeface="Arial Narrow"/>
            </a:endParaRPr>
          </a:p>
        </p:txBody>
      </p:sp>
      <p:sp>
        <p:nvSpPr>
          <p:cNvPr id="119" name="TextBox 118"/>
          <p:cNvSpPr txBox="1"/>
          <p:nvPr/>
        </p:nvSpPr>
        <p:spPr>
          <a:xfrm>
            <a:off x="11278439" y="6412335"/>
            <a:ext cx="873387"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02.22.19</a:t>
            </a:r>
          </a:p>
        </p:txBody>
      </p:sp>
      <p:pic>
        <p:nvPicPr>
          <p:cNvPr id="142" name="Picture 1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45458" y="132390"/>
            <a:ext cx="518647" cy="263202"/>
          </a:xfrm>
          <a:prstGeom prst="rect">
            <a:avLst/>
          </a:prstGeom>
        </p:spPr>
      </p:pic>
      <p:sp>
        <p:nvSpPr>
          <p:cNvPr id="3" name="Rectangle 2"/>
          <p:cNvSpPr/>
          <p:nvPr/>
        </p:nvSpPr>
        <p:spPr>
          <a:xfrm>
            <a:off x="10699260" y="252492"/>
            <a:ext cx="1337226" cy="295466"/>
          </a:xfrm>
          <a:prstGeom prst="rect">
            <a:avLst/>
          </a:prstGeom>
        </p:spPr>
        <p:txBody>
          <a:bodyPr wrap="none">
            <a:spAutoFit/>
          </a:bodyPr>
          <a:lstStyle/>
          <a:p>
            <a:pPr>
              <a:lnSpc>
                <a:spcPct val="110000"/>
              </a:lnSpc>
            </a:pPr>
            <a:r>
              <a:rPr lang="en-US" sz="1200" b="1" dirty="0">
                <a:solidFill>
                  <a:srgbClr val="FDFD5F"/>
                </a:solidFill>
                <a:latin typeface="Arial Narrow"/>
                <a:ea typeface="ＭＳ Ｐゴシック" charset="-128"/>
                <a:cs typeface="Arial Narrow"/>
              </a:rPr>
              <a:t>PREFIRE (2)  (TBD)</a:t>
            </a:r>
          </a:p>
        </p:txBody>
      </p:sp>
    </p:spTree>
    <p:extLst>
      <p:ext uri="{BB962C8B-B14F-4D97-AF65-F5344CB8AC3E}">
        <p14:creationId xmlns:p14="http://schemas.microsoft.com/office/powerpoint/2010/main" val="296166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 y="-27979"/>
            <a:ext cx="12191998" cy="6857999"/>
          </a:xfrm>
          <a:prstGeom prst="rect">
            <a:avLst/>
          </a:prstGeom>
        </p:spPr>
      </p:pic>
      <p:sp>
        <p:nvSpPr>
          <p:cNvPr id="49154" name="TextBox 5"/>
          <p:cNvSpPr txBox="1">
            <a:spLocks noChangeArrowheads="1"/>
          </p:cNvSpPr>
          <p:nvPr/>
        </p:nvSpPr>
        <p:spPr bwMode="auto">
          <a:xfrm>
            <a:off x="2715473" y="4584200"/>
            <a:ext cx="1675459" cy="327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fontAlgn="base" hangingPunct="1">
              <a:lnSpc>
                <a:spcPct val="85000"/>
              </a:lnSpc>
              <a:spcBef>
                <a:spcPct val="0"/>
              </a:spcBef>
              <a:spcAft>
                <a:spcPct val="0"/>
              </a:spcAft>
            </a:pPr>
            <a:r>
              <a:rPr lang="en-US" sz="1800" b="1" dirty="0">
                <a:solidFill>
                  <a:srgbClr val="A6FA8C"/>
                </a:solidFill>
                <a:effectLst>
                  <a:outerShdw blurRad="38100" dist="38100" dir="2700000" algn="tl">
                    <a:srgbClr val="000000">
                      <a:alpha val="43137"/>
                    </a:srgbClr>
                  </a:outerShdw>
                </a:effectLst>
                <a:cs typeface="Arial" charset="0"/>
              </a:rPr>
              <a:t>SAGE III </a:t>
            </a:r>
            <a:r>
              <a:rPr lang="en-US" sz="1400" b="1" dirty="0">
                <a:solidFill>
                  <a:srgbClr val="A6FA8C"/>
                </a:solidFill>
                <a:effectLst>
                  <a:outerShdw blurRad="38100" dist="38100" dir="2700000" algn="tl">
                    <a:srgbClr val="000000">
                      <a:alpha val="43137"/>
                    </a:srgbClr>
                  </a:outerShdw>
                </a:effectLst>
                <a:cs typeface="Arial" charset="0"/>
              </a:rPr>
              <a:t>(2020)</a:t>
            </a:r>
          </a:p>
        </p:txBody>
      </p:sp>
      <p:sp>
        <p:nvSpPr>
          <p:cNvPr id="49155" name="TextBox 6"/>
          <p:cNvSpPr txBox="1">
            <a:spLocks noChangeArrowheads="1"/>
          </p:cNvSpPr>
          <p:nvPr/>
        </p:nvSpPr>
        <p:spPr bwMode="auto">
          <a:xfrm>
            <a:off x="5985308" y="4220214"/>
            <a:ext cx="2188420" cy="798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fontAlgn="base" hangingPunct="1">
              <a:lnSpc>
                <a:spcPct val="85000"/>
              </a:lnSpc>
              <a:spcBef>
                <a:spcPct val="0"/>
              </a:spcBef>
              <a:spcAft>
                <a:spcPct val="0"/>
              </a:spcAft>
            </a:pPr>
            <a:r>
              <a:rPr lang="en-US" sz="1800" b="1" dirty="0">
                <a:solidFill>
                  <a:srgbClr val="FF981A"/>
                </a:solidFill>
                <a:effectLst>
                  <a:outerShdw blurRad="38100" dist="38100" dir="2700000" algn="tl">
                    <a:srgbClr val="000000">
                      <a:alpha val="43137"/>
                    </a:srgbClr>
                  </a:outerShdw>
                </a:effectLst>
                <a:cs typeface="Arial" charset="0"/>
              </a:rPr>
              <a:t>OCO-3 </a:t>
            </a:r>
            <a:r>
              <a:rPr lang="en-US" sz="1400" b="1" dirty="0">
                <a:solidFill>
                  <a:srgbClr val="FF981A"/>
                </a:solidFill>
                <a:effectLst>
                  <a:outerShdw blurRad="38100" dist="38100" dir="2700000" algn="tl">
                    <a:srgbClr val="000000">
                      <a:alpha val="43137"/>
                    </a:srgbClr>
                  </a:outerShdw>
                </a:effectLst>
                <a:cs typeface="Arial" charset="0"/>
              </a:rPr>
              <a:t>(</a:t>
            </a:r>
            <a:r>
              <a:rPr lang="en-US" sz="1400" b="1" dirty="0" smtClean="0">
                <a:solidFill>
                  <a:srgbClr val="FF981A"/>
                </a:solidFill>
                <a:effectLst>
                  <a:outerShdw blurRad="38100" dist="38100" dir="2700000" algn="tl">
                    <a:srgbClr val="000000">
                      <a:alpha val="43137"/>
                    </a:srgbClr>
                  </a:outerShdw>
                </a:effectLst>
                <a:cs typeface="Arial" charset="0"/>
              </a:rPr>
              <a:t>2019)</a:t>
            </a:r>
            <a:endParaRPr lang="en-US" sz="1400" b="1" dirty="0">
              <a:solidFill>
                <a:srgbClr val="FF981A"/>
              </a:solidFill>
              <a:effectLst>
                <a:outerShdw blurRad="38100" dist="38100" dir="2700000" algn="tl">
                  <a:srgbClr val="000000">
                    <a:alpha val="43137"/>
                  </a:srgbClr>
                </a:outerShdw>
              </a:effectLst>
              <a:cs typeface="Arial" charset="0"/>
            </a:endParaRPr>
          </a:p>
          <a:p>
            <a:pPr algn="ctr" eaLnBrk="1" fontAlgn="base" hangingPunct="1">
              <a:lnSpc>
                <a:spcPct val="85000"/>
              </a:lnSpc>
              <a:spcBef>
                <a:spcPct val="0"/>
              </a:spcBef>
              <a:spcAft>
                <a:spcPct val="0"/>
              </a:spcAft>
            </a:pPr>
            <a:r>
              <a:rPr lang="en-US" sz="1800" b="1" dirty="0">
                <a:solidFill>
                  <a:srgbClr val="A6FA8C"/>
                </a:solidFill>
                <a:effectLst>
                  <a:outerShdw blurRad="38100" dist="38100" dir="2700000" algn="tl">
                    <a:srgbClr val="000000">
                      <a:alpha val="43137"/>
                    </a:srgbClr>
                  </a:outerShdw>
                </a:effectLst>
                <a:cs typeface="Arial" charset="0"/>
              </a:rPr>
              <a:t>GEDI </a:t>
            </a:r>
            <a:r>
              <a:rPr lang="en-US" sz="1400" b="1" dirty="0">
                <a:solidFill>
                  <a:srgbClr val="A6FA8C"/>
                </a:solidFill>
                <a:effectLst>
                  <a:outerShdw blurRad="38100" dist="38100" dir="2700000" algn="tl">
                    <a:srgbClr val="000000">
                      <a:alpha val="43137"/>
                    </a:srgbClr>
                  </a:outerShdw>
                </a:effectLst>
                <a:cs typeface="Arial" charset="0"/>
              </a:rPr>
              <a:t>(</a:t>
            </a:r>
            <a:r>
              <a:rPr lang="en-US" sz="1400" b="1" dirty="0" smtClean="0">
                <a:solidFill>
                  <a:srgbClr val="A6FA8C"/>
                </a:solidFill>
                <a:effectLst>
                  <a:outerShdw blurRad="38100" dist="38100" dir="2700000" algn="tl">
                    <a:srgbClr val="000000">
                      <a:alpha val="43137"/>
                    </a:srgbClr>
                  </a:outerShdw>
                </a:effectLst>
                <a:cs typeface="Arial" charset="0"/>
              </a:rPr>
              <a:t>2018)</a:t>
            </a:r>
            <a:endParaRPr lang="en-US" sz="1400" b="1" dirty="0">
              <a:solidFill>
                <a:srgbClr val="A6FA8C"/>
              </a:solidFill>
              <a:effectLst>
                <a:outerShdw blurRad="38100" dist="38100" dir="2700000" algn="tl">
                  <a:srgbClr val="000000">
                    <a:alpha val="43137"/>
                  </a:srgbClr>
                </a:outerShdw>
              </a:effectLst>
              <a:cs typeface="Arial" charset="0"/>
            </a:endParaRPr>
          </a:p>
          <a:p>
            <a:pPr algn="ctr" eaLnBrk="1" fontAlgn="base" hangingPunct="1">
              <a:lnSpc>
                <a:spcPct val="85000"/>
              </a:lnSpc>
              <a:spcBef>
                <a:spcPct val="0"/>
              </a:spcBef>
              <a:spcAft>
                <a:spcPct val="0"/>
              </a:spcAft>
            </a:pPr>
            <a:r>
              <a:rPr lang="en-US" sz="1800" b="1" dirty="0">
                <a:solidFill>
                  <a:srgbClr val="A9EC95"/>
                </a:solidFill>
                <a:effectLst>
                  <a:outerShdw blurRad="38100" dist="38100" dir="2700000" algn="tl">
                    <a:srgbClr val="000000">
                      <a:alpha val="43137"/>
                    </a:srgbClr>
                  </a:outerShdw>
                </a:effectLst>
                <a:cs typeface="Arial" charset="0"/>
              </a:rPr>
              <a:t>ECOSTRESS </a:t>
            </a:r>
            <a:r>
              <a:rPr lang="en-US" sz="1400" b="1" dirty="0">
                <a:solidFill>
                  <a:srgbClr val="A9EC95"/>
                </a:solidFill>
                <a:effectLst>
                  <a:outerShdw blurRad="38100" dist="38100" dir="2700000" algn="tl">
                    <a:srgbClr val="000000">
                      <a:alpha val="43137"/>
                    </a:srgbClr>
                  </a:outerShdw>
                </a:effectLst>
                <a:cs typeface="Arial" charset="0"/>
              </a:rPr>
              <a:t>(</a:t>
            </a:r>
            <a:r>
              <a:rPr lang="en-US" sz="1400" b="1" dirty="0" smtClean="0">
                <a:solidFill>
                  <a:srgbClr val="A9EC95"/>
                </a:solidFill>
                <a:effectLst>
                  <a:outerShdw blurRad="38100" dist="38100" dir="2700000" algn="tl">
                    <a:srgbClr val="000000">
                      <a:alpha val="43137"/>
                    </a:srgbClr>
                  </a:outerShdw>
                </a:effectLst>
                <a:cs typeface="Arial" charset="0"/>
              </a:rPr>
              <a:t>2018)</a:t>
            </a:r>
            <a:endParaRPr lang="en-US" sz="1400" b="1" dirty="0">
              <a:solidFill>
                <a:srgbClr val="A9EC95"/>
              </a:solidFill>
              <a:effectLst>
                <a:outerShdw blurRad="38100" dist="38100" dir="2700000" algn="tl">
                  <a:srgbClr val="000000">
                    <a:alpha val="43137"/>
                  </a:srgbClr>
                </a:outerShdw>
              </a:effectLst>
              <a:cs typeface="Arial" charset="0"/>
            </a:endParaRPr>
          </a:p>
        </p:txBody>
      </p:sp>
      <p:sp>
        <p:nvSpPr>
          <p:cNvPr id="49165" name="TextBox 5"/>
          <p:cNvSpPr txBox="1">
            <a:spLocks noChangeArrowheads="1"/>
          </p:cNvSpPr>
          <p:nvPr/>
        </p:nvSpPr>
        <p:spPr bwMode="auto">
          <a:xfrm>
            <a:off x="7934099" y="4742262"/>
            <a:ext cx="2265364" cy="563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fontAlgn="base" hangingPunct="1">
              <a:lnSpc>
                <a:spcPct val="85000"/>
              </a:lnSpc>
              <a:spcBef>
                <a:spcPct val="0"/>
              </a:spcBef>
              <a:spcAft>
                <a:spcPct val="0"/>
              </a:spcAft>
            </a:pPr>
            <a:r>
              <a:rPr lang="en-US" sz="1800" b="1" dirty="0">
                <a:solidFill>
                  <a:srgbClr val="A6FA8C"/>
                </a:solidFill>
                <a:effectLst>
                  <a:outerShdw blurRad="38100" dist="38100" dir="2700000" algn="tl">
                    <a:srgbClr val="000000">
                      <a:alpha val="43137"/>
                    </a:srgbClr>
                  </a:outerShdw>
                </a:effectLst>
                <a:cs typeface="Arial" charset="0"/>
              </a:rPr>
              <a:t>LIS </a:t>
            </a:r>
            <a:r>
              <a:rPr lang="en-US" sz="1400" b="1" dirty="0">
                <a:solidFill>
                  <a:srgbClr val="A6FA8C"/>
                </a:solidFill>
                <a:effectLst>
                  <a:outerShdw blurRad="38100" dist="38100" dir="2700000" algn="tl">
                    <a:srgbClr val="000000">
                      <a:alpha val="43137"/>
                    </a:srgbClr>
                  </a:outerShdw>
                </a:effectLst>
                <a:cs typeface="Arial" charset="0"/>
              </a:rPr>
              <a:t>(2020)</a:t>
            </a:r>
          </a:p>
          <a:p>
            <a:pPr algn="ctr" eaLnBrk="1" fontAlgn="base" hangingPunct="1">
              <a:lnSpc>
                <a:spcPct val="85000"/>
              </a:lnSpc>
              <a:spcBef>
                <a:spcPct val="0"/>
              </a:spcBef>
              <a:spcAft>
                <a:spcPct val="0"/>
              </a:spcAft>
            </a:pPr>
            <a:r>
              <a:rPr lang="en-US" sz="1800" b="1" dirty="0">
                <a:solidFill>
                  <a:srgbClr val="FDFD5F"/>
                </a:solidFill>
                <a:effectLst>
                  <a:outerShdw blurRad="38100" dist="38100" dir="2700000" algn="tl">
                    <a:srgbClr val="000000">
                      <a:alpha val="43137"/>
                    </a:srgbClr>
                  </a:outerShdw>
                </a:effectLst>
                <a:cs typeface="Arial" charset="0"/>
              </a:rPr>
              <a:t>CLARREO PF </a:t>
            </a:r>
            <a:r>
              <a:rPr lang="en-US" sz="1400" b="1" dirty="0">
                <a:solidFill>
                  <a:srgbClr val="FDFD5F"/>
                </a:solidFill>
                <a:effectLst>
                  <a:outerShdw blurRad="38100" dist="38100" dir="2700000" algn="tl">
                    <a:srgbClr val="000000">
                      <a:alpha val="43137"/>
                    </a:srgbClr>
                  </a:outerShdw>
                </a:effectLst>
                <a:cs typeface="Arial" charset="0"/>
              </a:rPr>
              <a:t>(2020)</a:t>
            </a:r>
          </a:p>
        </p:txBody>
      </p:sp>
      <p:sp>
        <p:nvSpPr>
          <p:cNvPr id="24" name="TextBox 5"/>
          <p:cNvSpPr txBox="1">
            <a:spLocks noChangeArrowheads="1"/>
          </p:cNvSpPr>
          <p:nvPr/>
        </p:nvSpPr>
        <p:spPr bwMode="auto">
          <a:xfrm>
            <a:off x="8997240" y="1486075"/>
            <a:ext cx="1483098" cy="327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fontAlgn="base" hangingPunct="1">
              <a:lnSpc>
                <a:spcPct val="85000"/>
              </a:lnSpc>
              <a:spcBef>
                <a:spcPct val="0"/>
              </a:spcBef>
              <a:spcAft>
                <a:spcPct val="0"/>
              </a:spcAft>
            </a:pPr>
            <a:r>
              <a:rPr lang="en-US" sz="1800" b="1" dirty="0">
                <a:solidFill>
                  <a:srgbClr val="92D050"/>
                </a:solidFill>
                <a:effectLst>
                  <a:outerShdw blurRad="38100" dist="38100" dir="2700000" algn="tl">
                    <a:srgbClr val="000000">
                      <a:alpha val="43137"/>
                    </a:srgbClr>
                  </a:outerShdw>
                </a:effectLst>
                <a:cs typeface="Arial" charset="0"/>
              </a:rPr>
              <a:t>TSIS-1 </a:t>
            </a:r>
            <a:r>
              <a:rPr lang="en-US" sz="1400" b="1" dirty="0">
                <a:solidFill>
                  <a:srgbClr val="92D050"/>
                </a:solidFill>
                <a:effectLst>
                  <a:outerShdw blurRad="38100" dist="38100" dir="2700000" algn="tl">
                    <a:srgbClr val="000000">
                      <a:alpha val="43137"/>
                    </a:srgbClr>
                  </a:outerShdw>
                </a:effectLst>
                <a:cs typeface="Arial" charset="0"/>
              </a:rPr>
              <a:t>(2018)</a:t>
            </a:r>
          </a:p>
        </p:txBody>
      </p:sp>
      <p:grpSp>
        <p:nvGrpSpPr>
          <p:cNvPr id="18" name="Group 17"/>
          <p:cNvGrpSpPr/>
          <p:nvPr/>
        </p:nvGrpSpPr>
        <p:grpSpPr>
          <a:xfrm>
            <a:off x="10291738" y="5059867"/>
            <a:ext cx="1313774" cy="1063572"/>
            <a:chOff x="286427" y="227316"/>
            <a:chExt cx="1313774" cy="1063572"/>
          </a:xfrm>
        </p:grpSpPr>
        <p:sp>
          <p:nvSpPr>
            <p:cNvPr id="20" name="Rectangle 19"/>
            <p:cNvSpPr/>
            <p:nvPr/>
          </p:nvSpPr>
          <p:spPr>
            <a:xfrm>
              <a:off x="286427" y="227316"/>
              <a:ext cx="1296840" cy="1063572"/>
            </a:xfrm>
            <a:prstGeom prst="rect">
              <a:avLst/>
            </a:prstGeom>
            <a:solidFill>
              <a:schemeClr val="tx1">
                <a:alpha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97563" y="356283"/>
              <a:ext cx="118871" cy="118871"/>
            </a:xfrm>
            <a:prstGeom prst="rect">
              <a:avLst/>
            </a:prstGeom>
            <a:solidFill>
              <a:srgbClr val="FDFD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97563" y="580394"/>
              <a:ext cx="118871" cy="118871"/>
            </a:xfrm>
            <a:prstGeom prst="rect">
              <a:avLst/>
            </a:prstGeom>
            <a:solidFill>
              <a:srgbClr val="E49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1A947"/>
                </a:solidFill>
              </a:endParaRPr>
            </a:p>
          </p:txBody>
        </p:sp>
        <p:sp>
          <p:nvSpPr>
            <p:cNvPr id="23" name="Rectangle 22"/>
            <p:cNvSpPr/>
            <p:nvPr/>
          </p:nvSpPr>
          <p:spPr>
            <a:xfrm>
              <a:off x="397563" y="804505"/>
              <a:ext cx="118871" cy="118871"/>
            </a:xfrm>
            <a:prstGeom prst="rect">
              <a:avLst/>
            </a:prstGeom>
            <a:solidFill>
              <a:srgbClr val="A6FA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97563" y="1028617"/>
              <a:ext cx="118871" cy="118871"/>
            </a:xfrm>
            <a:prstGeom prst="rect">
              <a:avLst/>
            </a:prstGeom>
            <a:solidFill>
              <a:srgbClr val="B6EE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6" name="TextBox 25"/>
            <p:cNvSpPr txBox="1"/>
            <p:nvPr/>
          </p:nvSpPr>
          <p:spPr>
            <a:xfrm>
              <a:off x="475027" y="266700"/>
              <a:ext cx="950851" cy="276999"/>
            </a:xfrm>
            <a:prstGeom prst="rect">
              <a:avLst/>
            </a:prstGeom>
            <a:noFill/>
          </p:spPr>
          <p:txBody>
            <a:bodyPr wrap="square" rtlCol="0">
              <a:spAutoFit/>
            </a:bodyPr>
            <a:lstStyle/>
            <a:p>
              <a:r>
                <a:rPr lang="en-US" sz="1200" dirty="0">
                  <a:solidFill>
                    <a:srgbClr val="FDFD5F"/>
                  </a:solidFill>
                  <a:latin typeface="Arial Narrow"/>
                  <a:cs typeface="Arial Narrow"/>
                </a:rPr>
                <a:t>Formulation</a:t>
              </a:r>
            </a:p>
          </p:txBody>
        </p:sp>
        <p:sp>
          <p:nvSpPr>
            <p:cNvPr id="27" name="TextBox 26"/>
            <p:cNvSpPr txBox="1"/>
            <p:nvPr/>
          </p:nvSpPr>
          <p:spPr>
            <a:xfrm>
              <a:off x="475027" y="492277"/>
              <a:ext cx="1125174" cy="276999"/>
            </a:xfrm>
            <a:prstGeom prst="rect">
              <a:avLst/>
            </a:prstGeom>
            <a:noFill/>
          </p:spPr>
          <p:txBody>
            <a:bodyPr wrap="square" rtlCol="0">
              <a:spAutoFit/>
            </a:bodyPr>
            <a:lstStyle/>
            <a:p>
              <a:r>
                <a:rPr lang="en-US" sz="1200" dirty="0">
                  <a:solidFill>
                    <a:srgbClr val="F1A947"/>
                  </a:solidFill>
                  <a:latin typeface="Arial Narrow"/>
                  <a:cs typeface="Arial Narrow"/>
                </a:rPr>
                <a:t>Implementation</a:t>
              </a:r>
            </a:p>
          </p:txBody>
        </p:sp>
        <p:sp>
          <p:nvSpPr>
            <p:cNvPr id="28" name="TextBox 27"/>
            <p:cNvSpPr txBox="1"/>
            <p:nvPr/>
          </p:nvSpPr>
          <p:spPr>
            <a:xfrm>
              <a:off x="475027" y="717854"/>
              <a:ext cx="1023574" cy="276999"/>
            </a:xfrm>
            <a:prstGeom prst="rect">
              <a:avLst/>
            </a:prstGeom>
            <a:noFill/>
          </p:spPr>
          <p:txBody>
            <a:bodyPr wrap="square" rtlCol="0">
              <a:spAutoFit/>
            </a:bodyPr>
            <a:lstStyle/>
            <a:p>
              <a:r>
                <a:rPr lang="en-US" sz="1200" dirty="0">
                  <a:solidFill>
                    <a:srgbClr val="A6FA8C"/>
                  </a:solidFill>
                  <a:latin typeface="Arial Narrow"/>
                  <a:cs typeface="Arial Narrow"/>
                </a:rPr>
                <a:t>Primary Ops</a:t>
              </a:r>
            </a:p>
          </p:txBody>
        </p:sp>
        <p:sp>
          <p:nvSpPr>
            <p:cNvPr id="29" name="TextBox 28"/>
            <p:cNvSpPr txBox="1"/>
            <p:nvPr/>
          </p:nvSpPr>
          <p:spPr>
            <a:xfrm>
              <a:off x="475027" y="943430"/>
              <a:ext cx="1023574" cy="276999"/>
            </a:xfrm>
            <a:prstGeom prst="rect">
              <a:avLst/>
            </a:prstGeom>
            <a:noFill/>
          </p:spPr>
          <p:txBody>
            <a:bodyPr wrap="square" rtlCol="0">
              <a:spAutoFit/>
            </a:bodyPr>
            <a:lstStyle/>
            <a:p>
              <a:r>
                <a:rPr lang="en-US" sz="1200" dirty="0">
                  <a:solidFill>
                    <a:srgbClr val="B6EEFD"/>
                  </a:solidFill>
                  <a:latin typeface="Arial Narrow"/>
                  <a:cs typeface="Arial Narrow"/>
                </a:rPr>
                <a:t>Extended Ops</a:t>
              </a:r>
            </a:p>
          </p:txBody>
        </p:sp>
      </p:grpSp>
      <p:sp>
        <p:nvSpPr>
          <p:cNvPr id="31" name="TextBox 30"/>
          <p:cNvSpPr txBox="1"/>
          <p:nvPr/>
        </p:nvSpPr>
        <p:spPr>
          <a:xfrm>
            <a:off x="3013896" y="213674"/>
            <a:ext cx="6164205" cy="1015663"/>
          </a:xfrm>
          <a:prstGeom prst="rect">
            <a:avLst/>
          </a:prstGeom>
          <a:noFill/>
        </p:spPr>
        <p:txBody>
          <a:bodyPr wrap="square" rtlCol="0">
            <a:spAutoFit/>
          </a:bodyPr>
          <a:lstStyle/>
          <a:p>
            <a:pPr algn="ctr"/>
            <a:r>
              <a:rPr lang="en-US" sz="3600" b="1" dirty="0">
                <a:solidFill>
                  <a:schemeClr val="bg1"/>
                </a:solidFill>
                <a:latin typeface="Arial" charset="0"/>
                <a:ea typeface="Arial" charset="0"/>
                <a:cs typeface="Arial" charset="0"/>
              </a:rPr>
              <a:t>International Space Station</a:t>
            </a:r>
          </a:p>
          <a:p>
            <a:pPr algn="ctr"/>
            <a:r>
              <a:rPr lang="en-US" sz="2400" b="1" dirty="0">
                <a:solidFill>
                  <a:schemeClr val="bg1"/>
                </a:solidFill>
                <a:latin typeface="Arial" charset="0"/>
                <a:ea typeface="Arial" charset="0"/>
                <a:cs typeface="Arial" charset="0"/>
              </a:rPr>
              <a:t>Earth Science Operating Missions</a:t>
            </a:r>
            <a:endParaRPr lang="en-US" sz="2400" dirty="0">
              <a:solidFill>
                <a:schemeClr val="bg1"/>
              </a:solidFill>
              <a:latin typeface="Arial" charset="0"/>
              <a:ea typeface="Arial" charset="0"/>
              <a:cs typeface="Arial" charset="0"/>
            </a:endParaRPr>
          </a:p>
        </p:txBody>
      </p:sp>
      <p:pic>
        <p:nvPicPr>
          <p:cNvPr id="32" name="Picture 1" descr="Space Station layout.jpg"/>
          <p:cNvPicPr>
            <a:picLocks noChangeAspect="1"/>
          </p:cNvPicPr>
          <p:nvPr/>
        </p:nvPicPr>
        <p:blipFill rotWithShape="1">
          <a:blip r:embed="rId4">
            <a:extLst>
              <a:ext uri="{28A0092B-C50C-407E-A947-70E740481C1C}">
                <a14:useLocalDpi xmlns:a14="http://schemas.microsoft.com/office/drawing/2010/main" val="0"/>
              </a:ext>
            </a:extLst>
          </a:blip>
          <a:srcRect r="78562" b="75781"/>
          <a:stretch/>
        </p:blipFill>
        <p:spPr bwMode="auto">
          <a:xfrm>
            <a:off x="1" y="1"/>
            <a:ext cx="2158407" cy="1827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760642" y="1807622"/>
            <a:ext cx="79256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ELC-2</a:t>
            </a:r>
          </a:p>
        </p:txBody>
      </p:sp>
      <p:sp>
        <p:nvSpPr>
          <p:cNvPr id="34" name="TextBox 33"/>
          <p:cNvSpPr txBox="1"/>
          <p:nvPr/>
        </p:nvSpPr>
        <p:spPr>
          <a:xfrm>
            <a:off x="3618925" y="1989571"/>
            <a:ext cx="79256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AMS</a:t>
            </a:r>
          </a:p>
        </p:txBody>
      </p:sp>
      <p:sp>
        <p:nvSpPr>
          <p:cNvPr id="35" name="TextBox 34"/>
          <p:cNvSpPr txBox="1"/>
          <p:nvPr/>
        </p:nvSpPr>
        <p:spPr>
          <a:xfrm>
            <a:off x="3148217" y="3452604"/>
            <a:ext cx="79256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ESP-3</a:t>
            </a:r>
          </a:p>
        </p:txBody>
      </p:sp>
      <p:sp>
        <p:nvSpPr>
          <p:cNvPr id="36" name="TextBox 35"/>
          <p:cNvSpPr txBox="1"/>
          <p:nvPr/>
        </p:nvSpPr>
        <p:spPr>
          <a:xfrm>
            <a:off x="3982045" y="3408467"/>
            <a:ext cx="79256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ELC-4</a:t>
            </a:r>
          </a:p>
        </p:txBody>
      </p:sp>
      <p:sp>
        <p:nvSpPr>
          <p:cNvPr id="37" name="TextBox 36"/>
          <p:cNvSpPr txBox="1"/>
          <p:nvPr/>
        </p:nvSpPr>
        <p:spPr>
          <a:xfrm>
            <a:off x="4537029" y="3632456"/>
            <a:ext cx="1135596"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Columbus EF</a:t>
            </a:r>
          </a:p>
        </p:txBody>
      </p:sp>
      <p:sp>
        <p:nvSpPr>
          <p:cNvPr id="38" name="TextBox 37"/>
          <p:cNvSpPr txBox="1"/>
          <p:nvPr/>
        </p:nvSpPr>
        <p:spPr>
          <a:xfrm>
            <a:off x="7461762" y="3701469"/>
            <a:ext cx="79256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JEMEF</a:t>
            </a:r>
          </a:p>
        </p:txBody>
      </p:sp>
      <p:sp>
        <p:nvSpPr>
          <p:cNvPr id="39" name="TextBox 38"/>
          <p:cNvSpPr txBox="1"/>
          <p:nvPr/>
        </p:nvSpPr>
        <p:spPr>
          <a:xfrm>
            <a:off x="8385541" y="3603018"/>
            <a:ext cx="79256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ELC-1</a:t>
            </a:r>
          </a:p>
        </p:txBody>
      </p:sp>
      <p:sp>
        <p:nvSpPr>
          <p:cNvPr id="40" name="TextBox 39"/>
          <p:cNvSpPr txBox="1"/>
          <p:nvPr/>
        </p:nvSpPr>
        <p:spPr>
          <a:xfrm>
            <a:off x="8143470" y="1817023"/>
            <a:ext cx="79256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ELC-3</a:t>
            </a:r>
          </a:p>
        </p:txBody>
      </p:sp>
      <p:cxnSp>
        <p:nvCxnSpPr>
          <p:cNvPr id="6" name="Straight Arrow Connector 5"/>
          <p:cNvCxnSpPr/>
          <p:nvPr/>
        </p:nvCxnSpPr>
        <p:spPr>
          <a:xfrm flipV="1">
            <a:off x="3544497" y="3632456"/>
            <a:ext cx="609936" cy="905578"/>
          </a:xfrm>
          <a:prstGeom prst="straightConnector1">
            <a:avLst/>
          </a:prstGeom>
          <a:ln>
            <a:solidFill>
              <a:schemeClr val="bg1"/>
            </a:solidFill>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41"/>
          <p:cNvCxnSpPr/>
          <p:nvPr/>
        </p:nvCxnSpPr>
        <p:spPr>
          <a:xfrm flipV="1">
            <a:off x="7490798" y="3938202"/>
            <a:ext cx="223086" cy="294086"/>
          </a:xfrm>
          <a:prstGeom prst="straightConnector1">
            <a:avLst/>
          </a:prstGeom>
          <a:ln>
            <a:solidFill>
              <a:schemeClr val="bg1"/>
            </a:solidFill>
            <a:tailEnd type="triangle"/>
          </a:ln>
        </p:spPr>
        <p:style>
          <a:lnRef idx="3">
            <a:schemeClr val="accent4"/>
          </a:lnRef>
          <a:fillRef idx="0">
            <a:schemeClr val="accent4"/>
          </a:fillRef>
          <a:effectRef idx="2">
            <a:schemeClr val="accent4"/>
          </a:effectRef>
          <a:fontRef idx="minor">
            <a:schemeClr val="tx1"/>
          </a:fontRef>
        </p:style>
      </p:cxnSp>
      <p:cxnSp>
        <p:nvCxnSpPr>
          <p:cNvPr id="45" name="Straight Arrow Connector 44"/>
          <p:cNvCxnSpPr/>
          <p:nvPr/>
        </p:nvCxnSpPr>
        <p:spPr>
          <a:xfrm flipH="1" flipV="1">
            <a:off x="8657190" y="3869914"/>
            <a:ext cx="124631" cy="894515"/>
          </a:xfrm>
          <a:prstGeom prst="straightConnector1">
            <a:avLst/>
          </a:prstGeom>
          <a:ln>
            <a:solidFill>
              <a:schemeClr val="bg1"/>
            </a:solidFill>
            <a:tailEnd type="triangle"/>
          </a:ln>
        </p:spPr>
        <p:style>
          <a:lnRef idx="3">
            <a:schemeClr val="accent4"/>
          </a:lnRef>
          <a:fillRef idx="0">
            <a:schemeClr val="accent4"/>
          </a:fillRef>
          <a:effectRef idx="2">
            <a:schemeClr val="accent4"/>
          </a:effectRef>
          <a:fontRef idx="minor">
            <a:schemeClr val="tx1"/>
          </a:fontRef>
        </p:style>
      </p:cxnSp>
      <p:cxnSp>
        <p:nvCxnSpPr>
          <p:cNvPr id="47" name="Straight Arrow Connector 46"/>
          <p:cNvCxnSpPr/>
          <p:nvPr/>
        </p:nvCxnSpPr>
        <p:spPr>
          <a:xfrm flipH="1">
            <a:off x="8997240" y="1807622"/>
            <a:ext cx="257457" cy="339109"/>
          </a:xfrm>
          <a:prstGeom prst="straightConnector1">
            <a:avLst/>
          </a:prstGeom>
          <a:ln>
            <a:solidFill>
              <a:schemeClr val="bg1"/>
            </a:solidFill>
            <a:tailEnd type="triangle"/>
          </a:ln>
        </p:spPr>
        <p:style>
          <a:lnRef idx="3">
            <a:schemeClr val="accent4"/>
          </a:lnRef>
          <a:fillRef idx="0">
            <a:schemeClr val="accent4"/>
          </a:fillRef>
          <a:effectRef idx="2">
            <a:schemeClr val="accent4"/>
          </a:effectRef>
          <a:fontRef idx="minor">
            <a:schemeClr val="tx1"/>
          </a:fontRef>
        </p:style>
      </p:cxnSp>
      <p:sp>
        <p:nvSpPr>
          <p:cNvPr id="17" name="TextBox 16"/>
          <p:cNvSpPr txBox="1"/>
          <p:nvPr/>
        </p:nvSpPr>
        <p:spPr>
          <a:xfrm>
            <a:off x="599191" y="5251261"/>
            <a:ext cx="4322901" cy="1015663"/>
          </a:xfrm>
          <a:prstGeom prst="rect">
            <a:avLst/>
          </a:prstGeom>
          <a:solidFill>
            <a:srgbClr val="10253F">
              <a:alpha val="50196"/>
            </a:srgbClr>
          </a:solidFill>
          <a:ln>
            <a:solidFill>
              <a:schemeClr val="bg1"/>
            </a:solidFill>
          </a:ln>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External Logistics Carriers: ELC-1, ELC-2, ELC-3</a:t>
            </a:r>
          </a:p>
          <a:p>
            <a:r>
              <a:rPr lang="en-US" sz="1200" dirty="0">
                <a:solidFill>
                  <a:schemeClr val="bg1"/>
                </a:solidFill>
                <a:latin typeface="Arial" panose="020B0604020202020204" pitchFamily="34" charset="0"/>
                <a:cs typeface="Arial" panose="020B0604020202020204" pitchFamily="34" charset="0"/>
              </a:rPr>
              <a:t>External Stowage Platforms: ESP-3</a:t>
            </a:r>
          </a:p>
          <a:p>
            <a:r>
              <a:rPr lang="en-US" sz="1200" dirty="0">
                <a:solidFill>
                  <a:schemeClr val="bg1"/>
                </a:solidFill>
                <a:latin typeface="Arial" panose="020B0604020202020204" pitchFamily="34" charset="0"/>
                <a:cs typeface="Arial" panose="020B0604020202020204" pitchFamily="34" charset="0"/>
              </a:rPr>
              <a:t>Alpha Magnetic Spectrometer</a:t>
            </a:r>
          </a:p>
          <a:p>
            <a:r>
              <a:rPr lang="en-US" sz="1200" dirty="0">
                <a:solidFill>
                  <a:schemeClr val="bg1"/>
                </a:solidFill>
                <a:latin typeface="Arial" panose="020B0604020202020204" pitchFamily="34" charset="0"/>
                <a:cs typeface="Arial" panose="020B0604020202020204" pitchFamily="34" charset="0"/>
              </a:rPr>
              <a:t>Columbus External Payload Facility</a:t>
            </a:r>
          </a:p>
          <a:p>
            <a:r>
              <a:rPr lang="en-US" sz="1200" dirty="0" err="1">
                <a:solidFill>
                  <a:schemeClr val="bg1"/>
                </a:solidFill>
                <a:latin typeface="Arial" panose="020B0604020202020204" pitchFamily="34" charset="0"/>
                <a:cs typeface="Arial" panose="020B0604020202020204" pitchFamily="34" charset="0"/>
              </a:rPr>
              <a:t>Kibo</a:t>
            </a:r>
            <a:r>
              <a:rPr lang="en-US" sz="1200" dirty="0">
                <a:solidFill>
                  <a:schemeClr val="bg1"/>
                </a:solidFill>
                <a:latin typeface="Arial" panose="020B0604020202020204" pitchFamily="34" charset="0"/>
                <a:cs typeface="Arial" panose="020B0604020202020204" pitchFamily="34" charset="0"/>
              </a:rPr>
              <a:t> External Payload Facility</a:t>
            </a:r>
          </a:p>
        </p:txBody>
      </p:sp>
      <p:sp>
        <p:nvSpPr>
          <p:cNvPr id="41" name="TextBox 40"/>
          <p:cNvSpPr txBox="1"/>
          <p:nvPr/>
        </p:nvSpPr>
        <p:spPr>
          <a:xfrm>
            <a:off x="11318613" y="6516785"/>
            <a:ext cx="873387" cy="400110"/>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02.22.19</a:t>
            </a:r>
          </a:p>
          <a:p>
            <a:endParaRPr lang="en-US" sz="10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5390787" y="1813857"/>
            <a:ext cx="1260281" cy="327782"/>
          </a:xfrm>
          <a:prstGeom prst="rect">
            <a:avLst/>
          </a:prstGeom>
        </p:spPr>
        <p:txBody>
          <a:bodyPr wrap="none">
            <a:spAutoFit/>
          </a:bodyPr>
          <a:lstStyle/>
          <a:p>
            <a:pPr algn="ctr" fontAlgn="base">
              <a:lnSpc>
                <a:spcPct val="85000"/>
              </a:lnSpc>
              <a:spcBef>
                <a:spcPct val="0"/>
              </a:spcBef>
              <a:spcAft>
                <a:spcPct val="0"/>
              </a:spcAft>
            </a:pPr>
            <a:r>
              <a:rPr lang="en-US" b="1" dirty="0">
                <a:solidFill>
                  <a:srgbClr val="FDFD5F"/>
                </a:solidFill>
                <a:effectLst>
                  <a:outerShdw blurRad="38100" dist="38100" dir="2700000" algn="tl">
                    <a:srgbClr val="000000">
                      <a:alpha val="43137"/>
                    </a:srgbClr>
                  </a:outerShdw>
                </a:effectLst>
                <a:cs typeface="Arial" charset="0"/>
              </a:rPr>
              <a:t>EMIT (TBD)</a:t>
            </a:r>
            <a:endParaRPr lang="en-US" sz="1400" b="1" dirty="0">
              <a:solidFill>
                <a:srgbClr val="FDFD5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678080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cdn.shutterstock.com/shutterstock/videos/14626930/thumb/2.jpg"/>
          <p:cNvPicPr>
            <a:picLocks noChangeAspect="1" noChangeArrowheads="1"/>
          </p:cNvPicPr>
          <p:nvPr/>
        </p:nvPicPr>
        <p:blipFill rotWithShape="1">
          <a:blip r:embed="rId2">
            <a:extLst>
              <a:ext uri="{28A0092B-C50C-407E-A947-70E740481C1C}">
                <a14:useLocalDpi xmlns:a14="http://schemas.microsoft.com/office/drawing/2010/main" val="0"/>
              </a:ext>
            </a:extLst>
          </a:blip>
          <a:srcRect b="5650"/>
          <a:stretch/>
        </p:blipFill>
        <p:spPr bwMode="auto">
          <a:xfrm>
            <a:off x="-97536" y="1670043"/>
            <a:ext cx="12399263" cy="518866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7062" y="-12899"/>
            <a:ext cx="2379801" cy="2436915"/>
          </a:xfrm>
          <a:prstGeom prst="rect">
            <a:avLst/>
          </a:prstGeom>
          <a:effectLst>
            <a:softEdge rad="63500"/>
          </a:effectLst>
        </p:spPr>
      </p:pic>
      <p:sp>
        <p:nvSpPr>
          <p:cNvPr id="9" name="Rectangle 8"/>
          <p:cNvSpPr>
            <a:spLocks noChangeArrowheads="1"/>
          </p:cNvSpPr>
          <p:nvPr/>
        </p:nvSpPr>
        <p:spPr bwMode="auto">
          <a:xfrm>
            <a:off x="0" y="0"/>
            <a:ext cx="12192000" cy="6858000"/>
          </a:xfrm>
          <a:prstGeom prst="rect">
            <a:avLst/>
          </a:prstGeom>
          <a:noFill/>
          <a:ln w="50800" cmpd="thickThin">
            <a:solidFill>
              <a:schemeClr val="tx1"/>
            </a:solidFill>
            <a:miter lim="800000"/>
            <a:headEnd/>
            <a:tailEnd/>
          </a:ln>
        </p:spPr>
        <p:txBody>
          <a:bodyPr wrap="none" anchor="ctr"/>
          <a:lstStyle/>
          <a:p>
            <a:pPr>
              <a:defRPr/>
            </a:pPr>
            <a:endParaRPr lang="en-US">
              <a:solidFill>
                <a:srgbClr val="000000"/>
              </a:solidFill>
              <a:latin typeface="Arial" charset="0"/>
            </a:endParaRPr>
          </a:p>
        </p:txBody>
      </p:sp>
      <p:cxnSp>
        <p:nvCxnSpPr>
          <p:cNvPr id="10" name="Straight Connector 9"/>
          <p:cNvCxnSpPr/>
          <p:nvPr/>
        </p:nvCxnSpPr>
        <p:spPr>
          <a:xfrm flipH="1">
            <a:off x="7455463" y="1670043"/>
            <a:ext cx="2014917" cy="2487936"/>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1" name="Text Box 5"/>
          <p:cNvSpPr txBox="1">
            <a:spLocks noChangeArrowheads="1"/>
          </p:cNvSpPr>
          <p:nvPr/>
        </p:nvSpPr>
        <p:spPr bwMode="auto">
          <a:xfrm>
            <a:off x="-193205" y="213019"/>
            <a:ext cx="10253472" cy="1231106"/>
          </a:xfrm>
          <a:prstGeom prst="rect">
            <a:avLst/>
          </a:prstGeom>
          <a:noFill/>
          <a:ln w="9525">
            <a:noFill/>
            <a:miter lim="800000"/>
            <a:headEnd/>
            <a:tailEnd/>
          </a:ln>
        </p:spPr>
        <p:txBody>
          <a:bodyPr wrap="square" lIns="0" tIns="0" rIns="0" bIns="0">
            <a:spAutoFit/>
          </a:bodyPr>
          <a:lstStyle/>
          <a:p>
            <a:pPr algn="ctr" eaLnBrk="0" hangingPunct="0">
              <a:defRPr/>
            </a:pPr>
            <a:r>
              <a:rPr lang="en-US" sz="2800" b="1" dirty="0">
                <a:solidFill>
                  <a:srgbClr val="70AD47">
                    <a:lumMod val="50000"/>
                  </a:srgbClr>
                </a:solidFill>
                <a:latin typeface="Arial" charset="0"/>
              </a:rPr>
              <a:t>Global Ecosystem Dynamics Investigation</a:t>
            </a:r>
          </a:p>
          <a:p>
            <a:pPr algn="ctr" eaLnBrk="0" hangingPunct="0">
              <a:defRPr/>
            </a:pPr>
            <a:endParaRPr lang="en-US" sz="2800" b="1" dirty="0">
              <a:solidFill>
                <a:srgbClr val="70AD47">
                  <a:lumMod val="50000"/>
                </a:srgbClr>
              </a:solidFill>
              <a:latin typeface="Arial" charset="0"/>
            </a:endParaRPr>
          </a:p>
          <a:p>
            <a:pPr algn="ctr" eaLnBrk="0" hangingPunct="0">
              <a:defRPr/>
            </a:pPr>
            <a:r>
              <a:rPr lang="en-US" sz="2400" b="1" dirty="0">
                <a:solidFill>
                  <a:srgbClr val="70AD47">
                    <a:lumMod val="50000"/>
                  </a:srgbClr>
                </a:solidFill>
                <a:latin typeface="Arial" charset="0"/>
              </a:rPr>
              <a:t>University of Maryland and Goddard Space Flight Center</a:t>
            </a:r>
          </a:p>
        </p:txBody>
      </p:sp>
      <p:sp>
        <p:nvSpPr>
          <p:cNvPr id="2" name="Rectangle 1">
            <a:extLst>
              <a:ext uri="{FF2B5EF4-FFF2-40B4-BE49-F238E27FC236}">
                <a16:creationId xmlns:a16="http://schemas.microsoft.com/office/drawing/2014/main" id="{3DE4A379-0C94-4B45-B80F-52F077B5647C}"/>
              </a:ext>
            </a:extLst>
          </p:cNvPr>
          <p:cNvSpPr/>
          <p:nvPr/>
        </p:nvSpPr>
        <p:spPr>
          <a:xfrm>
            <a:off x="8229600" y="5025810"/>
            <a:ext cx="3803904" cy="16554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90DBE50-E005-8D46-8B1E-18ACBD4A89C8}"/>
              </a:ext>
            </a:extLst>
          </p:cNvPr>
          <p:cNvPicPr>
            <a:picLocks noChangeAspect="1"/>
          </p:cNvPicPr>
          <p:nvPr/>
        </p:nvPicPr>
        <p:blipFill rotWithShape="1">
          <a:blip r:embed="rId4">
            <a:clrChange>
              <a:clrFrom>
                <a:srgbClr val="FFFFFF"/>
              </a:clrFrom>
              <a:clrTo>
                <a:srgbClr val="FFFFFF">
                  <a:alpha val="0"/>
                </a:srgbClr>
              </a:clrTo>
            </a:clrChange>
          </a:blip>
          <a:srcRect t="10897" b="8320"/>
          <a:stretch/>
        </p:blipFill>
        <p:spPr>
          <a:xfrm>
            <a:off x="8252756" y="5026517"/>
            <a:ext cx="3966675" cy="1628807"/>
          </a:xfrm>
          <a:prstGeom prst="rect">
            <a:avLst/>
          </a:prstGeom>
        </p:spPr>
      </p:pic>
    </p:spTree>
    <p:extLst>
      <p:ext uri="{BB962C8B-B14F-4D97-AF65-F5344CB8AC3E}">
        <p14:creationId xmlns:p14="http://schemas.microsoft.com/office/powerpoint/2010/main" val="123431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774" y="2696795"/>
            <a:ext cx="4453490" cy="3486988"/>
          </a:xfrm>
          <a:prstGeom prst="rect">
            <a:avLst/>
          </a:prstGeom>
          <a:ln>
            <a:noFill/>
          </a:ln>
        </p:spPr>
      </p:pic>
      <p:sp>
        <p:nvSpPr>
          <p:cNvPr id="3" name="Title 2"/>
          <p:cNvSpPr>
            <a:spLocks noGrp="1"/>
          </p:cNvSpPr>
          <p:nvPr>
            <p:ph type="title"/>
          </p:nvPr>
        </p:nvSpPr>
        <p:spPr>
          <a:xfrm>
            <a:off x="58236" y="-12192"/>
            <a:ext cx="12084996" cy="978729"/>
          </a:xfrm>
        </p:spPr>
        <p:txBody>
          <a:bodyPr>
            <a:normAutofit/>
          </a:bodyPr>
          <a:lstStyle/>
          <a:p>
            <a:r>
              <a:rPr lang="en-US" sz="2800" b="1" dirty="0">
                <a:latin typeface="+mn-lt"/>
              </a:rPr>
              <a:t>GEDI: High Resolution Laser Ranging Of Earth’s Forests and Topography from ISS</a:t>
            </a:r>
          </a:p>
        </p:txBody>
      </p:sp>
      <p:sp>
        <p:nvSpPr>
          <p:cNvPr id="2" name="Content Placeholder 1"/>
          <p:cNvSpPr>
            <a:spLocks noGrp="1"/>
          </p:cNvSpPr>
          <p:nvPr>
            <p:ph idx="4294967295"/>
          </p:nvPr>
        </p:nvSpPr>
        <p:spPr>
          <a:xfrm>
            <a:off x="107005" y="959684"/>
            <a:ext cx="12084995" cy="1271452"/>
          </a:xfrm>
        </p:spPr>
        <p:txBody>
          <a:bodyPr>
            <a:noAutofit/>
          </a:bodyPr>
          <a:lstStyle/>
          <a:p>
            <a:pPr>
              <a:spcBef>
                <a:spcPts val="0"/>
              </a:spcBef>
            </a:pPr>
            <a:r>
              <a:rPr lang="en-US" sz="2000" dirty="0"/>
              <a:t>NASA’s Global Ecosystem Dynamics Investigation (GEDI) is a full waveform lidar system that launched to the International Space Station in December 2018. </a:t>
            </a:r>
          </a:p>
          <a:p>
            <a:pPr>
              <a:spcBef>
                <a:spcPts val="600"/>
              </a:spcBef>
            </a:pPr>
            <a:r>
              <a:rPr lang="en-US" sz="2000" dirty="0"/>
              <a:t>GEDI’s 3 lasers return 8 tracks of ~25 m waveform samples, and will provide ~10 billion cloud-free surface structure observations over mission lifetime.</a:t>
            </a:r>
          </a:p>
        </p:txBody>
      </p:sp>
      <p:sp>
        <p:nvSpPr>
          <p:cNvPr id="5" name="Slide Number Placeholder 4"/>
          <p:cNvSpPr>
            <a:spLocks noGrp="1"/>
          </p:cNvSpPr>
          <p:nvPr>
            <p:ph type="sldNum" sz="quarter" idx="10"/>
          </p:nvPr>
        </p:nvSpPr>
        <p:spPr/>
        <p:txBody>
          <a:bodyPr/>
          <a:lstStyle/>
          <a:p>
            <a:pPr algn="r" eaLnBrk="0" fontAlgn="base" hangingPunct="0">
              <a:spcBef>
                <a:spcPct val="0"/>
              </a:spcBef>
              <a:spcAft>
                <a:spcPct val="0"/>
              </a:spcAft>
              <a:defRPr/>
            </a:pPr>
            <a:fld id="{170862A5-B9BF-49AD-B48A-0A94CACC0B01}" type="slidenum">
              <a:rPr lang="en-US" sz="1000">
                <a:solidFill>
                  <a:srgbClr val="203864"/>
                </a:solidFill>
                <a:latin typeface="Arial Narrow" panose="020B0604020202020204" pitchFamily="34" charset="0"/>
                <a:ea typeface="ＭＳ Ｐゴシック" charset="-128"/>
              </a:rPr>
              <a:pPr algn="r" eaLnBrk="0" fontAlgn="base" hangingPunct="0">
                <a:spcBef>
                  <a:spcPct val="0"/>
                </a:spcBef>
                <a:spcAft>
                  <a:spcPct val="0"/>
                </a:spcAft>
                <a:defRPr/>
              </a:pPr>
              <a:t>7</a:t>
            </a:fld>
            <a:endParaRPr lang="en-US" sz="1000">
              <a:solidFill>
                <a:srgbClr val="203864"/>
              </a:solidFill>
              <a:latin typeface="Arial Narrow" panose="020B0604020202020204" pitchFamily="34" charset="0"/>
              <a:ea typeface="ＭＳ Ｐゴシック" charset="-128"/>
            </a:endParaRPr>
          </a:p>
        </p:txBody>
      </p:sp>
      <p:pic>
        <p:nvPicPr>
          <p:cNvPr id="13" name="Picture 12"/>
          <p:cNvPicPr>
            <a:picLocks noChangeAspect="1"/>
          </p:cNvPicPr>
          <p:nvPr/>
        </p:nvPicPr>
        <p:blipFill>
          <a:blip r:embed="rId4"/>
          <a:stretch>
            <a:fillRect/>
          </a:stretch>
        </p:blipFill>
        <p:spPr>
          <a:xfrm>
            <a:off x="107004" y="2384392"/>
            <a:ext cx="7286035" cy="4337083"/>
          </a:xfrm>
          <a:prstGeom prst="rect">
            <a:avLst/>
          </a:prstGeom>
        </p:spPr>
      </p:pic>
    </p:spTree>
    <p:extLst>
      <p:ext uri="{BB962C8B-B14F-4D97-AF65-F5344CB8AC3E}">
        <p14:creationId xmlns:p14="http://schemas.microsoft.com/office/powerpoint/2010/main" val="8126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solidFill>
                  <a:srgbClr val="FFFFFF"/>
                </a:solidFill>
              </a:rPr>
              <a:t>GLOBAL ECOSYSTEM DYNAMICS INVESTIGATION</a:t>
            </a:r>
          </a:p>
        </p:txBody>
      </p:sp>
      <p:sp>
        <p:nvSpPr>
          <p:cNvPr id="4" name="Title 3"/>
          <p:cNvSpPr>
            <a:spLocks noGrp="1"/>
          </p:cNvSpPr>
          <p:nvPr>
            <p:ph type="title"/>
          </p:nvPr>
        </p:nvSpPr>
        <p:spPr>
          <a:xfrm>
            <a:off x="1077068" y="-63164"/>
            <a:ext cx="9244519" cy="1143000"/>
          </a:xfrm>
        </p:spPr>
        <p:txBody>
          <a:bodyPr>
            <a:normAutofit/>
          </a:bodyPr>
          <a:lstStyle/>
          <a:p>
            <a:pPr algn="ctr"/>
            <a:r>
              <a:rPr lang="en-US" sz="3400" b="1" dirty="0"/>
              <a:t>GEDI: Science Questions and Objectives</a:t>
            </a:r>
          </a:p>
        </p:txBody>
      </p:sp>
      <p:sp>
        <p:nvSpPr>
          <p:cNvPr id="3" name="Slide Number Placeholder 2"/>
          <p:cNvSpPr>
            <a:spLocks noGrp="1"/>
          </p:cNvSpPr>
          <p:nvPr>
            <p:ph type="sldNum" sz="quarter" idx="10"/>
          </p:nvPr>
        </p:nvSpPr>
        <p:spPr/>
        <p:txBody>
          <a:bodyPr/>
          <a:lstStyle/>
          <a:p>
            <a:fld id="{C93FF0F4-151C-6E42-BC3D-4D5F807AEE47}" type="slidenum">
              <a:rPr lang="en-US">
                <a:solidFill>
                  <a:srgbClr val="FFFFFF"/>
                </a:solidFill>
                <a:latin typeface="Arial"/>
              </a:rPr>
              <a:pPr/>
              <a:t>8</a:t>
            </a:fld>
            <a:endParaRPr lang="en-US" dirty="0">
              <a:solidFill>
                <a:srgbClr val="FFFFFF"/>
              </a:solidFill>
              <a:latin typeface="Arial"/>
            </a:endParaRPr>
          </a:p>
        </p:txBody>
      </p:sp>
      <p:grpSp>
        <p:nvGrpSpPr>
          <p:cNvPr id="6" name="Group 5">
            <a:extLst>
              <a:ext uri="{FF2B5EF4-FFF2-40B4-BE49-F238E27FC236}">
                <a16:creationId xmlns:a16="http://schemas.microsoft.com/office/drawing/2014/main" id="{986262BC-3601-E548-AF91-4831EF229836}"/>
              </a:ext>
            </a:extLst>
          </p:cNvPr>
          <p:cNvGrpSpPr/>
          <p:nvPr/>
        </p:nvGrpSpPr>
        <p:grpSpPr>
          <a:xfrm>
            <a:off x="1976530" y="972024"/>
            <a:ext cx="8184894" cy="5579559"/>
            <a:chOff x="2817089" y="1141916"/>
            <a:chExt cx="6503778" cy="5007969"/>
          </a:xfrm>
        </p:grpSpPr>
        <p:pic>
          <p:nvPicPr>
            <p:cNvPr id="22" name="Picture 21"/>
            <p:cNvPicPr>
              <a:picLocks noChangeAspect="1"/>
            </p:cNvPicPr>
            <p:nvPr/>
          </p:nvPicPr>
          <p:blipFill>
            <a:blip r:embed="rId2"/>
            <a:stretch>
              <a:fillRect/>
            </a:stretch>
          </p:blipFill>
          <p:spPr>
            <a:xfrm>
              <a:off x="2817089" y="1141916"/>
              <a:ext cx="6503778" cy="5007969"/>
            </a:xfrm>
            <a:prstGeom prst="rect">
              <a:avLst/>
            </a:prstGeom>
          </p:spPr>
        </p:pic>
        <p:sp>
          <p:nvSpPr>
            <p:cNvPr id="2" name="TextBox 1"/>
            <p:cNvSpPr txBox="1"/>
            <p:nvPr/>
          </p:nvSpPr>
          <p:spPr>
            <a:xfrm>
              <a:off x="6791745" y="1749292"/>
              <a:ext cx="393117" cy="373659"/>
            </a:xfrm>
            <a:prstGeom prst="rect">
              <a:avLst/>
            </a:prstGeom>
            <a:noFill/>
          </p:spPr>
          <p:txBody>
            <a:bodyPr wrap="none" lIns="91421" tIns="45711" rIns="91421" bIns="45711" rtlCol="0">
              <a:spAutoFit/>
            </a:bodyPr>
            <a:lstStyle/>
            <a:p>
              <a:pPr defTabSz="914212"/>
              <a:r>
                <a:rPr lang="en-US" dirty="0">
                  <a:solidFill>
                    <a:srgbClr val="FFFFFF"/>
                  </a:solidFill>
                  <a:latin typeface="Arial"/>
                </a:rPr>
                <a:t>1)</a:t>
              </a:r>
            </a:p>
          </p:txBody>
        </p:sp>
        <p:sp>
          <p:nvSpPr>
            <p:cNvPr id="7" name="TextBox 6"/>
            <p:cNvSpPr txBox="1"/>
            <p:nvPr/>
          </p:nvSpPr>
          <p:spPr>
            <a:xfrm>
              <a:off x="6791745" y="2392024"/>
              <a:ext cx="393117" cy="373659"/>
            </a:xfrm>
            <a:prstGeom prst="rect">
              <a:avLst/>
            </a:prstGeom>
            <a:noFill/>
          </p:spPr>
          <p:txBody>
            <a:bodyPr wrap="none" lIns="91421" tIns="45711" rIns="91421" bIns="45711" rtlCol="0">
              <a:spAutoFit/>
            </a:bodyPr>
            <a:lstStyle/>
            <a:p>
              <a:pPr defTabSz="914212"/>
              <a:r>
                <a:rPr lang="en-US" dirty="0">
                  <a:solidFill>
                    <a:srgbClr val="FFFFFF"/>
                  </a:solidFill>
                  <a:latin typeface="Arial"/>
                </a:rPr>
                <a:t>2)</a:t>
              </a:r>
            </a:p>
          </p:txBody>
        </p:sp>
        <p:sp>
          <p:nvSpPr>
            <p:cNvPr id="8" name="TextBox 7"/>
            <p:cNvSpPr txBox="1"/>
            <p:nvPr/>
          </p:nvSpPr>
          <p:spPr>
            <a:xfrm>
              <a:off x="6738735" y="3677487"/>
              <a:ext cx="393117" cy="373659"/>
            </a:xfrm>
            <a:prstGeom prst="rect">
              <a:avLst/>
            </a:prstGeom>
            <a:noFill/>
          </p:spPr>
          <p:txBody>
            <a:bodyPr wrap="none" lIns="91421" tIns="45711" rIns="91421" bIns="45711" rtlCol="0">
              <a:spAutoFit/>
            </a:bodyPr>
            <a:lstStyle/>
            <a:p>
              <a:pPr defTabSz="914212"/>
              <a:r>
                <a:rPr lang="en-US" dirty="0">
                  <a:solidFill>
                    <a:srgbClr val="FFFFFF"/>
                  </a:solidFill>
                  <a:latin typeface="Arial"/>
                </a:rPr>
                <a:t>3)</a:t>
              </a:r>
            </a:p>
          </p:txBody>
        </p:sp>
        <p:sp>
          <p:nvSpPr>
            <p:cNvPr id="9" name="TextBox 8"/>
            <p:cNvSpPr txBox="1"/>
            <p:nvPr/>
          </p:nvSpPr>
          <p:spPr>
            <a:xfrm>
              <a:off x="6738735" y="5267749"/>
              <a:ext cx="393117" cy="373659"/>
            </a:xfrm>
            <a:prstGeom prst="rect">
              <a:avLst/>
            </a:prstGeom>
            <a:noFill/>
          </p:spPr>
          <p:txBody>
            <a:bodyPr wrap="none" lIns="91421" tIns="45711" rIns="91421" bIns="45711" rtlCol="0">
              <a:spAutoFit/>
            </a:bodyPr>
            <a:lstStyle/>
            <a:p>
              <a:pPr defTabSz="914212"/>
              <a:r>
                <a:rPr lang="en-US" dirty="0">
                  <a:solidFill>
                    <a:srgbClr val="FFFFFF"/>
                  </a:solidFill>
                  <a:latin typeface="Arial"/>
                </a:rPr>
                <a:t>4)</a:t>
              </a:r>
            </a:p>
          </p:txBody>
        </p:sp>
      </p:grpSp>
    </p:spTree>
    <p:extLst>
      <p:ext uri="{BB962C8B-B14F-4D97-AF65-F5344CB8AC3E}">
        <p14:creationId xmlns:p14="http://schemas.microsoft.com/office/powerpoint/2010/main" val="1025338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A9286-6F68-AF4A-A411-18B551AC0F27}"/>
              </a:ext>
            </a:extLst>
          </p:cNvPr>
          <p:cNvSpPr>
            <a:spLocks noGrp="1"/>
          </p:cNvSpPr>
          <p:nvPr>
            <p:ph type="title"/>
          </p:nvPr>
        </p:nvSpPr>
        <p:spPr>
          <a:xfrm>
            <a:off x="2196728" y="102986"/>
            <a:ext cx="7559967" cy="722895"/>
          </a:xfrm>
        </p:spPr>
        <p:txBody>
          <a:bodyPr>
            <a:normAutofit/>
          </a:bodyPr>
          <a:lstStyle/>
          <a:p>
            <a:pPr algn="ctr"/>
            <a:r>
              <a:rPr lang="en-US" sz="3100" b="1" dirty="0">
                <a:latin typeface="+mn-lt"/>
                <a:ea typeface="Avenir Next Demi Bold"/>
                <a:cs typeface="Avenir Next Demi Bold"/>
                <a:sym typeface="Avenir Next Demi Bold"/>
              </a:rPr>
              <a:t>GEDI – Forest Canopy Profile and Waveforms</a:t>
            </a:r>
            <a:endParaRPr lang="en-US" dirty="0">
              <a:solidFill>
                <a:schemeClr val="bg1"/>
              </a:solidFill>
            </a:endParaRPr>
          </a:p>
        </p:txBody>
      </p:sp>
      <p:pic>
        <p:nvPicPr>
          <p:cNvPr id="11" name="Picture 10">
            <a:extLst>
              <a:ext uri="{FF2B5EF4-FFF2-40B4-BE49-F238E27FC236}">
                <a16:creationId xmlns:a16="http://schemas.microsoft.com/office/drawing/2014/main" id="{9740A70C-D21F-DF4F-B4B3-2FB5AF56859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77500" y="6160464"/>
            <a:ext cx="1350321" cy="567998"/>
          </a:xfrm>
          <a:prstGeom prst="rect">
            <a:avLst/>
          </a:prstGeom>
        </p:spPr>
      </p:pic>
      <p:pic>
        <p:nvPicPr>
          <p:cNvPr id="12" name="Picture 11">
            <a:extLst>
              <a:ext uri="{FF2B5EF4-FFF2-40B4-BE49-F238E27FC236}">
                <a16:creationId xmlns:a16="http://schemas.microsoft.com/office/drawing/2014/main" id="{682126FF-9A8A-6548-AC7B-4A06214622D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3705" y="6000177"/>
            <a:ext cx="1803023" cy="767688"/>
          </a:xfrm>
          <a:prstGeom prst="rect">
            <a:avLst/>
          </a:prstGeom>
        </p:spPr>
      </p:pic>
      <p:sp>
        <p:nvSpPr>
          <p:cNvPr id="5" name="TextBox 4">
            <a:extLst>
              <a:ext uri="{FF2B5EF4-FFF2-40B4-BE49-F238E27FC236}">
                <a16:creationId xmlns:a16="http://schemas.microsoft.com/office/drawing/2014/main" id="{5B289F82-4B2E-9447-962E-50A09D6E67B5}"/>
              </a:ext>
            </a:extLst>
          </p:cNvPr>
          <p:cNvSpPr txBox="1"/>
          <p:nvPr/>
        </p:nvSpPr>
        <p:spPr>
          <a:xfrm>
            <a:off x="2770570" y="6253417"/>
            <a:ext cx="6650860" cy="382092"/>
          </a:xfrm>
          <a:prstGeom prst="rect">
            <a:avLst/>
          </a:prstGeom>
          <a:noFill/>
        </p:spPr>
        <p:txBody>
          <a:bodyPr wrap="none" rtlCol="0">
            <a:spAutoFit/>
          </a:bodyPr>
          <a:lstStyle/>
          <a:p>
            <a:pPr algn="ctr">
              <a:lnSpc>
                <a:spcPct val="150000"/>
              </a:lnSpc>
            </a:pPr>
            <a:r>
              <a:rPr lang="en-US" sz="1400" dirty="0"/>
              <a:t>Image Credit: Michelle </a:t>
            </a:r>
            <a:r>
              <a:rPr lang="en-US" sz="1400" dirty="0" err="1"/>
              <a:t>Hofton</a:t>
            </a:r>
            <a:r>
              <a:rPr lang="en-US" sz="1400" dirty="0"/>
              <a:t> (UMD) , Bryan Blair (NASA/GSFC) &amp; Ralph Dubayah (UMD)</a:t>
            </a:r>
          </a:p>
        </p:txBody>
      </p:sp>
      <p:pic>
        <p:nvPicPr>
          <p:cNvPr id="7" name="Picture 6">
            <a:extLst>
              <a:ext uri="{FF2B5EF4-FFF2-40B4-BE49-F238E27FC236}">
                <a16:creationId xmlns:a16="http://schemas.microsoft.com/office/drawing/2014/main" id="{C65705D0-D718-744D-93BB-CE4AEB019335}"/>
              </a:ext>
            </a:extLst>
          </p:cNvPr>
          <p:cNvPicPr>
            <a:picLocks noChangeAspect="1"/>
          </p:cNvPicPr>
          <p:nvPr/>
        </p:nvPicPr>
        <p:blipFill rotWithShape="1">
          <a:blip r:embed="rId5">
            <a:clrChange>
              <a:clrFrom>
                <a:srgbClr val="FFFFFF"/>
              </a:clrFrom>
              <a:clrTo>
                <a:srgbClr val="FFFFFF">
                  <a:alpha val="0"/>
                </a:srgbClr>
              </a:clrTo>
            </a:clrChange>
          </a:blip>
          <a:srcRect b="1602"/>
          <a:stretch/>
        </p:blipFill>
        <p:spPr>
          <a:xfrm>
            <a:off x="154982" y="928180"/>
            <a:ext cx="12037017" cy="5120640"/>
          </a:xfrm>
          <a:prstGeom prst="rect">
            <a:avLst/>
          </a:prstGeom>
        </p:spPr>
      </p:pic>
      <p:sp>
        <p:nvSpPr>
          <p:cNvPr id="8" name="TextBox 7">
            <a:extLst>
              <a:ext uri="{FF2B5EF4-FFF2-40B4-BE49-F238E27FC236}">
                <a16:creationId xmlns:a16="http://schemas.microsoft.com/office/drawing/2014/main" id="{A6D6A91A-973C-6942-877B-73EA4AFF6FE9}"/>
              </a:ext>
            </a:extLst>
          </p:cNvPr>
          <p:cNvSpPr txBox="1"/>
          <p:nvPr/>
        </p:nvSpPr>
        <p:spPr>
          <a:xfrm rot="16200000">
            <a:off x="490381" y="1588411"/>
            <a:ext cx="1520160" cy="276999"/>
          </a:xfrm>
          <a:prstGeom prst="rect">
            <a:avLst/>
          </a:prstGeom>
          <a:noFill/>
        </p:spPr>
        <p:txBody>
          <a:bodyPr wrap="none" rtlCol="0">
            <a:spAutoFit/>
          </a:bodyPr>
          <a:lstStyle/>
          <a:p>
            <a:r>
              <a:rPr lang="en-US" sz="1200" dirty="0"/>
              <a:t>Vertical Structure (m)</a:t>
            </a:r>
          </a:p>
        </p:txBody>
      </p:sp>
    </p:spTree>
    <p:extLst>
      <p:ext uri="{BB962C8B-B14F-4D97-AF65-F5344CB8AC3E}">
        <p14:creationId xmlns:p14="http://schemas.microsoft.com/office/powerpoint/2010/main" val="2492317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3.xml><?xml version="1.0" encoding="utf-8"?>
<a:theme xmlns:a="http://schemas.openxmlformats.org/drawingml/2006/main" name="Biomass Worksh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6">
      <a:dk1>
        <a:srgbClr val="007F9D"/>
      </a:dk1>
      <a:lt1>
        <a:sysClr val="window" lastClr="FFFFFF"/>
      </a:lt1>
      <a:dk2>
        <a:srgbClr val="545559"/>
      </a:dk2>
      <a:lt2>
        <a:srgbClr val="FFFFFF"/>
      </a:lt2>
      <a:accent1>
        <a:srgbClr val="007F9D"/>
      </a:accent1>
      <a:accent2>
        <a:srgbClr val="74B543"/>
      </a:accent2>
      <a:accent3>
        <a:srgbClr val="545559"/>
      </a:accent3>
      <a:accent4>
        <a:srgbClr val="4BA4B8"/>
      </a:accent4>
      <a:accent5>
        <a:srgbClr val="DC6B2F"/>
      </a:accent5>
      <a:accent6>
        <a:srgbClr val="509E2F"/>
      </a:accent6>
      <a:hlink>
        <a:srgbClr val="545559"/>
      </a:hlink>
      <a:folHlink>
        <a:srgbClr val="ED8B00"/>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I Template 2" id="{690604D8-7579-7F42-B7BE-35F796787AF2}" vid="{3183B30B-3E44-BD47-8A9D-9DEA356E1E5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2149</TotalTime>
  <Words>3405</Words>
  <Application>Microsoft Office PowerPoint</Application>
  <PresentationFormat>Widescreen</PresentationFormat>
  <Paragraphs>550</Paragraphs>
  <Slides>31</Slides>
  <Notes>17</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31</vt:i4>
      </vt:variant>
    </vt:vector>
  </HeadingPairs>
  <TitlesOfParts>
    <vt:vector size="52" baseType="lpstr">
      <vt:lpstr>ＭＳ Ｐゴシック</vt:lpstr>
      <vt:lpstr>Arial</vt:lpstr>
      <vt:lpstr>Arial Narrow</vt:lpstr>
      <vt:lpstr>Avenir Next Demi Bold</vt:lpstr>
      <vt:lpstr>Calibri</vt:lpstr>
      <vt:lpstr>Calibri Light</vt:lpstr>
      <vt:lpstr>Century Gothic</vt:lpstr>
      <vt:lpstr>Helvetica</vt:lpstr>
      <vt:lpstr>Helvetica Neue</vt:lpstr>
      <vt:lpstr>Lucida Grande</vt:lpstr>
      <vt:lpstr>Mangal</vt:lpstr>
      <vt:lpstr>Times</vt:lpstr>
      <vt:lpstr>Times New Roman</vt:lpstr>
      <vt:lpstr>Trebuchet MS</vt:lpstr>
      <vt:lpstr>Verdana</vt:lpstr>
      <vt:lpstr>Wingdings</vt:lpstr>
      <vt:lpstr>ヒラギノ角ゴ Pro W3</vt:lpstr>
      <vt:lpstr>Office Theme</vt:lpstr>
      <vt:lpstr>ESA Presentation 16-9</vt:lpstr>
      <vt:lpstr>Biomass Workshop</vt:lpstr>
      <vt:lpstr>2_Office Theme</vt:lpstr>
      <vt:lpstr>CEOS SDCG-15 Biomass Day:  An Overview from NASA Headquarters</vt:lpstr>
      <vt:lpstr>Outline</vt:lpstr>
      <vt:lpstr>PowerPoint Presentation</vt:lpstr>
      <vt:lpstr>PowerPoint Presentation</vt:lpstr>
      <vt:lpstr>PowerPoint Presentation</vt:lpstr>
      <vt:lpstr>PowerPoint Presentation</vt:lpstr>
      <vt:lpstr>GEDI: High Resolution Laser Ranging Of Earth’s Forests and Topography from ISS</vt:lpstr>
      <vt:lpstr>GEDI: Science Questions and Objectives</vt:lpstr>
      <vt:lpstr>GEDI – Forest Canopy Profile and Waveforms</vt:lpstr>
      <vt:lpstr>PowerPoint Presentation</vt:lpstr>
      <vt:lpstr>ICESat-2 Vegetation Measurements  </vt:lpstr>
      <vt:lpstr>PowerPoint Presentation</vt:lpstr>
      <vt:lpstr>ICESat-2 is Synergistic with GEDI</vt:lpstr>
      <vt:lpstr>PowerPoint Presentation</vt:lpstr>
      <vt:lpstr>PowerPoint Presentation</vt:lpstr>
      <vt:lpstr>AFRISAR Airborne Campaign: Forest Structure &amp; Biomass</vt:lpstr>
      <vt:lpstr>Why Gabon?</vt:lpstr>
      <vt:lpstr>The AfriSAR Campaign – Airborne Data</vt:lpstr>
      <vt:lpstr>The AfriSAR Campaign - Ground Data</vt:lpstr>
      <vt:lpstr>Joint ESA-NASA Multi-Mission Algorithm and Analysis Platform (MAAP)</vt:lpstr>
      <vt:lpstr>MAAP Development Schedule</vt:lpstr>
      <vt:lpstr>PowerPoint Presentation</vt:lpstr>
      <vt:lpstr>CMS At-a-Glance</vt:lpstr>
      <vt:lpstr>NASA’s High-Level CMS Objectives</vt:lpstr>
      <vt:lpstr>2017 Decadal Survey &amp; The Future for NASA Biomass Measurements from Space</vt:lpstr>
      <vt:lpstr>PowerPoint Presentation</vt:lpstr>
      <vt:lpstr>Designated Observables Summary as Described in the Decadal Survey</vt:lpstr>
      <vt:lpstr>Earth System Explorer Observables Summary from Decadal Survey </vt:lpstr>
      <vt:lpstr>Incubation Observables Summary from DS </vt:lpstr>
      <vt:lpstr>Incubation Program Solicitation Plans (1/2)</vt:lpstr>
      <vt:lpstr>Outline</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Hernandez, Debra G. (HQ-DK000)[SGT INC]</dc:creator>
  <cp:lastModifiedBy>Margolis, Hank A. (HQ-DK000)</cp:lastModifiedBy>
  <cp:revision>68</cp:revision>
  <dcterms:created xsi:type="dcterms:W3CDTF">2019-02-21T15:49:23Z</dcterms:created>
  <dcterms:modified xsi:type="dcterms:W3CDTF">2019-03-25T13:16:18Z</dcterms:modified>
</cp:coreProperties>
</file>