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32" r:id="rId1"/>
    <p:sldMasterId id="2147483785" r:id="rId2"/>
    <p:sldMasterId id="2147483877" r:id="rId3"/>
    <p:sldMasterId id="2147483893" r:id="rId4"/>
  </p:sldMasterIdLst>
  <p:notesMasterIdLst>
    <p:notesMasterId r:id="rId19"/>
  </p:notesMasterIdLst>
  <p:handoutMasterIdLst>
    <p:handoutMasterId r:id="rId20"/>
  </p:handoutMasterIdLst>
  <p:sldIdLst>
    <p:sldId id="587" r:id="rId5"/>
    <p:sldId id="589" r:id="rId6"/>
    <p:sldId id="590" r:id="rId7"/>
    <p:sldId id="591" r:id="rId8"/>
    <p:sldId id="594" r:id="rId9"/>
    <p:sldId id="592" r:id="rId10"/>
    <p:sldId id="593" r:id="rId11"/>
    <p:sldId id="588" r:id="rId12"/>
    <p:sldId id="584" r:id="rId13"/>
    <p:sldId id="536" r:id="rId14"/>
    <p:sldId id="565" r:id="rId15"/>
    <p:sldId id="564" r:id="rId16"/>
    <p:sldId id="567" r:id="rId17"/>
    <p:sldId id="585" r:id="rId18"/>
  </p:sldIdLst>
  <p:sldSz cx="9144000" cy="6858000" type="screen4x3"/>
  <p:notesSz cx="6797675" cy="9926638"/>
  <p:defaultTextStyle>
    <a:defPPr>
      <a:defRPr lang="en-GB"/>
    </a:defPPr>
    <a:lvl1pPr algn="l" defTabSz="363745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DejaVu Sans" charset="0"/>
      </a:defRPr>
    </a:lvl1pPr>
    <a:lvl2pPr marL="601528" indent="-231358" algn="l" defTabSz="363745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DejaVu Sans" charset="0"/>
      </a:defRPr>
    </a:lvl2pPr>
    <a:lvl3pPr marL="925427" indent="-185086" algn="l" defTabSz="363745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DejaVu Sans" charset="0"/>
      </a:defRPr>
    </a:lvl3pPr>
    <a:lvl4pPr marL="1295599" indent="-185086" algn="l" defTabSz="363745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DejaVu Sans" charset="0"/>
      </a:defRPr>
    </a:lvl4pPr>
    <a:lvl5pPr marL="1665770" indent="-185086" algn="l" defTabSz="363745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DejaVu Sans" charset="0"/>
      </a:defRPr>
    </a:lvl5pPr>
    <a:lvl6pPr marL="1850856" algn="l" defTabSz="740342" rtl="0" eaLnBrk="1" latinLnBrk="0" hangingPunct="1">
      <a:defRPr kern="1200">
        <a:solidFill>
          <a:schemeClr val="tx1"/>
        </a:solidFill>
        <a:latin typeface="Arial" charset="0"/>
        <a:ea typeface="+mn-ea"/>
        <a:cs typeface="DejaVu Sans" charset="0"/>
      </a:defRPr>
    </a:lvl6pPr>
    <a:lvl7pPr marL="2221027" algn="l" defTabSz="740342" rtl="0" eaLnBrk="1" latinLnBrk="0" hangingPunct="1">
      <a:defRPr kern="1200">
        <a:solidFill>
          <a:schemeClr val="tx1"/>
        </a:solidFill>
        <a:latin typeface="Arial" charset="0"/>
        <a:ea typeface="+mn-ea"/>
        <a:cs typeface="DejaVu Sans" charset="0"/>
      </a:defRPr>
    </a:lvl7pPr>
    <a:lvl8pPr marL="2591198" algn="l" defTabSz="740342" rtl="0" eaLnBrk="1" latinLnBrk="0" hangingPunct="1">
      <a:defRPr kern="1200">
        <a:solidFill>
          <a:schemeClr val="tx1"/>
        </a:solidFill>
        <a:latin typeface="Arial" charset="0"/>
        <a:ea typeface="+mn-ea"/>
        <a:cs typeface="DejaVu Sans" charset="0"/>
      </a:defRPr>
    </a:lvl8pPr>
    <a:lvl9pPr marL="2961369" algn="l" defTabSz="740342" rtl="0" eaLnBrk="1" latinLnBrk="0" hangingPunct="1">
      <a:defRPr kern="1200">
        <a:solidFill>
          <a:schemeClr val="tx1"/>
        </a:solidFill>
        <a:latin typeface="Arial" charset="0"/>
        <a:ea typeface="+mn-ea"/>
        <a:cs typeface="DejaVu Sans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FF0A"/>
    <a:srgbClr val="B46700"/>
    <a:srgbClr val="CC7500"/>
    <a:srgbClr val="FF9000"/>
    <a:srgbClr val="0000FF"/>
    <a:srgbClr val="4400CC"/>
    <a:srgbClr val="FF00FF"/>
    <a:srgbClr val="009DFF"/>
    <a:srgbClr val="CCFF66"/>
    <a:srgbClr val="99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77" autoAdjust="0"/>
    <p:restoredTop sz="91697" autoAdjust="0"/>
  </p:normalViewPr>
  <p:slideViewPr>
    <p:cSldViewPr snapToGrid="0">
      <p:cViewPr>
        <p:scale>
          <a:sx n="80" d="100"/>
          <a:sy n="80" d="100"/>
        </p:scale>
        <p:origin x="-1411" y="-10"/>
      </p:cViewPr>
      <p:guideLst>
        <p:guide orient="horz" pos="1960"/>
        <p:guide pos="2612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notesViewPr>
    <p:cSldViewPr snapToGrid="0">
      <p:cViewPr varScale="1">
        <p:scale>
          <a:sx n="79" d="100"/>
          <a:sy n="79" d="100"/>
        </p:scale>
        <p:origin x="-3924" y="-84"/>
      </p:cViewPr>
      <p:guideLst>
        <p:guide orient="horz" pos="2674"/>
        <p:guide pos="194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25" cy="496701"/>
          </a:xfrm>
          <a:prstGeom prst="rect">
            <a:avLst/>
          </a:prstGeom>
        </p:spPr>
        <p:txBody>
          <a:bodyPr vert="horz" lIns="83786" tIns="41893" rIns="83786" bIns="41893" rtlCol="0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923" y="0"/>
            <a:ext cx="2946325" cy="496701"/>
          </a:xfrm>
          <a:prstGeom prst="rect">
            <a:avLst/>
          </a:prstGeom>
        </p:spPr>
        <p:txBody>
          <a:bodyPr vert="horz" lIns="83786" tIns="41893" rIns="83786" bIns="41893" rtlCol="0"/>
          <a:lstStyle>
            <a:lvl1pPr algn="r">
              <a:defRPr sz="1100"/>
            </a:lvl1pPr>
          </a:lstStyle>
          <a:p>
            <a:fld id="{943560EF-B1B8-4B5F-90B1-23B71B8C7332}" type="datetimeFigureOut">
              <a:rPr lang="en-US" smtClean="0"/>
              <a:t>3/25/2019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464"/>
            <a:ext cx="2946325" cy="496700"/>
          </a:xfrm>
          <a:prstGeom prst="rect">
            <a:avLst/>
          </a:prstGeom>
        </p:spPr>
        <p:txBody>
          <a:bodyPr vert="horz" lIns="83786" tIns="41893" rIns="83786" bIns="41893" rtlCol="0" anchor="b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923" y="9428464"/>
            <a:ext cx="2946325" cy="496700"/>
          </a:xfrm>
          <a:prstGeom prst="rect">
            <a:avLst/>
          </a:prstGeom>
        </p:spPr>
        <p:txBody>
          <a:bodyPr vert="horz" lIns="83786" tIns="41893" rIns="83786" bIns="41893" rtlCol="0" anchor="b"/>
          <a:lstStyle>
            <a:lvl1pPr algn="r">
              <a:defRPr sz="1100"/>
            </a:lvl1pPr>
          </a:lstStyle>
          <a:p>
            <a:fld id="{CE7E7E87-AE6D-4C12-AAEF-04D4EED08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259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15988" y="754063"/>
            <a:ext cx="4962525" cy="372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074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679482" y="4714970"/>
            <a:ext cx="5437284" cy="4465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noProof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1" y="0"/>
            <a:ext cx="2949180" cy="495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tabLst>
                <a:tab pos="411660" algn="l"/>
                <a:tab pos="823318" algn="l"/>
                <a:tab pos="1234978" algn="l"/>
                <a:tab pos="1646637" algn="l"/>
                <a:tab pos="2058297" algn="l"/>
                <a:tab pos="2469955" algn="l"/>
                <a:tab pos="2881615" algn="l"/>
              </a:tabLst>
              <a:defRPr sz="13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endParaRPr lang="it-IT" alt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3847068" y="0"/>
            <a:ext cx="2949180" cy="495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411660" algn="l"/>
                <a:tab pos="823318" algn="l"/>
                <a:tab pos="1234978" algn="l"/>
                <a:tab pos="1646637" algn="l"/>
                <a:tab pos="2058297" algn="l"/>
                <a:tab pos="2469955" algn="l"/>
                <a:tab pos="2881615" algn="l"/>
              </a:tabLst>
              <a:defRPr sz="13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endParaRPr lang="it-IT" alt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1" y="9429937"/>
            <a:ext cx="2949180" cy="495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tabLst>
                <a:tab pos="411660" algn="l"/>
                <a:tab pos="823318" algn="l"/>
                <a:tab pos="1234978" algn="l"/>
                <a:tab pos="1646637" algn="l"/>
                <a:tab pos="2058297" algn="l"/>
                <a:tab pos="2469955" algn="l"/>
                <a:tab pos="2881615" algn="l"/>
              </a:tabLst>
              <a:defRPr sz="13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endParaRPr lang="it-IT" alt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3847068" y="9429937"/>
            <a:ext cx="2949180" cy="495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tabLst>
                <a:tab pos="411660" algn="l"/>
                <a:tab pos="823318" algn="l"/>
                <a:tab pos="1234978" algn="l"/>
                <a:tab pos="1646637" algn="l"/>
                <a:tab pos="2058297" algn="l"/>
                <a:tab pos="2469955" algn="l"/>
                <a:tab pos="2881615" algn="l"/>
              </a:tabLst>
              <a:defRPr sz="13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fld id="{D2741818-4914-42CD-BE7D-C01DF7DB8FC0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4053936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36374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0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601528" indent="-231358" algn="l" defTabSz="36374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0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925427" indent="-185086" algn="l" defTabSz="36374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0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295599" indent="-185086" algn="l" defTabSz="36374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0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1665770" indent="-185086" algn="l" defTabSz="36374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0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1850856" algn="l" defTabSz="74034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221027" algn="l" defTabSz="74034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591198" algn="l" defTabSz="74034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2961369" algn="l" defTabSz="74034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5988" y="754063"/>
            <a:ext cx="4962525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From height to</a:t>
            </a:r>
            <a:r>
              <a:rPr lang="en-US" baseline="0" dirty="0" smtClean="0"/>
              <a:t> phase centers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D2741818-4914-42CD-BE7D-C01DF7DB8FC0}" type="slidenum">
              <a:rPr lang="it-IT" altLang="en-US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it-IT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845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\\dlrvdi003s.intra.dlr.de\home\choi_ch\Desktop\tapa\Theme_map\Full_scene\tapajos_std_tdx_full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27" t="25674" r="25732" b="23262"/>
          <a:stretch/>
        </p:blipFill>
        <p:spPr bwMode="auto">
          <a:xfrm rot="5400000">
            <a:off x="2641607" y="-2641599"/>
            <a:ext cx="3860799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2845" name="Rectangle 45"/>
          <p:cNvSpPr>
            <a:spLocks noGrp="1" noChangeArrowheads="1"/>
          </p:cNvSpPr>
          <p:nvPr>
            <p:ph type="ctrTitle"/>
          </p:nvPr>
        </p:nvSpPr>
        <p:spPr>
          <a:xfrm>
            <a:off x="990600" y="4572000"/>
            <a:ext cx="7772400" cy="1524000"/>
          </a:xfrm>
        </p:spPr>
        <p:txBody>
          <a:bodyPr/>
          <a:lstStyle>
            <a:lvl1pPr>
              <a:tabLst>
                <a:tab pos="2038350" algn="l"/>
              </a:tabLst>
              <a:defRPr/>
            </a:lvl1pPr>
          </a:lstStyle>
          <a:p>
            <a:pPr lvl="0"/>
            <a:r>
              <a:rPr lang="de-DE" noProof="0" smtClean="0"/>
              <a:t>Mastertitelformat bearbeiten</a:t>
            </a:r>
          </a:p>
        </p:txBody>
      </p:sp>
      <p:pic>
        <p:nvPicPr>
          <p:cNvPr id="4" name="Picture 42" descr="Maske-Titel-Bild-TanDEM--002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2413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reeform 44"/>
          <p:cNvSpPr>
            <a:spLocks/>
          </p:cNvSpPr>
          <p:nvPr userDrawn="1"/>
        </p:nvSpPr>
        <p:spPr bwMode="auto">
          <a:xfrm>
            <a:off x="7" y="2"/>
            <a:ext cx="1000125" cy="5286375"/>
          </a:xfrm>
          <a:custGeom>
            <a:avLst/>
            <a:gdLst>
              <a:gd name="T0" fmla="*/ 0 w 630"/>
              <a:gd name="T1" fmla="*/ 0 h 3330"/>
              <a:gd name="T2" fmla="*/ 2147483647 w 630"/>
              <a:gd name="T3" fmla="*/ 2147483647 h 3330"/>
              <a:gd name="T4" fmla="*/ 0 w 630"/>
              <a:gd name="T5" fmla="*/ 2147483647 h 333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30" h="3330">
                <a:moveTo>
                  <a:pt x="0" y="0"/>
                </a:moveTo>
                <a:cubicBezTo>
                  <a:pt x="164" y="1068"/>
                  <a:pt x="392" y="1672"/>
                  <a:pt x="630" y="2220"/>
                </a:cubicBezTo>
                <a:cubicBezTo>
                  <a:pt x="228" y="2836"/>
                  <a:pt x="78" y="3126"/>
                  <a:pt x="0" y="3330"/>
                </a:cubicBezTo>
              </a:path>
            </a:pathLst>
          </a:custGeom>
          <a:solidFill>
            <a:srgbClr val="D1D1D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hangingPunct="1">
              <a:lnSpc>
                <a:spcPct val="100000"/>
              </a:lnSpc>
              <a:buClrTx/>
              <a:buSzTx/>
              <a:buFontTx/>
              <a:buNone/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37860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230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9863" y="704850"/>
            <a:ext cx="2133600" cy="53546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7" y="704850"/>
            <a:ext cx="6253163" cy="53546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6343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" y="704854"/>
            <a:ext cx="7772400" cy="4175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79425" y="1312863"/>
            <a:ext cx="8174038" cy="4746625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32415633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14307" y="704850"/>
            <a:ext cx="8539163" cy="53546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1804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-4365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33" tIns="40817" rIns="81633" bIns="40817" rtlCol="0" anchor="ctr">
            <a:noAutofit/>
          </a:bodyPr>
          <a:lstStyle/>
          <a:p>
            <a:pPr defTabSz="816333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600" i="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3" descr="TanDEM_RGB_HQ_Transparent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8" y="6404386"/>
            <a:ext cx="1955404" cy="449261"/>
          </a:xfrm>
          <a:prstGeom prst="rect">
            <a:avLst/>
          </a:prstGeom>
          <a:solidFill>
            <a:srgbClr val="000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0364" y="102640"/>
            <a:ext cx="7342188" cy="51221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3654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\\psf\Host\Users\cd\Desktop\Startbild_4zu3-E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45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1143000" y="1392241"/>
            <a:ext cx="7342188" cy="741361"/>
          </a:xfrm>
          <a:prstGeom prst="rect">
            <a:avLst/>
          </a:prstGeom>
        </p:spPr>
        <p:txBody>
          <a:bodyPr lIns="0" tIns="0" rIns="0" bIns="0" anchor="t"/>
          <a:lstStyle>
            <a:lvl1pPr>
              <a:tabLst>
                <a:tab pos="1819742" algn="l"/>
              </a:tabLst>
              <a:defRPr b="1"/>
            </a:lvl1pPr>
          </a:lstStyle>
          <a:p>
            <a:pPr lvl="0"/>
            <a:r>
              <a:rPr lang="en-GB" noProof="0" dirty="0" smtClean="0"/>
              <a:t>Click here to insert lecture title</a:t>
            </a:r>
          </a:p>
        </p:txBody>
      </p:sp>
      <p:pic>
        <p:nvPicPr>
          <p:cNvPr id="7" name="Grafik 10" descr="dlr_signe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5857908"/>
            <a:ext cx="85725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159032"/>
            <a:ext cx="7342188" cy="371475"/>
          </a:xfrm>
        </p:spPr>
        <p:txBody>
          <a:bodyPr/>
          <a:lstStyle>
            <a:lvl1pPr marL="0" indent="0">
              <a:buFontTx/>
              <a:buNone/>
              <a:defRPr sz="2100">
                <a:solidFill>
                  <a:srgbClr val="686868"/>
                </a:solidFill>
              </a:defRPr>
            </a:lvl1pPr>
          </a:lstStyle>
          <a:p>
            <a:pPr lvl="0"/>
            <a:r>
              <a:rPr lang="en-GB" noProof="0" dirty="0" smtClean="0"/>
              <a:t>Click here to insert lecture subtitle</a:t>
            </a:r>
          </a:p>
        </p:txBody>
      </p:sp>
      <p:sp>
        <p:nvSpPr>
          <p:cNvPr id="20" name="Rectangle 51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143018" y="122244"/>
            <a:ext cx="1230313" cy="122237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buFontTx/>
              <a:buNone/>
              <a:defRPr sz="700">
                <a:solidFill>
                  <a:srgbClr val="68686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816333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GB" smtClean="0"/>
              <a:t>www.DLR.de  •  Chart </a:t>
            </a:r>
            <a:fld id="{E19ADC32-8BA4-452D-8D92-8E4AF5BC6D76}" type="slidenum">
              <a:rPr lang="en-GB" smtClean="0"/>
              <a:pPr defTabSz="816333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t>‹#›</a:t>
            </a:fld>
            <a:endParaRPr lang="en-GB" dirty="0"/>
          </a:p>
        </p:txBody>
      </p:sp>
      <p:sp>
        <p:nvSpPr>
          <p:cNvPr id="21" name="Rectangle 5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74900" y="122244"/>
            <a:ext cx="5399088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700">
                <a:solidFill>
                  <a:srgbClr val="68686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816333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GB" noProof="1" smtClean="0"/>
              <a:t>&gt; Lecture &gt; Author  •  Document &gt; Date</a:t>
            </a:r>
            <a:endParaRPr lang="en-GB" noProof="1"/>
          </a:p>
        </p:txBody>
      </p:sp>
    </p:spTree>
    <p:extLst>
      <p:ext uri="{BB962C8B-B14F-4D97-AF65-F5344CB8AC3E}">
        <p14:creationId xmlns:p14="http://schemas.microsoft.com/office/powerpoint/2010/main" val="696863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\\psf\Host\Users\cd\Desktop\Startbild_4zu3-E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45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1143000" y="1392241"/>
            <a:ext cx="7342188" cy="741361"/>
          </a:xfrm>
          <a:prstGeom prst="rect">
            <a:avLst/>
          </a:prstGeom>
        </p:spPr>
        <p:txBody>
          <a:bodyPr lIns="0" tIns="0" rIns="0" bIns="0" anchor="t"/>
          <a:lstStyle>
            <a:lvl1pPr>
              <a:tabLst>
                <a:tab pos="1819742" algn="l"/>
              </a:tabLst>
              <a:defRPr b="1"/>
            </a:lvl1pPr>
          </a:lstStyle>
          <a:p>
            <a:pPr lvl="0"/>
            <a:r>
              <a:rPr lang="en-GB" noProof="0" dirty="0" smtClean="0"/>
              <a:t>Click here to insert lecture title</a:t>
            </a:r>
          </a:p>
        </p:txBody>
      </p:sp>
      <p:pic>
        <p:nvPicPr>
          <p:cNvPr id="7" name="Grafik 10" descr="dlr_signe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5857908"/>
            <a:ext cx="85725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159032"/>
            <a:ext cx="7342188" cy="371475"/>
          </a:xfrm>
        </p:spPr>
        <p:txBody>
          <a:bodyPr/>
          <a:lstStyle>
            <a:lvl1pPr marL="0" indent="0">
              <a:buFontTx/>
              <a:buNone/>
              <a:defRPr sz="2100">
                <a:solidFill>
                  <a:srgbClr val="686868"/>
                </a:solidFill>
              </a:defRPr>
            </a:lvl1pPr>
          </a:lstStyle>
          <a:p>
            <a:pPr lvl="0"/>
            <a:r>
              <a:rPr lang="en-GB" noProof="0" dirty="0" smtClean="0"/>
              <a:t>Click here to insert lecture subtitle</a:t>
            </a:r>
          </a:p>
        </p:txBody>
      </p:sp>
      <p:sp>
        <p:nvSpPr>
          <p:cNvPr id="20" name="Rectangle 51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143018" y="122244"/>
            <a:ext cx="1230313" cy="122237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buFontTx/>
              <a:buNone/>
              <a:defRPr sz="700">
                <a:solidFill>
                  <a:srgbClr val="68686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816333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GB" smtClean="0"/>
              <a:t>www.DLR.de  •  Chart </a:t>
            </a:r>
            <a:fld id="{E19ADC32-8BA4-452D-8D92-8E4AF5BC6D76}" type="slidenum">
              <a:rPr lang="en-GB" smtClean="0"/>
              <a:pPr defTabSz="816333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t>‹#›</a:t>
            </a:fld>
            <a:endParaRPr lang="en-GB" dirty="0"/>
          </a:p>
        </p:txBody>
      </p:sp>
      <p:sp>
        <p:nvSpPr>
          <p:cNvPr id="21" name="Rectangle 5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74900" y="122244"/>
            <a:ext cx="5399088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700">
                <a:solidFill>
                  <a:srgbClr val="68686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816333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GB" noProof="1" smtClean="0"/>
              <a:t>&gt; Lecture &gt; Author  •  Document &gt; Date</a:t>
            </a:r>
            <a:endParaRPr lang="en-GB" noProof="1"/>
          </a:p>
        </p:txBody>
      </p:sp>
    </p:spTree>
    <p:extLst>
      <p:ext uri="{BB962C8B-B14F-4D97-AF65-F5344CB8AC3E}">
        <p14:creationId xmlns:p14="http://schemas.microsoft.com/office/powerpoint/2010/main" val="24005205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1143000" y="938212"/>
            <a:ext cx="7342188" cy="7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Click here to insert chart title</a:t>
            </a:r>
            <a:endParaRPr lang="de-DE" dirty="0" smtClean="0"/>
          </a:p>
        </p:txBody>
      </p:sp>
      <p:sp>
        <p:nvSpPr>
          <p:cNvPr id="8" name="Rectangle 3"/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1143018" y="1884363"/>
            <a:ext cx="7694613" cy="3992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Click here to insert text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12" name="Rectangle 51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143018" y="122244"/>
            <a:ext cx="1230313" cy="122237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buFontTx/>
              <a:buNone/>
              <a:defRPr sz="700">
                <a:solidFill>
                  <a:srgbClr val="68686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816333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GB" smtClean="0"/>
              <a:t>www.DLR.de  •  Chart </a:t>
            </a:r>
            <a:fld id="{E19ADC32-8BA4-452D-8D92-8E4AF5BC6D76}" type="slidenum">
              <a:rPr lang="en-GB" smtClean="0"/>
              <a:pPr defTabSz="816333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t>‹#›</a:t>
            </a:fld>
            <a:endParaRPr lang="en-GB" dirty="0"/>
          </a:p>
        </p:txBody>
      </p:sp>
      <p:sp>
        <p:nvSpPr>
          <p:cNvPr id="13" name="Rectangle 5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74900" y="122244"/>
            <a:ext cx="5399088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700">
                <a:solidFill>
                  <a:srgbClr val="68686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816333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GB" noProof="1" smtClean="0"/>
              <a:t>&gt; Lecture &gt; Author  •  Document &gt; Date</a:t>
            </a:r>
            <a:endParaRPr lang="en-GB" noProof="1"/>
          </a:p>
        </p:txBody>
      </p:sp>
    </p:spTree>
    <p:extLst>
      <p:ext uri="{BB962C8B-B14F-4D97-AF65-F5344CB8AC3E}">
        <p14:creationId xmlns:p14="http://schemas.microsoft.com/office/powerpoint/2010/main" val="36000598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364" y="102640"/>
            <a:ext cx="7342188" cy="512216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3294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33" tIns="40817" rIns="81633" bIns="40817" rtlCol="0" anchor="ctr">
            <a:noAutofit/>
          </a:bodyPr>
          <a:lstStyle/>
          <a:p>
            <a:pPr algn="ctr" defTabSz="816333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 sz="16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0364" y="102640"/>
            <a:ext cx="7342188" cy="51221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7" name="Grafik 10" descr="dlr_signet.png"/>
          <p:cNvPicPr>
            <a:picLocks noChangeAspect="1"/>
          </p:cNvPicPr>
          <p:nvPr userDrawn="1"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81" y="6042864"/>
            <a:ext cx="561600" cy="463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17840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9540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-4365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33" tIns="40817" rIns="81633" bIns="40817" rtlCol="0" anchor="ctr">
            <a:noAutofit/>
          </a:bodyPr>
          <a:lstStyle/>
          <a:p>
            <a:pPr algn="ctr" defTabSz="816333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 sz="16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3" descr="TanDEM_RGB_HQ_Transparent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8" y="6404404"/>
            <a:ext cx="1955404" cy="449261"/>
          </a:xfrm>
          <a:prstGeom prst="rect">
            <a:avLst/>
          </a:prstGeom>
          <a:solidFill>
            <a:srgbClr val="000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0364" y="102640"/>
            <a:ext cx="7342188" cy="51221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0804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1143000" y="938212"/>
            <a:ext cx="7342188" cy="7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Click here to insert chart title</a:t>
            </a:r>
            <a:endParaRPr lang="de-DE" dirty="0" smtClean="0"/>
          </a:p>
        </p:txBody>
      </p:sp>
      <p:sp>
        <p:nvSpPr>
          <p:cNvPr id="8" name="Rectangle 3"/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1143001" y="1884363"/>
            <a:ext cx="3769200" cy="3992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Click here to insert text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idx="10" hasCustomPrompt="1"/>
          </p:nvPr>
        </p:nvSpPr>
        <p:spPr bwMode="auto">
          <a:xfrm>
            <a:off x="5065200" y="1882807"/>
            <a:ext cx="3769200" cy="3992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Click here to insert text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13" name="Rectangle 51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143018" y="122244"/>
            <a:ext cx="1230313" cy="122237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buFontTx/>
              <a:buNone/>
              <a:defRPr sz="700">
                <a:solidFill>
                  <a:srgbClr val="68686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816333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GB" smtClean="0"/>
              <a:t>www.DLR.de  •  Chart </a:t>
            </a:r>
            <a:fld id="{E19ADC32-8BA4-452D-8D92-8E4AF5BC6D76}" type="slidenum">
              <a:rPr lang="en-GB" smtClean="0"/>
              <a:pPr defTabSz="816333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t>‹#›</a:t>
            </a:fld>
            <a:endParaRPr lang="en-GB" dirty="0"/>
          </a:p>
        </p:txBody>
      </p:sp>
      <p:sp>
        <p:nvSpPr>
          <p:cNvPr id="14" name="Rectangle 5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74900" y="122244"/>
            <a:ext cx="5399088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700">
                <a:solidFill>
                  <a:srgbClr val="68686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816333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GB" noProof="1" smtClean="0"/>
              <a:t>&gt; Lecture &gt; Author  •  Document &gt; Date</a:t>
            </a:r>
            <a:endParaRPr lang="en-GB" noProof="1"/>
          </a:p>
        </p:txBody>
      </p:sp>
    </p:spTree>
    <p:extLst>
      <p:ext uri="{BB962C8B-B14F-4D97-AF65-F5344CB8AC3E}">
        <p14:creationId xmlns:p14="http://schemas.microsoft.com/office/powerpoint/2010/main" val="21437837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1143000" y="938212"/>
            <a:ext cx="7342188" cy="7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Click here to insert chart title</a:t>
            </a:r>
            <a:endParaRPr lang="de-DE" dirty="0" smtClean="0"/>
          </a:p>
        </p:txBody>
      </p:sp>
      <p:sp>
        <p:nvSpPr>
          <p:cNvPr id="8" name="Rectangle 3"/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1143001" y="2422800"/>
            <a:ext cx="3769200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Click here to insert text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idx="10" hasCustomPrompt="1"/>
          </p:nvPr>
        </p:nvSpPr>
        <p:spPr bwMode="auto">
          <a:xfrm>
            <a:off x="5065200" y="2422800"/>
            <a:ext cx="3769200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Click here to insert text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9" name="Textplatzhalter 1"/>
          <p:cNvSpPr>
            <a:spLocks noGrp="1"/>
          </p:cNvSpPr>
          <p:nvPr>
            <p:ph type="body" idx="11" hasCustomPrompt="1"/>
          </p:nvPr>
        </p:nvSpPr>
        <p:spPr>
          <a:xfrm>
            <a:off x="1144801" y="1871442"/>
            <a:ext cx="3769200" cy="333425"/>
          </a:xfrm>
        </p:spPr>
        <p:txBody>
          <a:bodyPr/>
          <a:lstStyle>
            <a:lvl1pPr marL="0" indent="0">
              <a:buFontTx/>
              <a:buNone/>
              <a:defRPr b="1"/>
            </a:lvl1pPr>
          </a:lstStyle>
          <a:p>
            <a:pPr lvl="0"/>
            <a:r>
              <a:rPr lang="en-GB" noProof="0" dirty="0" smtClean="0"/>
              <a:t>Click here to insert header line</a:t>
            </a:r>
          </a:p>
        </p:txBody>
      </p:sp>
      <p:sp>
        <p:nvSpPr>
          <p:cNvPr id="12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5065200" y="1872000"/>
            <a:ext cx="3769200" cy="334800"/>
          </a:xfrm>
        </p:spPr>
        <p:txBody>
          <a:bodyPr/>
          <a:lstStyle>
            <a:lvl1pPr marL="0" indent="0">
              <a:buFontTx/>
              <a:buNone/>
              <a:defRPr b="1"/>
            </a:lvl1pPr>
          </a:lstStyle>
          <a:p>
            <a:pPr lvl="0"/>
            <a:r>
              <a:rPr lang="en-GB" noProof="0" dirty="0" smtClean="0"/>
              <a:t>Click here to insert header line</a:t>
            </a:r>
          </a:p>
        </p:txBody>
      </p:sp>
      <p:sp>
        <p:nvSpPr>
          <p:cNvPr id="10" name="Rectangle 51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143018" y="122244"/>
            <a:ext cx="1230313" cy="122237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buFontTx/>
              <a:buNone/>
              <a:defRPr sz="700">
                <a:solidFill>
                  <a:srgbClr val="68686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816333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GB" smtClean="0"/>
              <a:t>www.DLR.de  •  Chart </a:t>
            </a:r>
            <a:fld id="{E19ADC32-8BA4-452D-8D92-8E4AF5BC6D76}" type="slidenum">
              <a:rPr lang="en-GB" smtClean="0"/>
              <a:pPr defTabSz="816333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t>‹#›</a:t>
            </a:fld>
            <a:endParaRPr lang="en-GB" dirty="0"/>
          </a:p>
        </p:txBody>
      </p:sp>
      <p:sp>
        <p:nvSpPr>
          <p:cNvPr id="11" name="Rectangle 5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74900" y="122244"/>
            <a:ext cx="5399088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700">
                <a:solidFill>
                  <a:srgbClr val="68686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816333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GB" noProof="1" smtClean="0"/>
              <a:t>&gt; Lecture &gt; Author  •  Document &gt; Date</a:t>
            </a:r>
            <a:endParaRPr lang="en-GB" noProof="1"/>
          </a:p>
        </p:txBody>
      </p:sp>
    </p:spTree>
    <p:extLst>
      <p:ext uri="{BB962C8B-B14F-4D97-AF65-F5344CB8AC3E}">
        <p14:creationId xmlns:p14="http://schemas.microsoft.com/office/powerpoint/2010/main" val="2494565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1143000" y="938212"/>
            <a:ext cx="7342188" cy="7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Click here to insert chart title</a:t>
            </a:r>
            <a:endParaRPr lang="de-DE" dirty="0" smtClean="0"/>
          </a:p>
        </p:txBody>
      </p:sp>
      <p:sp>
        <p:nvSpPr>
          <p:cNvPr id="7" name="Rectangle 51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143018" y="122244"/>
            <a:ext cx="1230313" cy="122237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buFontTx/>
              <a:buNone/>
              <a:defRPr sz="700">
                <a:solidFill>
                  <a:srgbClr val="68686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816333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GB" smtClean="0"/>
              <a:t>www.DLR.de  •  Chart </a:t>
            </a:r>
            <a:fld id="{E19ADC32-8BA4-452D-8D92-8E4AF5BC6D76}" type="slidenum">
              <a:rPr lang="en-GB" smtClean="0"/>
              <a:pPr defTabSz="816333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t>‹#›</a:t>
            </a:fld>
            <a:endParaRPr lang="en-GB" dirty="0"/>
          </a:p>
        </p:txBody>
      </p:sp>
      <p:sp>
        <p:nvSpPr>
          <p:cNvPr id="8" name="Rectangle 5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74900" y="122244"/>
            <a:ext cx="5399088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700">
                <a:solidFill>
                  <a:srgbClr val="68686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816333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GB" noProof="1" smtClean="0"/>
              <a:t>&gt; Lecture &gt; Author  •  Document &gt; Date</a:t>
            </a:r>
            <a:endParaRPr lang="en-GB" noProof="1"/>
          </a:p>
        </p:txBody>
      </p:sp>
    </p:spTree>
    <p:extLst>
      <p:ext uri="{BB962C8B-B14F-4D97-AF65-F5344CB8AC3E}">
        <p14:creationId xmlns:p14="http://schemas.microsoft.com/office/powerpoint/2010/main" val="21965642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1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143018" y="122244"/>
            <a:ext cx="1230313" cy="122237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buFontTx/>
              <a:buNone/>
              <a:defRPr sz="700">
                <a:solidFill>
                  <a:srgbClr val="68686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816333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GB" smtClean="0"/>
              <a:t>www.DLR.de  •  Chart </a:t>
            </a:r>
            <a:fld id="{E19ADC32-8BA4-452D-8D92-8E4AF5BC6D76}" type="slidenum">
              <a:rPr lang="en-GB" smtClean="0"/>
              <a:pPr defTabSz="816333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t>‹#›</a:t>
            </a:fld>
            <a:endParaRPr lang="en-GB" dirty="0"/>
          </a:p>
        </p:txBody>
      </p:sp>
      <p:sp>
        <p:nvSpPr>
          <p:cNvPr id="7" name="Rectangle 5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74900" y="122244"/>
            <a:ext cx="5399088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700">
                <a:solidFill>
                  <a:srgbClr val="68686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816333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GB" noProof="1" smtClean="0"/>
              <a:t>&gt; Lecture &gt; Author  •  Document &gt; Date</a:t>
            </a:r>
            <a:endParaRPr lang="en-GB" noProof="1"/>
          </a:p>
        </p:txBody>
      </p:sp>
    </p:spTree>
    <p:extLst>
      <p:ext uri="{BB962C8B-B14F-4D97-AF65-F5344CB8AC3E}">
        <p14:creationId xmlns:p14="http://schemas.microsoft.com/office/powerpoint/2010/main" val="36716404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33" tIns="40817" rIns="81633" bIns="40817" rtlCol="0" anchor="ctr">
            <a:noAutofit/>
          </a:bodyPr>
          <a:lstStyle/>
          <a:p>
            <a:pPr algn="ctr" defTabSz="816333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 sz="16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0364" y="102640"/>
            <a:ext cx="7342188" cy="51221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9173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82"/>
            <a:ext cx="2133600" cy="365125"/>
          </a:xfrm>
          <a:prstGeom prst="rect">
            <a:avLst/>
          </a:prstGeom>
        </p:spPr>
        <p:txBody>
          <a:bodyPr/>
          <a:lstStyle/>
          <a:p>
            <a:fld id="{A5D73492-008D-4691-9344-6BAC59A67C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8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82"/>
            <a:ext cx="2133600" cy="365125"/>
          </a:xfrm>
          <a:prstGeom prst="rect">
            <a:avLst/>
          </a:prstGeom>
        </p:spPr>
        <p:txBody>
          <a:bodyPr/>
          <a:lstStyle/>
          <a:p>
            <a:fld id="{4138CFD6-74C4-4A8F-BE46-1B0432D67E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7564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838200"/>
            <a:ext cx="7772400" cy="8382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058216"/>
      </p:ext>
    </p:extLst>
  </p:cSld>
  <p:clrMapOvr>
    <a:masterClrMapping/>
  </p:clrMapOvr>
  <p:transition spd="slow">
    <p:circl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 userDrawn="1"/>
        </p:nvSpPr>
        <p:spPr bwMode="auto">
          <a:xfrm flipH="1">
            <a:off x="0" y="0"/>
            <a:ext cx="9144000" cy="6858000"/>
          </a:xfrm>
          <a:prstGeom prst="rect">
            <a:avLst/>
          </a:prstGeom>
          <a:solidFill>
            <a:srgbClr val="000028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anchor="ctr">
            <a:noAutofit/>
          </a:bodyPr>
          <a:lstStyle/>
          <a:p>
            <a:endParaRPr lang="en-US"/>
          </a:p>
        </p:txBody>
      </p:sp>
      <p:pic>
        <p:nvPicPr>
          <p:cNvPr id="5" name="Picture 2" descr="http://www.spacefacts.de/groups/patches2/dlr.jpg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87" y="6309320"/>
            <a:ext cx="509286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34073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32" name="Rectangle 40"/>
          <p:cNvSpPr>
            <a:spLocks noGrp="1" noChangeArrowheads="1"/>
          </p:cNvSpPr>
          <p:nvPr>
            <p:ph type="ctrTitle"/>
          </p:nvPr>
        </p:nvSpPr>
        <p:spPr>
          <a:xfrm>
            <a:off x="989139" y="4572000"/>
            <a:ext cx="7778262" cy="1524000"/>
          </a:xfrm>
        </p:spPr>
        <p:txBody>
          <a:bodyPr/>
          <a:lstStyle>
            <a:lvl1pPr>
              <a:tabLst>
                <a:tab pos="1916113" algn="l"/>
              </a:tabLst>
              <a:defRPr sz="2400"/>
            </a:lvl1pPr>
          </a:lstStyle>
          <a:p>
            <a:pPr lvl="0"/>
            <a:r>
              <a:rPr lang="de-DE" altLang="ko-KR" noProof="0" smtClean="0"/>
              <a:t>Mastertitelformat bearbeiten</a:t>
            </a:r>
          </a:p>
        </p:txBody>
      </p:sp>
      <p:sp>
        <p:nvSpPr>
          <p:cNvPr id="85038" name="Text Box 46"/>
          <p:cNvSpPr txBox="1">
            <a:spLocks noChangeArrowheads="1"/>
          </p:cNvSpPr>
          <p:nvPr userDrawn="1"/>
        </p:nvSpPr>
        <p:spPr bwMode="auto">
          <a:xfrm>
            <a:off x="4413743" y="6480175"/>
            <a:ext cx="4611566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9066" tIns="44533" rIns="89066" bIns="44533">
            <a:spAutoFit/>
          </a:bodyPr>
          <a:lstStyle>
            <a:lvl1pPr algn="l" defTabSz="89058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44500" algn="l" defTabSz="89058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90588" algn="l" defTabSz="89058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333500" algn="l" defTabSz="89058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779588" algn="l" defTabSz="89058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236788" defTabSz="8905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693988" defTabSz="8905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151188" defTabSz="8905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608388" defTabSz="8905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0">
              <a:lnSpc>
                <a:spcPct val="130000"/>
              </a:lnSpc>
              <a:buClrTx/>
              <a:buSzTx/>
              <a:buFontTx/>
              <a:buNone/>
            </a:pPr>
            <a:r>
              <a:rPr lang="en-US" sz="800" b="1">
                <a:solidFill>
                  <a:srgbClr val="77777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Microwaves and Radar Institute</a:t>
            </a:r>
          </a:p>
        </p:txBody>
      </p:sp>
      <p:pic>
        <p:nvPicPr>
          <p:cNvPr id="1027" name="Picture 3" descr="D:\Papers_mine\EUSAR 2018\Presentations\cover.pn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0" r="10252" b="12102"/>
          <a:stretch/>
        </p:blipFill>
        <p:spPr bwMode="auto">
          <a:xfrm flipV="1">
            <a:off x="-1" y="3174"/>
            <a:ext cx="9144001" cy="403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43"/>
          <p:cNvGrpSpPr>
            <a:grpSpLocks/>
          </p:cNvGrpSpPr>
          <p:nvPr userDrawn="1"/>
        </p:nvGrpSpPr>
        <p:grpSpPr bwMode="auto">
          <a:xfrm>
            <a:off x="-1" y="-1"/>
            <a:ext cx="9144000" cy="5289550"/>
            <a:chOff x="-4" y="-2"/>
            <a:chExt cx="6243" cy="3332"/>
          </a:xfrm>
        </p:grpSpPr>
        <p:pic>
          <p:nvPicPr>
            <p:cNvPr id="14" name="Picture 44" descr="test2"/>
            <p:cNvPicPr>
              <a:picLocks noChangeAspect="1" noChangeArrowheads="1"/>
            </p:cNvPicPr>
            <p:nvPr userDrawn="1"/>
          </p:nvPicPr>
          <p:blipFill>
            <a:blip r:embed="rId3">
              <a:clrChange>
                <a:clrFrom>
                  <a:srgbClr val="B2B2B2"/>
                </a:clrFrom>
                <a:clrTo>
                  <a:srgbClr val="B2B2B2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" y="-2"/>
              <a:ext cx="6243" cy="26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Freeform 45"/>
            <p:cNvSpPr>
              <a:spLocks/>
            </p:cNvSpPr>
            <p:nvPr userDrawn="1"/>
          </p:nvSpPr>
          <p:spPr bwMode="auto">
            <a:xfrm>
              <a:off x="-4" y="0"/>
              <a:ext cx="683" cy="3330"/>
            </a:xfrm>
            <a:custGeom>
              <a:avLst/>
              <a:gdLst>
                <a:gd name="T0" fmla="*/ 0 w 630"/>
                <a:gd name="T1" fmla="*/ 0 h 3330"/>
                <a:gd name="T2" fmla="*/ 630 w 630"/>
                <a:gd name="T3" fmla="*/ 2220 h 3330"/>
                <a:gd name="T4" fmla="*/ 0 w 630"/>
                <a:gd name="T5" fmla="*/ 3330 h 3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30" h="3330">
                  <a:moveTo>
                    <a:pt x="0" y="0"/>
                  </a:moveTo>
                  <a:cubicBezTo>
                    <a:pt x="164" y="1068"/>
                    <a:pt x="392" y="1672"/>
                    <a:pt x="630" y="2220"/>
                  </a:cubicBezTo>
                  <a:cubicBezTo>
                    <a:pt x="228" y="2836"/>
                    <a:pt x="78" y="3126"/>
                    <a:pt x="0" y="3330"/>
                  </a:cubicBezTo>
                </a:path>
              </a:pathLst>
            </a:custGeom>
            <a:solidFill>
              <a:srgbClr val="D1D1D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</a:pPr>
              <a:endParaRPr lang="en-US" sz="1200" i="1">
                <a:solidFill>
                  <a:srgbClr val="00CC00"/>
                </a:solidFill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4711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4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139084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201866" y="6477017"/>
            <a:ext cx="5561134" cy="1508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altLang="ko-KR">
                <a:solidFill>
                  <a:srgbClr val="000000"/>
                </a:solidFill>
              </a:rPr>
              <a:t>VU </a:t>
            </a:r>
            <a:fld id="{6786439B-5E6B-4C78-925C-5689D7D4DC39}" type="slidenum">
              <a:rPr lang="de-DE" altLang="ko-KR">
                <a:solidFill>
                  <a:srgbClr val="000000"/>
                </a:solidFill>
              </a:rPr>
              <a:pPr/>
              <a:t>‹#›</a:t>
            </a:fld>
            <a:r>
              <a:rPr lang="de-DE" altLang="ko-KR">
                <a:solidFill>
                  <a:srgbClr val="000000"/>
                </a:solidFill>
              </a:rPr>
              <a:t> &gt; Autor Name</a:t>
            </a:r>
          </a:p>
        </p:txBody>
      </p:sp>
    </p:spTree>
    <p:extLst>
      <p:ext uri="{BB962C8B-B14F-4D97-AF65-F5344CB8AC3E}">
        <p14:creationId xmlns:p14="http://schemas.microsoft.com/office/powerpoint/2010/main" val="859117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35" y="4406917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201866" y="6477017"/>
            <a:ext cx="5561134" cy="1508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altLang="ko-KR">
                <a:solidFill>
                  <a:srgbClr val="000000"/>
                </a:solidFill>
              </a:rPr>
              <a:t>VU </a:t>
            </a:r>
            <a:fld id="{66E02F46-7C14-42BC-A3AD-FBDBF505785A}" type="slidenum">
              <a:rPr lang="de-DE" altLang="ko-KR">
                <a:solidFill>
                  <a:srgbClr val="000000"/>
                </a:solidFill>
              </a:rPr>
              <a:pPr/>
              <a:t>‹#›</a:t>
            </a:fld>
            <a:r>
              <a:rPr lang="de-DE" altLang="ko-KR">
                <a:solidFill>
                  <a:srgbClr val="000000"/>
                </a:solidFill>
              </a:rPr>
              <a:t> &gt; Autor Name</a:t>
            </a:r>
          </a:p>
        </p:txBody>
      </p:sp>
    </p:spTree>
    <p:extLst>
      <p:ext uri="{BB962C8B-B14F-4D97-AF65-F5344CB8AC3E}">
        <p14:creationId xmlns:p14="http://schemas.microsoft.com/office/powerpoint/2010/main" val="8918292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4033" y="765175"/>
            <a:ext cx="4239357" cy="54689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4062" y="765175"/>
            <a:ext cx="4239358" cy="54689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3201866" y="6477017"/>
            <a:ext cx="5561134" cy="1508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altLang="ko-KR">
                <a:solidFill>
                  <a:srgbClr val="000000"/>
                </a:solidFill>
              </a:rPr>
              <a:t>VU </a:t>
            </a:r>
            <a:fld id="{13D0413E-3644-439D-AD6B-12FA280F5C2E}" type="slidenum">
              <a:rPr lang="de-DE" altLang="ko-KR">
                <a:solidFill>
                  <a:srgbClr val="000000"/>
                </a:solidFill>
              </a:rPr>
              <a:pPr/>
              <a:t>‹#›</a:t>
            </a:fld>
            <a:r>
              <a:rPr lang="de-DE" altLang="ko-KR">
                <a:solidFill>
                  <a:srgbClr val="000000"/>
                </a:solidFill>
              </a:rPr>
              <a:t> &gt; Autor Name</a:t>
            </a:r>
          </a:p>
        </p:txBody>
      </p:sp>
    </p:spTree>
    <p:extLst>
      <p:ext uri="{BB962C8B-B14F-4D97-AF65-F5344CB8AC3E}">
        <p14:creationId xmlns:p14="http://schemas.microsoft.com/office/powerpoint/2010/main" val="35330881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78" y="1535113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78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3201866" y="6477017"/>
            <a:ext cx="5561134" cy="1508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altLang="ko-KR">
                <a:solidFill>
                  <a:srgbClr val="000000"/>
                </a:solidFill>
              </a:rPr>
              <a:t>VU </a:t>
            </a:r>
            <a:fld id="{13AA0931-E8E1-4082-B074-7FDE7E994733}" type="slidenum">
              <a:rPr lang="de-DE" altLang="ko-KR">
                <a:solidFill>
                  <a:srgbClr val="000000"/>
                </a:solidFill>
              </a:rPr>
              <a:pPr/>
              <a:t>‹#›</a:t>
            </a:fld>
            <a:r>
              <a:rPr lang="de-DE" altLang="ko-KR">
                <a:solidFill>
                  <a:srgbClr val="000000"/>
                </a:solidFill>
              </a:rPr>
              <a:t> &gt; Autor Name</a:t>
            </a:r>
          </a:p>
        </p:txBody>
      </p:sp>
    </p:spTree>
    <p:extLst>
      <p:ext uri="{BB962C8B-B14F-4D97-AF65-F5344CB8AC3E}">
        <p14:creationId xmlns:p14="http://schemas.microsoft.com/office/powerpoint/2010/main" val="26568992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3201866" y="6477017"/>
            <a:ext cx="5561134" cy="1508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altLang="ko-KR">
                <a:solidFill>
                  <a:srgbClr val="000000"/>
                </a:solidFill>
              </a:rPr>
              <a:t>VU </a:t>
            </a:r>
            <a:fld id="{11865BF4-03C3-453E-BD08-49D7A71F6EAB}" type="slidenum">
              <a:rPr lang="de-DE" altLang="ko-KR">
                <a:solidFill>
                  <a:srgbClr val="000000"/>
                </a:solidFill>
              </a:rPr>
              <a:pPr/>
              <a:t>‹#›</a:t>
            </a:fld>
            <a:r>
              <a:rPr lang="de-DE" altLang="ko-KR">
                <a:solidFill>
                  <a:srgbClr val="000000"/>
                </a:solidFill>
              </a:rPr>
              <a:t> &gt; Autor Name</a:t>
            </a:r>
          </a:p>
        </p:txBody>
      </p:sp>
    </p:spTree>
    <p:extLst>
      <p:ext uri="{BB962C8B-B14F-4D97-AF65-F5344CB8AC3E}">
        <p14:creationId xmlns:p14="http://schemas.microsoft.com/office/powerpoint/2010/main" val="39385478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3201866" y="6477017"/>
            <a:ext cx="5561134" cy="1508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altLang="ko-KR">
                <a:solidFill>
                  <a:srgbClr val="000000"/>
                </a:solidFill>
              </a:rPr>
              <a:t>VU </a:t>
            </a:r>
            <a:fld id="{7C35C709-D089-4CD2-9B0D-B2E85FAFB067}" type="slidenum">
              <a:rPr lang="de-DE" altLang="ko-KR">
                <a:solidFill>
                  <a:srgbClr val="000000"/>
                </a:solidFill>
              </a:rPr>
              <a:pPr/>
              <a:t>‹#›</a:t>
            </a:fld>
            <a:r>
              <a:rPr lang="de-DE" altLang="ko-KR">
                <a:solidFill>
                  <a:srgbClr val="000000"/>
                </a:solidFill>
              </a:rPr>
              <a:t> &gt; Autor Name</a:t>
            </a:r>
          </a:p>
        </p:txBody>
      </p:sp>
    </p:spTree>
    <p:extLst>
      <p:ext uri="{BB962C8B-B14F-4D97-AF65-F5344CB8AC3E}">
        <p14:creationId xmlns:p14="http://schemas.microsoft.com/office/powerpoint/2010/main" val="34235762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4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38" y="273052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3201866" y="6477017"/>
            <a:ext cx="5561134" cy="1508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altLang="ko-KR">
                <a:solidFill>
                  <a:srgbClr val="000000"/>
                </a:solidFill>
              </a:rPr>
              <a:t>VU </a:t>
            </a:r>
            <a:fld id="{7D81759B-6657-4EEC-B161-CF8CED4C557D}" type="slidenum">
              <a:rPr lang="de-DE" altLang="ko-KR">
                <a:solidFill>
                  <a:srgbClr val="000000"/>
                </a:solidFill>
              </a:rPr>
              <a:pPr/>
              <a:t>‹#›</a:t>
            </a:fld>
            <a:r>
              <a:rPr lang="de-DE" altLang="ko-KR">
                <a:solidFill>
                  <a:srgbClr val="000000"/>
                </a:solidFill>
              </a:rPr>
              <a:t> &gt; Autor Name</a:t>
            </a:r>
          </a:p>
        </p:txBody>
      </p:sp>
    </p:spTree>
    <p:extLst>
      <p:ext uri="{BB962C8B-B14F-4D97-AF65-F5344CB8AC3E}">
        <p14:creationId xmlns:p14="http://schemas.microsoft.com/office/powerpoint/2010/main" val="18010564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3201866" y="6477017"/>
            <a:ext cx="5561134" cy="1508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altLang="ko-KR">
                <a:solidFill>
                  <a:srgbClr val="000000"/>
                </a:solidFill>
              </a:rPr>
              <a:t>VU </a:t>
            </a:r>
            <a:fld id="{0ED188C5-E304-44E6-B3DE-525D6C670452}" type="slidenum">
              <a:rPr lang="de-DE" altLang="ko-KR">
                <a:solidFill>
                  <a:srgbClr val="000000"/>
                </a:solidFill>
              </a:rPr>
              <a:pPr/>
              <a:t>‹#›</a:t>
            </a:fld>
            <a:r>
              <a:rPr lang="de-DE" altLang="ko-KR">
                <a:solidFill>
                  <a:srgbClr val="000000"/>
                </a:solidFill>
              </a:rPr>
              <a:t> &gt; Autor Name</a:t>
            </a:r>
          </a:p>
        </p:txBody>
      </p:sp>
    </p:spTree>
    <p:extLst>
      <p:ext uri="{BB962C8B-B14F-4D97-AF65-F5344CB8AC3E}">
        <p14:creationId xmlns:p14="http://schemas.microsoft.com/office/powerpoint/2010/main" val="36597580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201866" y="6477017"/>
            <a:ext cx="5561134" cy="1508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altLang="ko-KR">
                <a:solidFill>
                  <a:srgbClr val="000000"/>
                </a:solidFill>
              </a:rPr>
              <a:t>VU </a:t>
            </a:r>
            <a:fld id="{C12F7FA0-1686-454B-BFF0-DBE9C633507A}" type="slidenum">
              <a:rPr lang="de-DE" altLang="ko-KR">
                <a:solidFill>
                  <a:srgbClr val="000000"/>
                </a:solidFill>
              </a:rPr>
              <a:pPr/>
              <a:t>‹#›</a:t>
            </a:fld>
            <a:r>
              <a:rPr lang="de-DE" altLang="ko-KR">
                <a:solidFill>
                  <a:srgbClr val="000000"/>
                </a:solidFill>
              </a:rPr>
              <a:t> &gt; Autor Name</a:t>
            </a:r>
          </a:p>
        </p:txBody>
      </p:sp>
    </p:spTree>
    <p:extLst>
      <p:ext uri="{BB962C8B-B14F-4D97-AF65-F5344CB8AC3E}">
        <p14:creationId xmlns:p14="http://schemas.microsoft.com/office/powerpoint/2010/main" val="1285272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9313" y="188913"/>
            <a:ext cx="2154115" cy="6045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74027" y="188913"/>
            <a:ext cx="6324600" cy="6045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201866" y="6477017"/>
            <a:ext cx="5561134" cy="1508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altLang="ko-KR">
                <a:solidFill>
                  <a:srgbClr val="000000"/>
                </a:solidFill>
              </a:rPr>
              <a:t>VU </a:t>
            </a:r>
            <a:fld id="{4E8BDC97-18A8-4750-8E8F-B0822F3EE6FD}" type="slidenum">
              <a:rPr lang="de-DE" altLang="ko-KR">
                <a:solidFill>
                  <a:srgbClr val="000000"/>
                </a:solidFill>
              </a:rPr>
              <a:pPr/>
              <a:t>‹#›</a:t>
            </a:fld>
            <a:r>
              <a:rPr lang="de-DE" altLang="ko-KR">
                <a:solidFill>
                  <a:srgbClr val="000000"/>
                </a:solidFill>
              </a:rPr>
              <a:t> &gt; Autor Name</a:t>
            </a:r>
          </a:p>
        </p:txBody>
      </p:sp>
    </p:spTree>
    <p:extLst>
      <p:ext uri="{BB962C8B-B14F-4D97-AF65-F5344CB8AC3E}">
        <p14:creationId xmlns:p14="http://schemas.microsoft.com/office/powerpoint/2010/main" val="3376415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9425" y="1312863"/>
            <a:ext cx="4010025" cy="4746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1850" y="1312863"/>
            <a:ext cx="4011613" cy="4746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8142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/>
          <p:cNvSpPr>
            <a:spLocks noGrp="1"/>
          </p:cNvSpPr>
          <p:nvPr>
            <p:ph type="body" sz="quarter" idx="12" hasCustomPrompt="1"/>
          </p:nvPr>
        </p:nvSpPr>
        <p:spPr>
          <a:xfrm>
            <a:off x="486000" y="1591199"/>
            <a:ext cx="8172000" cy="4338000"/>
          </a:xfrm>
        </p:spPr>
        <p:txBody>
          <a:bodyPr/>
          <a:lstStyle/>
          <a:p>
            <a:pPr lvl="0"/>
            <a:r>
              <a:rPr lang="en-GB" noProof="0" dirty="0" smtClean="0"/>
              <a:t>Click here to insert text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13" name="Titel 12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Click here to insert chart title</a:t>
            </a:r>
            <a:endParaRPr lang="en-GB" noProof="0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3"/>
          </p:nvPr>
        </p:nvSpPr>
        <p:spPr>
          <a:xfrm>
            <a:off x="1529999" y="125999"/>
            <a:ext cx="7128000" cy="144000"/>
          </a:xfrm>
          <a:prstGeom prst="rect">
            <a:avLst/>
          </a:prstGeom>
        </p:spPr>
        <p:txBody>
          <a:bodyPr/>
          <a:lstStyle/>
          <a:p>
            <a:pPr algn="ctr" defTabSz="914400" eaLnBrk="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GB" sz="1200" i="1" smtClean="0">
                <a:solidFill>
                  <a:srgbClr val="00CC00"/>
                </a:solidFill>
                <a:cs typeface="+mn-cs"/>
              </a:rPr>
              <a:t>&gt; Lecture &gt; Author  •  Document &gt; Date</a:t>
            </a:r>
            <a:endParaRPr lang="en-GB" sz="1200" i="1" dirty="0">
              <a:solidFill>
                <a:srgbClr val="00CC00"/>
              </a:solidFill>
              <a:cs typeface="+mn-cs"/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4"/>
          </p:nvPr>
        </p:nvSpPr>
        <p:spPr>
          <a:xfrm>
            <a:off x="3201866" y="6477017"/>
            <a:ext cx="5561134" cy="15081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DLR.de  •  Chart </a:t>
            </a:r>
            <a:fld id="{18C7CB6D-895A-4F21-B0E7-2185F6FE5534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5246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eer ohne Hintergru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44504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33" tIns="40817" rIns="81633" bIns="40817" rtlCol="0" anchor="ctr">
            <a:noAutofit/>
          </a:bodyPr>
          <a:lstStyle/>
          <a:p>
            <a:pPr algn="ctr" defTabSz="816333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 sz="1600" i="1" dirty="0" smtClean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0364" y="102640"/>
            <a:ext cx="7342188" cy="51221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6" name="Grafik 10" descr="dlr_signet.png"/>
          <p:cNvPicPr>
            <a:picLocks noChangeAspect="1"/>
          </p:cNvPicPr>
          <p:nvPr userDrawn="1"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48" y="6187188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5459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Click here to insert chart title</a:t>
            </a:r>
            <a:endParaRPr lang="en-GB" noProof="0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 hasCustomPrompt="1"/>
          </p:nvPr>
        </p:nvSpPr>
        <p:spPr>
          <a:xfrm>
            <a:off x="486000" y="1591200"/>
            <a:ext cx="4086000" cy="4338000"/>
          </a:xfrm>
        </p:spPr>
        <p:txBody>
          <a:bodyPr/>
          <a:lstStyle/>
          <a:p>
            <a:pPr lvl="0"/>
            <a:r>
              <a:rPr lang="en-GB" noProof="0" dirty="0" smtClean="0"/>
              <a:t>Click here to insert text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3" hasCustomPrompt="1"/>
          </p:nvPr>
        </p:nvSpPr>
        <p:spPr>
          <a:xfrm>
            <a:off x="4698000" y="1591200"/>
            <a:ext cx="3960812" cy="433800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GB" noProof="0" dirty="0" smtClean="0"/>
              <a:t>Click onto symbol to insert picture</a:t>
            </a:r>
            <a:endParaRPr lang="en-GB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>
          <a:xfrm>
            <a:off x="1529999" y="125999"/>
            <a:ext cx="7128000" cy="144000"/>
          </a:xfrm>
          <a:prstGeom prst="rect">
            <a:avLst/>
          </a:prstGeom>
        </p:spPr>
        <p:txBody>
          <a:bodyPr/>
          <a:lstStyle/>
          <a:p>
            <a:pPr algn="ctr" defTabSz="914400" eaLnBrk="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GB" sz="1200" i="1" smtClean="0">
                <a:solidFill>
                  <a:srgbClr val="00CC00"/>
                </a:solidFill>
                <a:cs typeface="+mn-cs"/>
              </a:rPr>
              <a:t>&gt; Lecture &gt; Author  •  Document &gt; Date</a:t>
            </a:r>
            <a:endParaRPr lang="en-GB" sz="1200" i="1" dirty="0">
              <a:solidFill>
                <a:srgbClr val="00CC00"/>
              </a:solidFill>
              <a:cs typeface="+mn-cs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5"/>
          </p:nvPr>
        </p:nvSpPr>
        <p:spPr>
          <a:xfrm>
            <a:off x="3201866" y="6477017"/>
            <a:ext cx="5561134" cy="15081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DLR.de  •  Chart </a:t>
            </a:r>
            <a:fld id="{18C7CB6D-895A-4F21-B0E7-2185F6FE5534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5746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\\psf\Host\Users\cd\Desktop\Startbild_4zu3-E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45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1143000" y="1392241"/>
            <a:ext cx="7342188" cy="741361"/>
          </a:xfrm>
          <a:prstGeom prst="rect">
            <a:avLst/>
          </a:prstGeom>
        </p:spPr>
        <p:txBody>
          <a:bodyPr lIns="0" tIns="0" rIns="0" bIns="0" anchor="t"/>
          <a:lstStyle>
            <a:lvl1pPr>
              <a:tabLst>
                <a:tab pos="1819742" algn="l"/>
              </a:tabLst>
              <a:defRPr b="1"/>
            </a:lvl1pPr>
          </a:lstStyle>
          <a:p>
            <a:pPr lvl="0"/>
            <a:r>
              <a:rPr lang="en-GB" noProof="0" dirty="0" smtClean="0"/>
              <a:t>Click here to insert lecture title</a:t>
            </a:r>
          </a:p>
        </p:txBody>
      </p:sp>
      <p:pic>
        <p:nvPicPr>
          <p:cNvPr id="7" name="Grafik 10" descr="dlr_signe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5857894"/>
            <a:ext cx="85725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159018"/>
            <a:ext cx="7342188" cy="371475"/>
          </a:xfrm>
        </p:spPr>
        <p:txBody>
          <a:bodyPr/>
          <a:lstStyle>
            <a:lvl1pPr marL="0" indent="0">
              <a:buFontTx/>
              <a:buNone/>
              <a:defRPr sz="2100">
                <a:solidFill>
                  <a:srgbClr val="686868"/>
                </a:solidFill>
              </a:defRPr>
            </a:lvl1pPr>
          </a:lstStyle>
          <a:p>
            <a:pPr lvl="0"/>
            <a:r>
              <a:rPr lang="en-GB" noProof="0" dirty="0" smtClean="0"/>
              <a:t>Click here to insert lecture subtitle</a:t>
            </a:r>
          </a:p>
        </p:txBody>
      </p:sp>
      <p:sp>
        <p:nvSpPr>
          <p:cNvPr id="20" name="Rectangle 51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143011" y="122240"/>
            <a:ext cx="1230313" cy="122237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buFontTx/>
              <a:buNone/>
              <a:defRPr sz="700">
                <a:solidFill>
                  <a:srgbClr val="68686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816333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GB" smtClean="0"/>
              <a:t>www.DLR.de  •  Chart </a:t>
            </a:r>
            <a:fld id="{E19ADC32-8BA4-452D-8D92-8E4AF5BC6D76}" type="slidenum">
              <a:rPr lang="en-GB" smtClean="0"/>
              <a:pPr defTabSz="816333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t>‹#›</a:t>
            </a:fld>
            <a:endParaRPr lang="en-GB" dirty="0"/>
          </a:p>
        </p:txBody>
      </p:sp>
      <p:sp>
        <p:nvSpPr>
          <p:cNvPr id="21" name="Rectangle 5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74900" y="122240"/>
            <a:ext cx="5399088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700">
                <a:solidFill>
                  <a:srgbClr val="68686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816333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GB" noProof="1" smtClean="0"/>
              <a:t>&gt; Lecture &gt; Author  •  Document &gt; Date</a:t>
            </a:r>
            <a:endParaRPr lang="en-GB" noProof="1"/>
          </a:p>
        </p:txBody>
      </p:sp>
    </p:spTree>
    <p:extLst>
      <p:ext uri="{BB962C8B-B14F-4D97-AF65-F5344CB8AC3E}">
        <p14:creationId xmlns:p14="http://schemas.microsoft.com/office/powerpoint/2010/main" val="1813566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1143000" y="938212"/>
            <a:ext cx="7342188" cy="7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Click here to insert chart title</a:t>
            </a:r>
            <a:endParaRPr lang="de-DE" dirty="0" smtClean="0"/>
          </a:p>
        </p:txBody>
      </p:sp>
      <p:sp>
        <p:nvSpPr>
          <p:cNvPr id="8" name="Rectangle 3"/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1143011" y="1884363"/>
            <a:ext cx="7694613" cy="3992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Click here to insert text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12" name="Rectangle 51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143011" y="122240"/>
            <a:ext cx="1230313" cy="122237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buFontTx/>
              <a:buNone/>
              <a:defRPr sz="700">
                <a:solidFill>
                  <a:srgbClr val="68686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816333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GB" smtClean="0"/>
              <a:t>www.DLR.de  •  Chart </a:t>
            </a:r>
            <a:fld id="{E19ADC32-8BA4-452D-8D92-8E4AF5BC6D76}" type="slidenum">
              <a:rPr lang="en-GB" smtClean="0"/>
              <a:pPr defTabSz="816333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t>‹#›</a:t>
            </a:fld>
            <a:endParaRPr lang="en-GB" dirty="0"/>
          </a:p>
        </p:txBody>
      </p:sp>
      <p:sp>
        <p:nvSpPr>
          <p:cNvPr id="13" name="Rectangle 5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74900" y="122240"/>
            <a:ext cx="5399088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700">
                <a:solidFill>
                  <a:srgbClr val="68686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816333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GB" noProof="1" smtClean="0"/>
              <a:t>&gt; Lecture &gt; Author  •  Document &gt; Date</a:t>
            </a:r>
            <a:endParaRPr lang="en-GB" noProof="1"/>
          </a:p>
        </p:txBody>
      </p:sp>
    </p:spTree>
    <p:extLst>
      <p:ext uri="{BB962C8B-B14F-4D97-AF65-F5344CB8AC3E}">
        <p14:creationId xmlns:p14="http://schemas.microsoft.com/office/powerpoint/2010/main" val="1835790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364" y="102640"/>
            <a:ext cx="7342188" cy="512216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7971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33" tIns="40817" rIns="81633" bIns="40817" rtlCol="0" anchor="ctr">
            <a:noAutofit/>
          </a:bodyPr>
          <a:lstStyle/>
          <a:p>
            <a:pPr algn="ctr" defTabSz="816333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 sz="16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0364" y="102640"/>
            <a:ext cx="7342188" cy="51221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7" name="Grafik 10" descr="dlr_signet.png"/>
          <p:cNvPicPr>
            <a:picLocks noChangeAspect="1"/>
          </p:cNvPicPr>
          <p:nvPr userDrawn="1"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81" y="6042850"/>
            <a:ext cx="561600" cy="463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36030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-4365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33" tIns="40817" rIns="81633" bIns="40817" rtlCol="0" anchor="ctr">
            <a:noAutofit/>
          </a:bodyPr>
          <a:lstStyle/>
          <a:p>
            <a:pPr algn="ctr" defTabSz="816333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 sz="16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3" descr="TanDEM_RGB_HQ_Transparent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8" y="6404390"/>
            <a:ext cx="1955404" cy="449261"/>
          </a:xfrm>
          <a:prstGeom prst="rect">
            <a:avLst/>
          </a:prstGeom>
          <a:solidFill>
            <a:srgbClr val="000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0364" y="102640"/>
            <a:ext cx="7342188" cy="51221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1089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1143000" y="938212"/>
            <a:ext cx="7342188" cy="7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Click here to insert chart title</a:t>
            </a:r>
            <a:endParaRPr lang="de-DE" dirty="0" smtClean="0"/>
          </a:p>
        </p:txBody>
      </p:sp>
      <p:sp>
        <p:nvSpPr>
          <p:cNvPr id="8" name="Rectangle 3"/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1143001" y="1884363"/>
            <a:ext cx="3769200" cy="3992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Click here to insert text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idx="10" hasCustomPrompt="1"/>
          </p:nvPr>
        </p:nvSpPr>
        <p:spPr bwMode="auto">
          <a:xfrm>
            <a:off x="5065200" y="1882806"/>
            <a:ext cx="3769200" cy="3992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Click here to insert text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13" name="Rectangle 51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143011" y="122240"/>
            <a:ext cx="1230313" cy="122237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buFontTx/>
              <a:buNone/>
              <a:defRPr sz="700">
                <a:solidFill>
                  <a:srgbClr val="68686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816333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GB" smtClean="0"/>
              <a:t>www.DLR.de  •  Chart </a:t>
            </a:r>
            <a:fld id="{E19ADC32-8BA4-452D-8D92-8E4AF5BC6D76}" type="slidenum">
              <a:rPr lang="en-GB" smtClean="0"/>
              <a:pPr defTabSz="816333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t>‹#›</a:t>
            </a:fld>
            <a:endParaRPr lang="en-GB" dirty="0"/>
          </a:p>
        </p:txBody>
      </p:sp>
      <p:sp>
        <p:nvSpPr>
          <p:cNvPr id="14" name="Rectangle 5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74900" y="122240"/>
            <a:ext cx="5399088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700">
                <a:solidFill>
                  <a:srgbClr val="68686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816333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GB" noProof="1" smtClean="0"/>
              <a:t>&gt; Lecture &gt; Author  •  Document &gt; Date</a:t>
            </a:r>
            <a:endParaRPr lang="en-GB" noProof="1"/>
          </a:p>
        </p:txBody>
      </p:sp>
    </p:spTree>
    <p:extLst>
      <p:ext uri="{BB962C8B-B14F-4D97-AF65-F5344CB8AC3E}">
        <p14:creationId xmlns:p14="http://schemas.microsoft.com/office/powerpoint/2010/main" val="1840226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6559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1143000" y="938212"/>
            <a:ext cx="7342188" cy="7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Click here to insert chart title</a:t>
            </a:r>
            <a:endParaRPr lang="de-DE" dirty="0" smtClean="0"/>
          </a:p>
        </p:txBody>
      </p:sp>
      <p:sp>
        <p:nvSpPr>
          <p:cNvPr id="8" name="Rectangle 3"/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1143001" y="2422800"/>
            <a:ext cx="3769200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Click here to insert text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idx="10" hasCustomPrompt="1"/>
          </p:nvPr>
        </p:nvSpPr>
        <p:spPr bwMode="auto">
          <a:xfrm>
            <a:off x="5065200" y="2422800"/>
            <a:ext cx="3769200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Click here to insert text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9" name="Textplatzhalter 1"/>
          <p:cNvSpPr>
            <a:spLocks noGrp="1"/>
          </p:cNvSpPr>
          <p:nvPr>
            <p:ph type="body" idx="11" hasCustomPrompt="1"/>
          </p:nvPr>
        </p:nvSpPr>
        <p:spPr>
          <a:xfrm>
            <a:off x="1144801" y="1871442"/>
            <a:ext cx="3769200" cy="333425"/>
          </a:xfrm>
        </p:spPr>
        <p:txBody>
          <a:bodyPr/>
          <a:lstStyle>
            <a:lvl1pPr marL="0" indent="0">
              <a:buFontTx/>
              <a:buNone/>
              <a:defRPr b="1"/>
            </a:lvl1pPr>
          </a:lstStyle>
          <a:p>
            <a:pPr lvl="0"/>
            <a:r>
              <a:rPr lang="en-GB" noProof="0" dirty="0" smtClean="0"/>
              <a:t>Click here to insert header line</a:t>
            </a:r>
          </a:p>
        </p:txBody>
      </p:sp>
      <p:sp>
        <p:nvSpPr>
          <p:cNvPr id="12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5065200" y="1872000"/>
            <a:ext cx="3769200" cy="334800"/>
          </a:xfrm>
        </p:spPr>
        <p:txBody>
          <a:bodyPr/>
          <a:lstStyle>
            <a:lvl1pPr marL="0" indent="0">
              <a:buFontTx/>
              <a:buNone/>
              <a:defRPr b="1"/>
            </a:lvl1pPr>
          </a:lstStyle>
          <a:p>
            <a:pPr lvl="0"/>
            <a:r>
              <a:rPr lang="en-GB" noProof="0" dirty="0" smtClean="0"/>
              <a:t>Click here to insert header line</a:t>
            </a:r>
          </a:p>
        </p:txBody>
      </p:sp>
      <p:sp>
        <p:nvSpPr>
          <p:cNvPr id="10" name="Rectangle 51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143011" y="122240"/>
            <a:ext cx="1230313" cy="122237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buFontTx/>
              <a:buNone/>
              <a:defRPr sz="700">
                <a:solidFill>
                  <a:srgbClr val="68686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816333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GB" smtClean="0"/>
              <a:t>www.DLR.de  •  Chart </a:t>
            </a:r>
            <a:fld id="{E19ADC32-8BA4-452D-8D92-8E4AF5BC6D76}" type="slidenum">
              <a:rPr lang="en-GB" smtClean="0"/>
              <a:pPr defTabSz="816333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t>‹#›</a:t>
            </a:fld>
            <a:endParaRPr lang="en-GB" dirty="0"/>
          </a:p>
        </p:txBody>
      </p:sp>
      <p:sp>
        <p:nvSpPr>
          <p:cNvPr id="11" name="Rectangle 5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74900" y="122240"/>
            <a:ext cx="5399088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700">
                <a:solidFill>
                  <a:srgbClr val="68686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816333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GB" noProof="1" smtClean="0"/>
              <a:t>&gt; Lecture &gt; Author  •  Document &gt; Date</a:t>
            </a:r>
            <a:endParaRPr lang="en-GB" noProof="1"/>
          </a:p>
        </p:txBody>
      </p:sp>
    </p:spTree>
    <p:extLst>
      <p:ext uri="{BB962C8B-B14F-4D97-AF65-F5344CB8AC3E}">
        <p14:creationId xmlns:p14="http://schemas.microsoft.com/office/powerpoint/2010/main" val="37474595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1143000" y="938212"/>
            <a:ext cx="7342188" cy="7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Click here to insert chart title</a:t>
            </a:r>
            <a:endParaRPr lang="de-DE" dirty="0" smtClean="0"/>
          </a:p>
        </p:txBody>
      </p:sp>
      <p:sp>
        <p:nvSpPr>
          <p:cNvPr id="7" name="Rectangle 51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143011" y="122240"/>
            <a:ext cx="1230313" cy="122237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buFontTx/>
              <a:buNone/>
              <a:defRPr sz="700">
                <a:solidFill>
                  <a:srgbClr val="68686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816333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GB" smtClean="0"/>
              <a:t>www.DLR.de  •  Chart </a:t>
            </a:r>
            <a:fld id="{E19ADC32-8BA4-452D-8D92-8E4AF5BC6D76}" type="slidenum">
              <a:rPr lang="en-GB" smtClean="0"/>
              <a:pPr defTabSz="816333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t>‹#›</a:t>
            </a:fld>
            <a:endParaRPr lang="en-GB" dirty="0"/>
          </a:p>
        </p:txBody>
      </p:sp>
      <p:sp>
        <p:nvSpPr>
          <p:cNvPr id="8" name="Rectangle 5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74900" y="122240"/>
            <a:ext cx="5399088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700">
                <a:solidFill>
                  <a:srgbClr val="68686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816333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GB" noProof="1" smtClean="0"/>
              <a:t>&gt; Lecture &gt; Author  •  Document &gt; Date</a:t>
            </a:r>
            <a:endParaRPr lang="en-GB" noProof="1"/>
          </a:p>
        </p:txBody>
      </p:sp>
    </p:spTree>
    <p:extLst>
      <p:ext uri="{BB962C8B-B14F-4D97-AF65-F5344CB8AC3E}">
        <p14:creationId xmlns:p14="http://schemas.microsoft.com/office/powerpoint/2010/main" val="25488090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1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143011" y="122240"/>
            <a:ext cx="1230313" cy="122237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buFontTx/>
              <a:buNone/>
              <a:defRPr sz="700">
                <a:solidFill>
                  <a:srgbClr val="68686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816333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GB" smtClean="0"/>
              <a:t>www.DLR.de  •  Chart </a:t>
            </a:r>
            <a:fld id="{E19ADC32-8BA4-452D-8D92-8E4AF5BC6D76}" type="slidenum">
              <a:rPr lang="en-GB" smtClean="0"/>
              <a:pPr defTabSz="816333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t>‹#›</a:t>
            </a:fld>
            <a:endParaRPr lang="en-GB" dirty="0"/>
          </a:p>
        </p:txBody>
      </p:sp>
      <p:sp>
        <p:nvSpPr>
          <p:cNvPr id="7" name="Rectangle 5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74900" y="122240"/>
            <a:ext cx="5399088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700">
                <a:solidFill>
                  <a:srgbClr val="68686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816333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GB" noProof="1" smtClean="0"/>
              <a:t>&gt; Lecture &gt; Author  •  Document &gt; Date</a:t>
            </a:r>
            <a:endParaRPr lang="en-GB" noProof="1"/>
          </a:p>
        </p:txBody>
      </p:sp>
    </p:spTree>
    <p:extLst>
      <p:ext uri="{BB962C8B-B14F-4D97-AF65-F5344CB8AC3E}">
        <p14:creationId xmlns:p14="http://schemas.microsoft.com/office/powerpoint/2010/main" val="1798056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33" tIns="40817" rIns="81633" bIns="40817" rtlCol="0" anchor="ctr">
            <a:noAutofit/>
          </a:bodyPr>
          <a:lstStyle/>
          <a:p>
            <a:pPr algn="ctr" defTabSz="816333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 sz="16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0364" y="102640"/>
            <a:ext cx="7342188" cy="51221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1929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68"/>
            <a:ext cx="2133600" cy="365125"/>
          </a:xfrm>
          <a:prstGeom prst="rect">
            <a:avLst/>
          </a:prstGeom>
        </p:spPr>
        <p:txBody>
          <a:bodyPr/>
          <a:lstStyle/>
          <a:p>
            <a:fld id="{A5D73492-008D-4691-9344-6BAC59A67C7D}" type="datetimeFigureOut">
              <a:rPr lang="en-US" smtClean="0">
                <a:solidFill>
                  <a:prstClr val="black"/>
                </a:solidFill>
              </a:rPr>
              <a:pPr/>
              <a:t>3/25/2019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6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68"/>
            <a:ext cx="2133600" cy="365125"/>
          </a:xfrm>
          <a:prstGeom prst="rect">
            <a:avLst/>
          </a:prstGeom>
        </p:spPr>
        <p:txBody>
          <a:bodyPr/>
          <a:lstStyle/>
          <a:p>
            <a:fld id="{4138CFD6-74C4-4A8F-BE46-1B0432D67E2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78257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68"/>
            <a:ext cx="2133600" cy="365125"/>
          </a:xfrm>
          <a:prstGeom prst="rect">
            <a:avLst/>
          </a:prstGeom>
        </p:spPr>
        <p:txBody>
          <a:bodyPr/>
          <a:lstStyle/>
          <a:p>
            <a:fld id="{A5D73492-008D-4691-9344-6BAC59A67C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6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68"/>
            <a:ext cx="2133600" cy="365125"/>
          </a:xfrm>
          <a:prstGeom prst="rect">
            <a:avLst/>
          </a:prstGeom>
        </p:spPr>
        <p:txBody>
          <a:bodyPr/>
          <a:lstStyle/>
          <a:p>
            <a:fld id="{4138CFD6-74C4-4A8F-BE46-1B0432D67E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030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292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1117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4100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77568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8.jpeg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30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image" Target="../media/image8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1" descr="TanDEM-X_LowRes_Preview_1126--K-DLR--001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22" descr="TanDEM-X_LowRes_Preview_1126--K-DLR--001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Rectangle 23"/>
          <p:cNvSpPr>
            <a:spLocks noGrp="1" noChangeArrowheads="1"/>
          </p:cNvSpPr>
          <p:nvPr>
            <p:ph type="title"/>
          </p:nvPr>
        </p:nvSpPr>
        <p:spPr bwMode="auto">
          <a:xfrm>
            <a:off x="114300" y="704854"/>
            <a:ext cx="7772400" cy="41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Mastertitelformat bearbeiten</a:t>
            </a:r>
          </a:p>
        </p:txBody>
      </p:sp>
      <p:sp>
        <p:nvSpPr>
          <p:cNvPr id="2053" name="Rectangle 2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9425" y="1312863"/>
            <a:ext cx="8174038" cy="474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234581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906" r:id="rId14"/>
    <p:sldLayoutId id="2147483907" r:id="rId15"/>
  </p:sldLayoutIdLst>
  <p:txStyles>
    <p:titleStyle>
      <a:lvl1pPr algn="l" rtl="0" eaLnBrk="0" fontAlgn="base" hangingPunct="0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454545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454545"/>
          </a:solidFill>
          <a:latin typeface="Arial" charset="0"/>
        </a:defRPr>
      </a:lvl2pPr>
      <a:lvl3pPr algn="l" rtl="0" eaLnBrk="0" fontAlgn="base" hangingPunct="0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454545"/>
          </a:solidFill>
          <a:latin typeface="Arial" charset="0"/>
        </a:defRPr>
      </a:lvl3pPr>
      <a:lvl4pPr algn="l" rtl="0" eaLnBrk="0" fontAlgn="base" hangingPunct="0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454545"/>
          </a:solidFill>
          <a:latin typeface="Arial" charset="0"/>
        </a:defRPr>
      </a:lvl4pPr>
      <a:lvl5pPr algn="l" rtl="0" eaLnBrk="0" fontAlgn="base" hangingPunct="0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454545"/>
          </a:solidFill>
          <a:latin typeface="Arial" charset="0"/>
        </a:defRPr>
      </a:lvl5pPr>
      <a:lvl6pPr marL="457200" algn="l" rtl="0" fontAlgn="base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454545"/>
          </a:solidFill>
          <a:latin typeface="Arial" charset="0"/>
        </a:defRPr>
      </a:lvl6pPr>
      <a:lvl7pPr marL="914400" algn="l" rtl="0" fontAlgn="base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454545"/>
          </a:solidFill>
          <a:latin typeface="Arial" charset="0"/>
        </a:defRPr>
      </a:lvl7pPr>
      <a:lvl8pPr marL="1371600" algn="l" rtl="0" fontAlgn="base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454545"/>
          </a:solidFill>
          <a:latin typeface="Arial" charset="0"/>
        </a:defRPr>
      </a:lvl8pPr>
      <a:lvl9pPr marL="1828800" algn="l" rtl="0" fontAlgn="base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454545"/>
          </a:solidFill>
          <a:latin typeface="Arial" charset="0"/>
        </a:defRPr>
      </a:lvl9pPr>
    </p:titleStyle>
    <p:bodyStyle>
      <a:lvl1pPr marL="381000" indent="-381000" algn="l" rtl="0" eaLnBrk="0" fontAlgn="base" hangingPunct="0">
        <a:spcBef>
          <a:spcPct val="25000"/>
        </a:spcBef>
        <a:spcAft>
          <a:spcPct val="0"/>
        </a:spcAft>
        <a:buSzPct val="90000"/>
        <a:buBlip>
          <a:blip r:embed="rId18"/>
        </a:buBlip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950913" indent="-379413" algn="l" rtl="0" eaLnBrk="0" fontAlgn="base" hangingPunct="0">
        <a:spcBef>
          <a:spcPct val="25000"/>
        </a:spcBef>
        <a:spcAft>
          <a:spcPct val="0"/>
        </a:spcAft>
        <a:buSzPct val="90000"/>
        <a:buBlip>
          <a:blip r:embed="rId18"/>
        </a:buBlip>
        <a:defRPr>
          <a:solidFill>
            <a:schemeClr val="tx1"/>
          </a:solidFill>
          <a:latin typeface="+mn-lt"/>
        </a:defRPr>
      </a:lvl2pPr>
      <a:lvl3pPr marL="1520825" indent="-379413" algn="l" rtl="0" eaLnBrk="0" fontAlgn="base" hangingPunct="0">
        <a:spcBef>
          <a:spcPct val="25000"/>
        </a:spcBef>
        <a:spcAft>
          <a:spcPct val="0"/>
        </a:spcAft>
        <a:buSzPct val="90000"/>
        <a:buBlip>
          <a:blip r:embed="rId18"/>
        </a:buBlip>
        <a:defRPr>
          <a:solidFill>
            <a:schemeClr val="tx1"/>
          </a:solidFill>
          <a:latin typeface="+mn-lt"/>
        </a:defRPr>
      </a:lvl3pPr>
      <a:lvl4pPr marL="2092325" indent="-381000" algn="l" rtl="0" eaLnBrk="0" fontAlgn="base" hangingPunct="0">
        <a:spcBef>
          <a:spcPct val="25000"/>
        </a:spcBef>
        <a:spcAft>
          <a:spcPct val="0"/>
        </a:spcAft>
        <a:buSzPct val="90000"/>
        <a:buBlip>
          <a:blip r:embed="rId18"/>
        </a:buBlip>
        <a:defRPr>
          <a:solidFill>
            <a:schemeClr val="tx1"/>
          </a:solidFill>
          <a:latin typeface="+mn-lt"/>
        </a:defRPr>
      </a:lvl4pPr>
      <a:lvl5pPr marL="2663825" indent="-381000" algn="l" rtl="0" eaLnBrk="0" fontAlgn="base" hangingPunct="0">
        <a:spcBef>
          <a:spcPct val="25000"/>
        </a:spcBef>
        <a:spcAft>
          <a:spcPct val="0"/>
        </a:spcAft>
        <a:buSzPct val="90000"/>
        <a:buBlip>
          <a:blip r:embed="rId18"/>
        </a:buBlip>
        <a:defRPr>
          <a:solidFill>
            <a:schemeClr val="tx1"/>
          </a:solidFill>
          <a:latin typeface="+mn-lt"/>
        </a:defRPr>
      </a:lvl5pPr>
      <a:lvl6pPr marL="3121025" indent="-381000" algn="l" rtl="0" fontAlgn="base">
        <a:spcBef>
          <a:spcPct val="25000"/>
        </a:spcBef>
        <a:spcAft>
          <a:spcPct val="0"/>
        </a:spcAft>
        <a:buSzPct val="90000"/>
        <a:buBlip>
          <a:blip r:embed="rId18"/>
        </a:buBlip>
        <a:defRPr>
          <a:solidFill>
            <a:schemeClr val="tx1"/>
          </a:solidFill>
          <a:latin typeface="+mn-lt"/>
        </a:defRPr>
      </a:lvl6pPr>
      <a:lvl7pPr marL="3578225" indent="-381000" algn="l" rtl="0" fontAlgn="base">
        <a:spcBef>
          <a:spcPct val="25000"/>
        </a:spcBef>
        <a:spcAft>
          <a:spcPct val="0"/>
        </a:spcAft>
        <a:buSzPct val="90000"/>
        <a:buBlip>
          <a:blip r:embed="rId18"/>
        </a:buBlip>
        <a:defRPr>
          <a:solidFill>
            <a:schemeClr val="tx1"/>
          </a:solidFill>
          <a:latin typeface="+mn-lt"/>
        </a:defRPr>
      </a:lvl7pPr>
      <a:lvl8pPr marL="4035425" indent="-381000" algn="l" rtl="0" fontAlgn="base">
        <a:spcBef>
          <a:spcPct val="25000"/>
        </a:spcBef>
        <a:spcAft>
          <a:spcPct val="0"/>
        </a:spcAft>
        <a:buSzPct val="90000"/>
        <a:buBlip>
          <a:blip r:embed="rId18"/>
        </a:buBlip>
        <a:defRPr>
          <a:solidFill>
            <a:schemeClr val="tx1"/>
          </a:solidFill>
          <a:latin typeface="+mn-lt"/>
        </a:defRPr>
      </a:lvl8pPr>
      <a:lvl9pPr marL="4492625" indent="-381000" algn="l" rtl="0" fontAlgn="base">
        <a:spcBef>
          <a:spcPct val="25000"/>
        </a:spcBef>
        <a:spcAft>
          <a:spcPct val="0"/>
        </a:spcAft>
        <a:buSzPct val="90000"/>
        <a:buBlip>
          <a:blip r:embed="rId18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8" descr="\\psf\Host\Users\cd\Desktop\Startbild_4zu3-Fuss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7171"/>
            <a:ext cx="9144000" cy="550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43018" y="1884363"/>
            <a:ext cx="7694613" cy="3992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Click here to insert text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1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938212"/>
            <a:ext cx="7342188" cy="7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Click here to insert chart title</a:t>
            </a:r>
          </a:p>
        </p:txBody>
      </p:sp>
      <p:pic>
        <p:nvPicPr>
          <p:cNvPr id="6" name="Grafik 10" descr="dlr_signet.png"/>
          <p:cNvPicPr>
            <a:picLocks noChangeAspect="1"/>
          </p:cNvPicPr>
          <p:nvPr/>
        </p:nvPicPr>
        <p:blipFill>
          <a:blip r:embed="rId16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81" y="6042864"/>
            <a:ext cx="561600" cy="463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239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7" r:id="rId11"/>
    <p:sldLayoutId id="2147483908" r:id="rId12"/>
    <p:sldLayoutId id="2147483909" r:id="rId13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816333" rtl="0" eaLnBrk="1" latinLnBrk="0" hangingPunct="1">
        <a:spcBef>
          <a:spcPct val="0"/>
        </a:spcBef>
        <a:buNone/>
        <a:defRPr lang="en-GB" sz="2100" b="1" kern="1200" noProof="0" dirty="0" smtClean="0">
          <a:solidFill>
            <a:srgbClr val="686868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160695" indent="-160695" algn="l" defTabSz="816333" rtl="0" eaLnBrk="1" latinLnBrk="0" hangingPunct="1">
        <a:spcBef>
          <a:spcPts val="268"/>
        </a:spcBef>
        <a:spcAft>
          <a:spcPts val="268"/>
        </a:spcAft>
        <a:buFont typeface="Arial" pitchFamily="34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559221" indent="-160695" algn="l" defTabSz="816333" rtl="0" eaLnBrk="1" latinLnBrk="0" hangingPunct="1">
        <a:spcBef>
          <a:spcPts val="0"/>
        </a:spcBef>
        <a:buFont typeface="Arial" pitchFamily="34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960959" indent="-160695" algn="l" defTabSz="816333" rtl="0" eaLnBrk="1" latinLnBrk="0" hangingPunct="1">
        <a:spcBef>
          <a:spcPts val="0"/>
        </a:spcBef>
        <a:buFont typeface="Arial" pitchFamily="34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359484" indent="-160695" algn="l" defTabSz="816333" rtl="0" eaLnBrk="1" latinLnBrk="0" hangingPunct="1">
        <a:spcBef>
          <a:spcPts val="0"/>
        </a:spcBef>
        <a:buFont typeface="Arial" pitchFamily="34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758009" indent="-160695" algn="l" defTabSz="816333" rtl="0" eaLnBrk="1" latinLnBrk="0" hangingPunct="1">
        <a:spcBef>
          <a:spcPts val="0"/>
        </a:spcBef>
        <a:buFont typeface="Arial" pitchFamily="34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244916" indent="-204083" algn="l" defTabSz="81633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53083" indent="-204083" algn="l" defTabSz="81633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61249" indent="-204083" algn="l" defTabSz="81633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69416" indent="-204083" algn="l" defTabSz="81633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81633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167" algn="l" defTabSz="81633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6333" algn="l" defTabSz="81633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500" algn="l" defTabSz="81633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2666" algn="l" defTabSz="81633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0833" algn="l" defTabSz="81633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8999" algn="l" defTabSz="81633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166" algn="l" defTabSz="81633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5332" algn="l" defTabSz="81633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" name="Rectangle 38"/>
          <p:cNvSpPr>
            <a:spLocks noGrp="1" noChangeArrowheads="1"/>
          </p:cNvSpPr>
          <p:nvPr>
            <p:ph type="title"/>
          </p:nvPr>
        </p:nvSpPr>
        <p:spPr bwMode="auto">
          <a:xfrm>
            <a:off x="274034" y="188913"/>
            <a:ext cx="8619392" cy="40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ko-KR" smtClean="0"/>
              <a:t>Mastertitelformat bearbeiten</a:t>
            </a:r>
          </a:p>
        </p:txBody>
      </p:sp>
      <p:sp>
        <p:nvSpPr>
          <p:cNvPr id="1063" name="Rectangle 39"/>
          <p:cNvSpPr>
            <a:spLocks noGrp="1" noChangeArrowheads="1"/>
          </p:cNvSpPr>
          <p:nvPr>
            <p:ph type="body" idx="1"/>
          </p:nvPr>
        </p:nvSpPr>
        <p:spPr bwMode="auto">
          <a:xfrm>
            <a:off x="274034" y="765175"/>
            <a:ext cx="8619392" cy="546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ko-KR" smtClean="0"/>
              <a:t>Mastertextformat bearbeiten	</a:t>
            </a:r>
          </a:p>
          <a:p>
            <a:pPr lvl="1"/>
            <a:r>
              <a:rPr lang="de-DE" altLang="ko-KR" smtClean="0"/>
              <a:t>Zweite Ebene</a:t>
            </a:r>
          </a:p>
          <a:p>
            <a:pPr lvl="2"/>
            <a:r>
              <a:rPr lang="de-DE" altLang="ko-KR" smtClean="0"/>
              <a:t>Dritte Ebene</a:t>
            </a:r>
          </a:p>
          <a:p>
            <a:pPr lvl="3"/>
            <a:r>
              <a:rPr lang="de-DE" altLang="ko-KR" smtClean="0"/>
              <a:t>Vierte Ebene</a:t>
            </a:r>
          </a:p>
          <a:p>
            <a:pPr lvl="4"/>
            <a:r>
              <a:rPr lang="de-DE" altLang="ko-KR" smtClean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815304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  <p:sldLayoutId id="2147483889" r:id="rId12"/>
    <p:sldLayoutId id="2147483890" r:id="rId13"/>
    <p:sldLayoutId id="2147483891" r:id="rId14"/>
    <p:sldLayoutId id="2147483892" r:id="rId15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858838" rtl="0" fontAlgn="base">
        <a:lnSpc>
          <a:spcPts val="2750"/>
        </a:lnSpc>
        <a:spcBef>
          <a:spcPct val="0"/>
        </a:spcBef>
        <a:spcAft>
          <a:spcPct val="0"/>
        </a:spcAft>
        <a:defRPr sz="2200" b="1">
          <a:solidFill>
            <a:schemeClr val="accent2"/>
          </a:solidFill>
          <a:latin typeface="+mj-lt"/>
          <a:ea typeface="+mj-ea"/>
          <a:cs typeface="+mj-cs"/>
        </a:defRPr>
      </a:lvl1pPr>
      <a:lvl2pPr algn="l" defTabSz="858838" rtl="0" fontAlgn="base">
        <a:lnSpc>
          <a:spcPts val="2750"/>
        </a:lnSpc>
        <a:spcBef>
          <a:spcPct val="0"/>
        </a:spcBef>
        <a:spcAft>
          <a:spcPct val="0"/>
        </a:spcAft>
        <a:defRPr sz="2200" b="1">
          <a:solidFill>
            <a:schemeClr val="accent2"/>
          </a:solidFill>
          <a:latin typeface="Arial" charset="0"/>
        </a:defRPr>
      </a:lvl2pPr>
      <a:lvl3pPr algn="l" defTabSz="858838" rtl="0" fontAlgn="base">
        <a:lnSpc>
          <a:spcPts val="2750"/>
        </a:lnSpc>
        <a:spcBef>
          <a:spcPct val="0"/>
        </a:spcBef>
        <a:spcAft>
          <a:spcPct val="0"/>
        </a:spcAft>
        <a:defRPr sz="2200" b="1">
          <a:solidFill>
            <a:schemeClr val="accent2"/>
          </a:solidFill>
          <a:latin typeface="Arial" charset="0"/>
        </a:defRPr>
      </a:lvl3pPr>
      <a:lvl4pPr algn="l" defTabSz="858838" rtl="0" fontAlgn="base">
        <a:lnSpc>
          <a:spcPts val="2750"/>
        </a:lnSpc>
        <a:spcBef>
          <a:spcPct val="0"/>
        </a:spcBef>
        <a:spcAft>
          <a:spcPct val="0"/>
        </a:spcAft>
        <a:defRPr sz="2200" b="1">
          <a:solidFill>
            <a:schemeClr val="accent2"/>
          </a:solidFill>
          <a:latin typeface="Arial" charset="0"/>
        </a:defRPr>
      </a:lvl4pPr>
      <a:lvl5pPr algn="l" defTabSz="858838" rtl="0" fontAlgn="base">
        <a:lnSpc>
          <a:spcPts val="2750"/>
        </a:lnSpc>
        <a:spcBef>
          <a:spcPct val="0"/>
        </a:spcBef>
        <a:spcAft>
          <a:spcPct val="0"/>
        </a:spcAft>
        <a:defRPr sz="2200" b="1">
          <a:solidFill>
            <a:schemeClr val="accent2"/>
          </a:solidFill>
          <a:latin typeface="Arial" charset="0"/>
        </a:defRPr>
      </a:lvl5pPr>
      <a:lvl6pPr marL="457200" algn="l" defTabSz="858838" rtl="0" fontAlgn="base">
        <a:lnSpc>
          <a:spcPts val="2750"/>
        </a:lnSpc>
        <a:spcBef>
          <a:spcPct val="0"/>
        </a:spcBef>
        <a:spcAft>
          <a:spcPct val="0"/>
        </a:spcAft>
        <a:defRPr sz="2200" b="1">
          <a:solidFill>
            <a:schemeClr val="accent2"/>
          </a:solidFill>
          <a:latin typeface="Arial" charset="0"/>
        </a:defRPr>
      </a:lvl6pPr>
      <a:lvl7pPr marL="914400" algn="l" defTabSz="858838" rtl="0" fontAlgn="base">
        <a:lnSpc>
          <a:spcPts val="2750"/>
        </a:lnSpc>
        <a:spcBef>
          <a:spcPct val="0"/>
        </a:spcBef>
        <a:spcAft>
          <a:spcPct val="0"/>
        </a:spcAft>
        <a:defRPr sz="2200" b="1">
          <a:solidFill>
            <a:schemeClr val="accent2"/>
          </a:solidFill>
          <a:latin typeface="Arial" charset="0"/>
        </a:defRPr>
      </a:lvl7pPr>
      <a:lvl8pPr marL="1371600" algn="l" defTabSz="858838" rtl="0" fontAlgn="base">
        <a:lnSpc>
          <a:spcPts val="2750"/>
        </a:lnSpc>
        <a:spcBef>
          <a:spcPct val="0"/>
        </a:spcBef>
        <a:spcAft>
          <a:spcPct val="0"/>
        </a:spcAft>
        <a:defRPr sz="2200" b="1">
          <a:solidFill>
            <a:schemeClr val="accent2"/>
          </a:solidFill>
          <a:latin typeface="Arial" charset="0"/>
        </a:defRPr>
      </a:lvl8pPr>
      <a:lvl9pPr marL="1828800" algn="l" defTabSz="858838" rtl="0" fontAlgn="base">
        <a:lnSpc>
          <a:spcPts val="2750"/>
        </a:lnSpc>
        <a:spcBef>
          <a:spcPct val="0"/>
        </a:spcBef>
        <a:spcAft>
          <a:spcPct val="0"/>
        </a:spcAft>
        <a:defRPr sz="2200" b="1">
          <a:solidFill>
            <a:schemeClr val="accent2"/>
          </a:solidFill>
          <a:latin typeface="Arial" charset="0"/>
        </a:defRPr>
      </a:lvl9pPr>
    </p:titleStyle>
    <p:bodyStyle>
      <a:lvl1pPr marL="360363" indent="-360363" algn="l" defTabSz="858838" rtl="0" fontAlgn="base">
        <a:spcBef>
          <a:spcPct val="25000"/>
        </a:spcBef>
        <a:spcAft>
          <a:spcPct val="0"/>
        </a:spcAft>
        <a:buSzPct val="90000"/>
        <a:buBlip>
          <a:blip r:embed="rId17"/>
        </a:buBlip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893763" indent="-357188" algn="l" defTabSz="858838" rtl="0" fontAlgn="base">
        <a:spcBef>
          <a:spcPct val="25000"/>
        </a:spcBef>
        <a:spcAft>
          <a:spcPct val="0"/>
        </a:spcAft>
        <a:buSzPct val="90000"/>
        <a:buBlip>
          <a:blip r:embed="rId17"/>
        </a:buBlip>
        <a:defRPr>
          <a:solidFill>
            <a:schemeClr val="tx1"/>
          </a:solidFill>
          <a:latin typeface="+mn-lt"/>
        </a:defRPr>
      </a:lvl2pPr>
      <a:lvl3pPr marL="1427163" indent="-352425" algn="l" defTabSz="858838" rtl="0" fontAlgn="base">
        <a:spcBef>
          <a:spcPct val="25000"/>
        </a:spcBef>
        <a:spcAft>
          <a:spcPct val="0"/>
        </a:spcAft>
        <a:buSzPct val="90000"/>
        <a:buBlip>
          <a:blip r:embed="rId17"/>
        </a:buBlip>
        <a:defRPr>
          <a:solidFill>
            <a:schemeClr val="tx1"/>
          </a:solidFill>
          <a:latin typeface="+mn-lt"/>
        </a:defRPr>
      </a:lvl3pPr>
      <a:lvl4pPr marL="1966913" indent="-357188" algn="l" defTabSz="858838" rtl="0" fontAlgn="base">
        <a:spcBef>
          <a:spcPct val="25000"/>
        </a:spcBef>
        <a:spcAft>
          <a:spcPct val="0"/>
        </a:spcAft>
        <a:buSzPct val="90000"/>
        <a:buBlip>
          <a:blip r:embed="rId17"/>
        </a:buBlip>
        <a:defRPr>
          <a:solidFill>
            <a:schemeClr val="tx1"/>
          </a:solidFill>
          <a:latin typeface="+mn-lt"/>
        </a:defRPr>
      </a:lvl4pPr>
      <a:lvl5pPr marL="2503488" indent="-360363" algn="l" defTabSz="858838" rtl="0" fontAlgn="base">
        <a:spcBef>
          <a:spcPct val="25000"/>
        </a:spcBef>
        <a:spcAft>
          <a:spcPct val="0"/>
        </a:spcAft>
        <a:buSzPct val="90000"/>
        <a:buBlip>
          <a:blip r:embed="rId17"/>
        </a:buBlip>
        <a:defRPr>
          <a:solidFill>
            <a:schemeClr val="tx1"/>
          </a:solidFill>
          <a:latin typeface="+mn-lt"/>
        </a:defRPr>
      </a:lvl5pPr>
      <a:lvl6pPr marL="2960688" indent="-360363" algn="l" defTabSz="858838" rtl="0" fontAlgn="base">
        <a:spcBef>
          <a:spcPct val="25000"/>
        </a:spcBef>
        <a:spcAft>
          <a:spcPct val="0"/>
        </a:spcAft>
        <a:buSzPct val="90000"/>
        <a:buBlip>
          <a:blip r:embed="rId17"/>
        </a:buBlip>
        <a:defRPr>
          <a:solidFill>
            <a:schemeClr val="tx1"/>
          </a:solidFill>
          <a:latin typeface="+mn-lt"/>
        </a:defRPr>
      </a:lvl6pPr>
      <a:lvl7pPr marL="3417888" indent="-360363" algn="l" defTabSz="858838" rtl="0" fontAlgn="base">
        <a:spcBef>
          <a:spcPct val="25000"/>
        </a:spcBef>
        <a:spcAft>
          <a:spcPct val="0"/>
        </a:spcAft>
        <a:buSzPct val="90000"/>
        <a:buBlip>
          <a:blip r:embed="rId17"/>
        </a:buBlip>
        <a:defRPr>
          <a:solidFill>
            <a:schemeClr val="tx1"/>
          </a:solidFill>
          <a:latin typeface="+mn-lt"/>
        </a:defRPr>
      </a:lvl7pPr>
      <a:lvl8pPr marL="3875088" indent="-360363" algn="l" defTabSz="858838" rtl="0" fontAlgn="base">
        <a:spcBef>
          <a:spcPct val="25000"/>
        </a:spcBef>
        <a:spcAft>
          <a:spcPct val="0"/>
        </a:spcAft>
        <a:buSzPct val="90000"/>
        <a:buBlip>
          <a:blip r:embed="rId17"/>
        </a:buBlip>
        <a:defRPr>
          <a:solidFill>
            <a:schemeClr val="tx1"/>
          </a:solidFill>
          <a:latin typeface="+mn-lt"/>
        </a:defRPr>
      </a:lvl8pPr>
      <a:lvl9pPr marL="4332288" indent="-360363" algn="l" defTabSz="858838" rtl="0" fontAlgn="base">
        <a:spcBef>
          <a:spcPct val="25000"/>
        </a:spcBef>
        <a:spcAft>
          <a:spcPct val="0"/>
        </a:spcAft>
        <a:buSzPct val="90000"/>
        <a:buBlip>
          <a:blip r:embed="rId17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8" descr="\\psf\Host\Users\cd\Desktop\Startbild_4zu3-Fuss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7157"/>
            <a:ext cx="9144000" cy="550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43011" y="1884363"/>
            <a:ext cx="7694613" cy="3992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Click here to insert text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1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938212"/>
            <a:ext cx="7342188" cy="7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Click here to insert chart title</a:t>
            </a:r>
          </a:p>
        </p:txBody>
      </p:sp>
      <p:pic>
        <p:nvPicPr>
          <p:cNvPr id="6" name="Grafik 10" descr="dlr_signet.png"/>
          <p:cNvPicPr>
            <a:picLocks noChangeAspect="1"/>
          </p:cNvPicPr>
          <p:nvPr/>
        </p:nvPicPr>
        <p:blipFill>
          <a:blip r:embed="rId1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81" y="6042850"/>
            <a:ext cx="561600" cy="463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0779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  <p:sldLayoutId id="2147483905" r:id="rId12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816333" rtl="0" eaLnBrk="1" latinLnBrk="0" hangingPunct="1">
        <a:spcBef>
          <a:spcPct val="0"/>
        </a:spcBef>
        <a:buNone/>
        <a:defRPr lang="en-GB" sz="2100" b="1" kern="1200" noProof="0" dirty="0" smtClean="0">
          <a:solidFill>
            <a:srgbClr val="686868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160695" indent="-160695" algn="l" defTabSz="816333" rtl="0" eaLnBrk="1" latinLnBrk="0" hangingPunct="1">
        <a:spcBef>
          <a:spcPts val="268"/>
        </a:spcBef>
        <a:spcAft>
          <a:spcPts val="268"/>
        </a:spcAft>
        <a:buFont typeface="Arial" pitchFamily="34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559221" indent="-160695" algn="l" defTabSz="816333" rtl="0" eaLnBrk="1" latinLnBrk="0" hangingPunct="1">
        <a:spcBef>
          <a:spcPts val="0"/>
        </a:spcBef>
        <a:buFont typeface="Arial" pitchFamily="34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960959" indent="-160695" algn="l" defTabSz="816333" rtl="0" eaLnBrk="1" latinLnBrk="0" hangingPunct="1">
        <a:spcBef>
          <a:spcPts val="0"/>
        </a:spcBef>
        <a:buFont typeface="Arial" pitchFamily="34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359484" indent="-160695" algn="l" defTabSz="816333" rtl="0" eaLnBrk="1" latinLnBrk="0" hangingPunct="1">
        <a:spcBef>
          <a:spcPts val="0"/>
        </a:spcBef>
        <a:buFont typeface="Arial" pitchFamily="34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758009" indent="-160695" algn="l" defTabSz="816333" rtl="0" eaLnBrk="1" latinLnBrk="0" hangingPunct="1">
        <a:spcBef>
          <a:spcPts val="0"/>
        </a:spcBef>
        <a:buFont typeface="Arial" pitchFamily="34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244916" indent="-204083" algn="l" defTabSz="81633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53083" indent="-204083" algn="l" defTabSz="81633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61249" indent="-204083" algn="l" defTabSz="81633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69416" indent="-204083" algn="l" defTabSz="81633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81633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167" algn="l" defTabSz="81633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6333" algn="l" defTabSz="81633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500" algn="l" defTabSz="81633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2666" algn="l" defTabSz="81633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0833" algn="l" defTabSz="81633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8999" algn="l" defTabSz="81633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166" algn="l" defTabSz="81633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5332" algn="l" defTabSz="81633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microsoft.com/office/2007/relationships/hdphoto" Target="../media/hdphoto5.wdp"/><Relationship Id="rId7" Type="http://schemas.microsoft.com/office/2007/relationships/hdphoto" Target="../media/hdphoto6.wdp"/><Relationship Id="rId12" Type="http://schemas.openxmlformats.org/officeDocument/2006/relationships/image" Target="../media/image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1.png"/><Relationship Id="rId11" Type="http://schemas.openxmlformats.org/officeDocument/2006/relationships/image" Target="../media/image54.tiff"/><Relationship Id="rId5" Type="http://schemas.openxmlformats.org/officeDocument/2006/relationships/image" Target="../media/image50.jpeg"/><Relationship Id="rId10" Type="http://schemas.microsoft.com/office/2007/relationships/hdphoto" Target="../media/hdphoto7.wdp"/><Relationship Id="rId4" Type="http://schemas.openxmlformats.org/officeDocument/2006/relationships/image" Target="../media/image49.png"/><Relationship Id="rId9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microsoft.com/office/2007/relationships/hdphoto" Target="../media/hdphoto5.wdp"/><Relationship Id="rId7" Type="http://schemas.microsoft.com/office/2007/relationships/hdphoto" Target="../media/hdphoto6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10" Type="http://schemas.openxmlformats.org/officeDocument/2006/relationships/image" Target="../media/image5.png"/><Relationship Id="rId4" Type="http://schemas.openxmlformats.org/officeDocument/2006/relationships/image" Target="../media/image49.png"/><Relationship Id="rId9" Type="http://schemas.openxmlformats.org/officeDocument/2006/relationships/image" Target="../media/image54.tif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9.jpeg"/><Relationship Id="rId11" Type="http://schemas.openxmlformats.org/officeDocument/2006/relationships/image" Target="../media/image24.png"/><Relationship Id="rId5" Type="http://schemas.openxmlformats.org/officeDocument/2006/relationships/image" Target="../media/image18.jpe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4.wmf"/><Relationship Id="rId5" Type="http://schemas.microsoft.com/office/2007/relationships/hdphoto" Target="../media/hdphoto4.wdp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742949" y="1392241"/>
            <a:ext cx="8153401" cy="741361"/>
          </a:xfrm>
        </p:spPr>
        <p:txBody>
          <a:bodyPr/>
          <a:lstStyle/>
          <a:p>
            <a:r>
              <a:rPr lang="en-US" sz="2400" dirty="0" smtClean="0"/>
              <a:t>BIOMASS</a:t>
            </a:r>
            <a:endParaRPr lang="de-DE" sz="2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2950" y="2682907"/>
            <a:ext cx="7342188" cy="371475"/>
          </a:xfrm>
        </p:spPr>
        <p:txBody>
          <a:bodyPr/>
          <a:lstStyle/>
          <a:p>
            <a:r>
              <a:rPr lang="en-US" dirty="0" smtClean="0"/>
              <a:t>K. Papathanassiou &amp; M. </a:t>
            </a:r>
            <a:r>
              <a:rPr lang="en-US" dirty="0" err="1" smtClean="0"/>
              <a:t>Pardini</a:t>
            </a:r>
            <a:endParaRPr lang="en-GB" sz="2000" b="1" dirty="0" smtClean="0"/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en-GB" sz="2000" b="1" dirty="0" smtClean="0"/>
              <a:t>Microwaves </a:t>
            </a:r>
            <a:r>
              <a:rPr lang="en-GB" sz="2000" b="1" dirty="0"/>
              <a:t>and Radar </a:t>
            </a:r>
            <a:r>
              <a:rPr lang="en-GB" sz="2000" b="1" dirty="0" smtClean="0"/>
              <a:t>Institute</a:t>
            </a:r>
            <a:endParaRPr lang="en-GB" sz="2000" dirty="0" smtClean="0"/>
          </a:p>
          <a:p>
            <a:pPr>
              <a:spcBef>
                <a:spcPts val="1200"/>
              </a:spcBef>
              <a:spcAft>
                <a:spcPts val="2400"/>
              </a:spcAft>
            </a:pPr>
            <a:r>
              <a:rPr lang="en-GB" sz="2000" dirty="0" smtClean="0"/>
              <a:t>DLR </a:t>
            </a:r>
            <a:r>
              <a:rPr lang="en-GB" sz="2000" dirty="0" err="1"/>
              <a:t>Oberpfaffenhofen</a:t>
            </a:r>
            <a:endParaRPr lang="en-GB" sz="2000" dirty="0"/>
          </a:p>
          <a:p>
            <a:endParaRPr lang="en-US" dirty="0" smtClean="0"/>
          </a:p>
          <a:p>
            <a:endParaRPr lang="de-DE" dirty="0"/>
          </a:p>
        </p:txBody>
      </p:sp>
      <p:pic>
        <p:nvPicPr>
          <p:cNvPr id="1026" name="Picture 2" descr="C:\Users\papathan\AppData\Local\Temp\660128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926" b="90000" l="5796" r="969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33" b="13334"/>
          <a:stretch/>
        </p:blipFill>
        <p:spPr bwMode="auto">
          <a:xfrm>
            <a:off x="1949450" y="3209925"/>
            <a:ext cx="8150825" cy="749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477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530311" y="5685510"/>
            <a:ext cx="3126120" cy="936104"/>
            <a:chOff x="3343743" y="11244543"/>
            <a:chExt cx="9138592" cy="3017688"/>
          </a:xfrm>
        </p:grpSpPr>
        <p:pic>
          <p:nvPicPr>
            <p:cNvPr id="13" name="Picture 2" descr="http://www.asiaforestnetwork.org/pub/img/pub08_20.gif"/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rgbClr val="00CC99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aintStrokes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19" t="5253" b="86187"/>
            <a:stretch/>
          </p:blipFill>
          <p:spPr bwMode="auto">
            <a:xfrm rot="21480000">
              <a:off x="3343743" y="11244543"/>
              <a:ext cx="9138592" cy="30176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http://www.asiaforestnetwork.org/pub/img/pub08_20.gif"/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rgbClr val="00CC99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aintStrokes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19" t="12150" r="52623" b="87619"/>
            <a:stretch/>
          </p:blipFill>
          <p:spPr bwMode="auto">
            <a:xfrm>
              <a:off x="3451462" y="13932942"/>
              <a:ext cx="8749716" cy="1205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/>
            <p:cNvSpPr/>
            <p:nvPr/>
          </p:nvSpPr>
          <p:spPr bwMode="auto">
            <a:xfrm>
              <a:off x="3411619" y="11391936"/>
              <a:ext cx="8897934" cy="2668312"/>
            </a:xfrm>
            <a:prstGeom prst="rect">
              <a:avLst/>
            </a:prstGeom>
            <a:noFill/>
            <a:ln w="28575" cap="flat" cmpd="sng" algn="ctr">
              <a:solidFill>
                <a:srgbClr val="00CC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3600" tIns="183600" rIns="183600" bIns="183600" numCol="1" rtlCol="0" anchor="t" anchorCtr="0" compatLnSpc="1">
              <a:prstTxWarp prst="textNoShape">
                <a:avLst/>
              </a:prstTxWarp>
            </a:bodyPr>
            <a:lstStyle/>
            <a:p>
              <a:pPr defTabSz="873125" eaLnBrk="0">
                <a:lnSpc>
                  <a:spcPct val="100000"/>
                </a:lnSpc>
                <a:buClrTx/>
                <a:buSzTx/>
                <a:buFontTx/>
                <a:buNone/>
              </a:pPr>
              <a:endParaRPr lang="en-US" sz="3500" smtClean="0">
                <a:solidFill>
                  <a:prstClr val="black"/>
                </a:solidFill>
                <a:latin typeface="Frutiger 45 Light" pitchFamily="34" charset="0"/>
                <a:cs typeface="+mn-cs"/>
              </a:endParaRPr>
            </a:p>
          </p:txBody>
        </p:sp>
      </p:grpSp>
      <p:pic>
        <p:nvPicPr>
          <p:cNvPr id="16" name="Picture 24" descr="\\ophr530dl\pard_ma\ray2.png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434" y="3669286"/>
            <a:ext cx="2333600" cy="287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4" descr="\\ophr530dl\pard_ma\ray2.png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539" y="3669286"/>
            <a:ext cx="2333600" cy="287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39"/>
          <p:cNvGrpSpPr>
            <a:grpSpLocks noChangeAspect="1"/>
          </p:cNvGrpSpPr>
          <p:nvPr/>
        </p:nvGrpSpPr>
        <p:grpSpPr bwMode="auto">
          <a:xfrm rot="4860000">
            <a:off x="172849" y="3363185"/>
            <a:ext cx="269080" cy="548640"/>
            <a:chOff x="1821" y="1280"/>
            <a:chExt cx="931" cy="2346"/>
          </a:xfrm>
        </p:grpSpPr>
        <p:sp>
          <p:nvSpPr>
            <p:cNvPr id="19" name="Freeform 40"/>
            <p:cNvSpPr>
              <a:spLocks/>
            </p:cNvSpPr>
            <p:nvPr/>
          </p:nvSpPr>
          <p:spPr bwMode="auto">
            <a:xfrm>
              <a:off x="1984" y="1280"/>
              <a:ext cx="698" cy="346"/>
            </a:xfrm>
            <a:custGeom>
              <a:avLst/>
              <a:gdLst>
                <a:gd name="T0" fmla="*/ 0 w 698"/>
                <a:gd name="T1" fmla="*/ 134 h 346"/>
                <a:gd name="T2" fmla="*/ 77 w 698"/>
                <a:gd name="T3" fmla="*/ 310 h 346"/>
                <a:gd name="T4" fmla="*/ 448 w 698"/>
                <a:gd name="T5" fmla="*/ 346 h 346"/>
                <a:gd name="T6" fmla="*/ 698 w 698"/>
                <a:gd name="T7" fmla="*/ 202 h 346"/>
                <a:gd name="T8" fmla="*/ 592 w 698"/>
                <a:gd name="T9" fmla="*/ 32 h 346"/>
                <a:gd name="T10" fmla="*/ 272 w 698"/>
                <a:gd name="T11" fmla="*/ 0 h 346"/>
                <a:gd name="T12" fmla="*/ 0 w 698"/>
                <a:gd name="T13" fmla="*/ 134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8" h="346">
                  <a:moveTo>
                    <a:pt x="0" y="134"/>
                  </a:moveTo>
                  <a:lnTo>
                    <a:pt x="77" y="310"/>
                  </a:lnTo>
                  <a:lnTo>
                    <a:pt x="448" y="346"/>
                  </a:lnTo>
                  <a:lnTo>
                    <a:pt x="698" y="202"/>
                  </a:lnTo>
                  <a:lnTo>
                    <a:pt x="592" y="32"/>
                  </a:lnTo>
                  <a:lnTo>
                    <a:pt x="272" y="0"/>
                  </a:lnTo>
                  <a:lnTo>
                    <a:pt x="0" y="134"/>
                  </a:lnTo>
                  <a:close/>
                </a:path>
              </a:pathLst>
            </a:custGeom>
            <a:solidFill>
              <a:srgbClr val="FFCC00"/>
            </a:solidFill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sm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</a:pPr>
              <a:endParaRPr lang="en-US" sz="1200" i="1">
                <a:solidFill>
                  <a:srgbClr val="00CC00"/>
                </a:solidFill>
                <a:cs typeface="+mn-cs"/>
              </a:endParaRPr>
            </a:p>
          </p:txBody>
        </p:sp>
        <p:sp>
          <p:nvSpPr>
            <p:cNvPr id="20" name="Freeform 41"/>
            <p:cNvSpPr>
              <a:spLocks/>
            </p:cNvSpPr>
            <p:nvPr/>
          </p:nvSpPr>
          <p:spPr bwMode="auto">
            <a:xfrm>
              <a:off x="2054" y="1587"/>
              <a:ext cx="426" cy="2007"/>
            </a:xfrm>
            <a:custGeom>
              <a:avLst/>
              <a:gdLst>
                <a:gd name="T0" fmla="*/ 0 w 426"/>
                <a:gd name="T1" fmla="*/ 0 h 2007"/>
                <a:gd name="T2" fmla="*/ 135 w 426"/>
                <a:gd name="T3" fmla="*/ 1952 h 2007"/>
                <a:gd name="T4" fmla="*/ 426 w 426"/>
                <a:gd name="T5" fmla="*/ 2007 h 2007"/>
                <a:gd name="T6" fmla="*/ 368 w 426"/>
                <a:gd name="T7" fmla="*/ 39 h 2007"/>
                <a:gd name="T8" fmla="*/ 0 w 426"/>
                <a:gd name="T9" fmla="*/ 0 h 2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6" h="2007">
                  <a:moveTo>
                    <a:pt x="0" y="0"/>
                  </a:moveTo>
                  <a:lnTo>
                    <a:pt x="135" y="1952"/>
                  </a:lnTo>
                  <a:lnTo>
                    <a:pt x="426" y="2007"/>
                  </a:lnTo>
                  <a:lnTo>
                    <a:pt x="368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00"/>
            </a:solidFill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sm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</a:pPr>
              <a:endParaRPr lang="en-US" sz="1200" i="1">
                <a:solidFill>
                  <a:srgbClr val="00CC00"/>
                </a:solidFill>
                <a:cs typeface="+mn-cs"/>
              </a:endParaRPr>
            </a:p>
          </p:txBody>
        </p:sp>
        <p:sp>
          <p:nvSpPr>
            <p:cNvPr id="21" name="Freeform 42"/>
            <p:cNvSpPr>
              <a:spLocks/>
            </p:cNvSpPr>
            <p:nvPr/>
          </p:nvSpPr>
          <p:spPr bwMode="auto">
            <a:xfrm>
              <a:off x="1978" y="1424"/>
              <a:ext cx="128" cy="928"/>
            </a:xfrm>
            <a:custGeom>
              <a:avLst/>
              <a:gdLst>
                <a:gd name="T0" fmla="*/ 0 w 128"/>
                <a:gd name="T1" fmla="*/ 0 h 928"/>
                <a:gd name="T2" fmla="*/ 57 w 128"/>
                <a:gd name="T3" fmla="*/ 736 h 928"/>
                <a:gd name="T4" fmla="*/ 128 w 128"/>
                <a:gd name="T5" fmla="*/ 928 h 928"/>
                <a:gd name="T6" fmla="*/ 76 w 128"/>
                <a:gd name="T7" fmla="*/ 170 h 928"/>
                <a:gd name="T8" fmla="*/ 0 w 128"/>
                <a:gd name="T9" fmla="*/ 0 h 9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928">
                  <a:moveTo>
                    <a:pt x="0" y="0"/>
                  </a:moveTo>
                  <a:lnTo>
                    <a:pt x="57" y="736"/>
                  </a:lnTo>
                  <a:lnTo>
                    <a:pt x="128" y="928"/>
                  </a:lnTo>
                  <a:lnTo>
                    <a:pt x="76" y="1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00"/>
            </a:solidFill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sm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</a:pPr>
              <a:endParaRPr lang="en-US" sz="1200" i="1">
                <a:solidFill>
                  <a:srgbClr val="00CC00"/>
                </a:solidFill>
                <a:cs typeface="+mn-cs"/>
              </a:endParaRPr>
            </a:p>
          </p:txBody>
        </p:sp>
        <p:sp>
          <p:nvSpPr>
            <p:cNvPr id="22" name="Freeform 43"/>
            <p:cNvSpPr>
              <a:spLocks/>
            </p:cNvSpPr>
            <p:nvPr/>
          </p:nvSpPr>
          <p:spPr bwMode="auto">
            <a:xfrm>
              <a:off x="1821" y="1792"/>
              <a:ext cx="240" cy="1834"/>
            </a:xfrm>
            <a:custGeom>
              <a:avLst/>
              <a:gdLst>
                <a:gd name="T0" fmla="*/ 0 w 240"/>
                <a:gd name="T1" fmla="*/ 0 h 1834"/>
                <a:gd name="T2" fmla="*/ 112 w 240"/>
                <a:gd name="T3" fmla="*/ 310 h 1834"/>
                <a:gd name="T4" fmla="*/ 240 w 240"/>
                <a:gd name="T5" fmla="*/ 1834 h 1834"/>
                <a:gd name="T6" fmla="*/ 125 w 240"/>
                <a:gd name="T7" fmla="*/ 1456 h 1834"/>
                <a:gd name="T8" fmla="*/ 0 w 240"/>
                <a:gd name="T9" fmla="*/ 0 h 1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1834">
                  <a:moveTo>
                    <a:pt x="0" y="0"/>
                  </a:moveTo>
                  <a:lnTo>
                    <a:pt x="112" y="310"/>
                  </a:lnTo>
                  <a:lnTo>
                    <a:pt x="240" y="1834"/>
                  </a:lnTo>
                  <a:lnTo>
                    <a:pt x="125" y="14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sm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</a:pPr>
              <a:endParaRPr lang="en-US" sz="1200" i="1">
                <a:solidFill>
                  <a:srgbClr val="00CC00"/>
                </a:solidFill>
                <a:cs typeface="+mn-cs"/>
              </a:endParaRPr>
            </a:p>
          </p:txBody>
        </p:sp>
        <p:sp>
          <p:nvSpPr>
            <p:cNvPr id="23" name="Freeform 44"/>
            <p:cNvSpPr>
              <a:spLocks/>
            </p:cNvSpPr>
            <p:nvPr/>
          </p:nvSpPr>
          <p:spPr bwMode="auto">
            <a:xfrm>
              <a:off x="1946" y="2166"/>
              <a:ext cx="153" cy="205"/>
            </a:xfrm>
            <a:custGeom>
              <a:avLst/>
              <a:gdLst>
                <a:gd name="T0" fmla="*/ 0 w 153"/>
                <a:gd name="T1" fmla="*/ 16 h 205"/>
                <a:gd name="T2" fmla="*/ 89 w 153"/>
                <a:gd name="T3" fmla="*/ 0 h 205"/>
                <a:gd name="T4" fmla="*/ 153 w 153"/>
                <a:gd name="T5" fmla="*/ 176 h 205"/>
                <a:gd name="T6" fmla="*/ 12 w 153"/>
                <a:gd name="T7" fmla="*/ 205 h 205"/>
                <a:gd name="T8" fmla="*/ 0 w 153"/>
                <a:gd name="T9" fmla="*/ 16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3" h="205">
                  <a:moveTo>
                    <a:pt x="0" y="16"/>
                  </a:moveTo>
                  <a:lnTo>
                    <a:pt x="89" y="0"/>
                  </a:lnTo>
                  <a:lnTo>
                    <a:pt x="153" y="176"/>
                  </a:lnTo>
                  <a:lnTo>
                    <a:pt x="12" y="205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CC00"/>
            </a:solidFill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sm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</a:pPr>
              <a:endParaRPr lang="en-US" sz="1200" i="1">
                <a:solidFill>
                  <a:srgbClr val="00CC00"/>
                </a:solidFill>
                <a:cs typeface="+mn-cs"/>
              </a:endParaRPr>
            </a:p>
          </p:txBody>
        </p:sp>
        <p:sp>
          <p:nvSpPr>
            <p:cNvPr id="24" name="Freeform 45"/>
            <p:cNvSpPr>
              <a:spLocks/>
            </p:cNvSpPr>
            <p:nvPr/>
          </p:nvSpPr>
          <p:spPr bwMode="auto">
            <a:xfrm>
              <a:off x="1962" y="2342"/>
              <a:ext cx="227" cy="1178"/>
            </a:xfrm>
            <a:custGeom>
              <a:avLst/>
              <a:gdLst>
                <a:gd name="T0" fmla="*/ 0 w 227"/>
                <a:gd name="T1" fmla="*/ 26 h 1178"/>
                <a:gd name="T2" fmla="*/ 96 w 227"/>
                <a:gd name="T3" fmla="*/ 1178 h 1178"/>
                <a:gd name="T4" fmla="*/ 227 w 227"/>
                <a:gd name="T5" fmla="*/ 1146 h 1178"/>
                <a:gd name="T6" fmla="*/ 137 w 227"/>
                <a:gd name="T7" fmla="*/ 0 h 1178"/>
                <a:gd name="T8" fmla="*/ 0 w 227"/>
                <a:gd name="T9" fmla="*/ 26 h 1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7" h="1178">
                  <a:moveTo>
                    <a:pt x="0" y="26"/>
                  </a:moveTo>
                  <a:lnTo>
                    <a:pt x="96" y="1178"/>
                  </a:lnTo>
                  <a:lnTo>
                    <a:pt x="227" y="1146"/>
                  </a:lnTo>
                  <a:lnTo>
                    <a:pt x="137" y="0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FFCC00"/>
            </a:solidFill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sm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</a:pPr>
              <a:endParaRPr lang="en-US" sz="1200" i="1">
                <a:solidFill>
                  <a:srgbClr val="00CC00"/>
                </a:solidFill>
                <a:cs typeface="+mn-cs"/>
              </a:endParaRPr>
            </a:p>
          </p:txBody>
        </p:sp>
        <p:sp>
          <p:nvSpPr>
            <p:cNvPr id="25" name="Freeform 46"/>
            <p:cNvSpPr>
              <a:spLocks/>
            </p:cNvSpPr>
            <p:nvPr/>
          </p:nvSpPr>
          <p:spPr bwMode="auto">
            <a:xfrm>
              <a:off x="2426" y="1482"/>
              <a:ext cx="268" cy="217"/>
            </a:xfrm>
            <a:custGeom>
              <a:avLst/>
              <a:gdLst>
                <a:gd name="T0" fmla="*/ 0 w 268"/>
                <a:gd name="T1" fmla="*/ 144 h 217"/>
                <a:gd name="T2" fmla="*/ 262 w 268"/>
                <a:gd name="T3" fmla="*/ 0 h 217"/>
                <a:gd name="T4" fmla="*/ 268 w 268"/>
                <a:gd name="T5" fmla="*/ 67 h 217"/>
                <a:gd name="T6" fmla="*/ 0 w 268"/>
                <a:gd name="T7" fmla="*/ 217 h 217"/>
                <a:gd name="T8" fmla="*/ 0 w 268"/>
                <a:gd name="T9" fmla="*/ 144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8" h="217">
                  <a:moveTo>
                    <a:pt x="0" y="144"/>
                  </a:moveTo>
                  <a:lnTo>
                    <a:pt x="262" y="0"/>
                  </a:lnTo>
                  <a:lnTo>
                    <a:pt x="268" y="67"/>
                  </a:lnTo>
                  <a:lnTo>
                    <a:pt x="0" y="217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FFCC00"/>
            </a:solidFill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sm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</a:pPr>
              <a:endParaRPr lang="en-US" sz="1200" i="1">
                <a:solidFill>
                  <a:srgbClr val="00CC00"/>
                </a:solidFill>
                <a:cs typeface="+mn-cs"/>
              </a:endParaRPr>
            </a:p>
          </p:txBody>
        </p:sp>
        <p:sp>
          <p:nvSpPr>
            <p:cNvPr id="26" name="Freeform 47"/>
            <p:cNvSpPr>
              <a:spLocks/>
            </p:cNvSpPr>
            <p:nvPr/>
          </p:nvSpPr>
          <p:spPr bwMode="auto">
            <a:xfrm>
              <a:off x="2426" y="1552"/>
              <a:ext cx="326" cy="160"/>
            </a:xfrm>
            <a:custGeom>
              <a:avLst/>
              <a:gdLst>
                <a:gd name="T0" fmla="*/ 0 w 326"/>
                <a:gd name="T1" fmla="*/ 150 h 160"/>
                <a:gd name="T2" fmla="*/ 25 w 326"/>
                <a:gd name="T3" fmla="*/ 134 h 160"/>
                <a:gd name="T4" fmla="*/ 70 w 326"/>
                <a:gd name="T5" fmla="*/ 160 h 160"/>
                <a:gd name="T6" fmla="*/ 326 w 326"/>
                <a:gd name="T7" fmla="*/ 19 h 160"/>
                <a:gd name="T8" fmla="*/ 268 w 326"/>
                <a:gd name="T9" fmla="*/ 0 h 160"/>
                <a:gd name="T10" fmla="*/ 19 w 326"/>
                <a:gd name="T11" fmla="*/ 134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6" h="160">
                  <a:moveTo>
                    <a:pt x="0" y="150"/>
                  </a:moveTo>
                  <a:lnTo>
                    <a:pt x="25" y="134"/>
                  </a:lnTo>
                  <a:lnTo>
                    <a:pt x="70" y="160"/>
                  </a:lnTo>
                  <a:lnTo>
                    <a:pt x="326" y="19"/>
                  </a:lnTo>
                  <a:lnTo>
                    <a:pt x="268" y="0"/>
                  </a:lnTo>
                  <a:lnTo>
                    <a:pt x="19" y="134"/>
                  </a:lnTo>
                </a:path>
              </a:pathLst>
            </a:custGeom>
            <a:solidFill>
              <a:schemeClr val="folHlink"/>
            </a:solidFill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sm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</a:pPr>
              <a:endParaRPr lang="en-US" sz="1200" i="1">
                <a:solidFill>
                  <a:srgbClr val="00CC00"/>
                </a:solidFill>
                <a:cs typeface="+mn-cs"/>
              </a:endParaRPr>
            </a:p>
          </p:txBody>
        </p:sp>
        <p:sp>
          <p:nvSpPr>
            <p:cNvPr id="27" name="Freeform 48"/>
            <p:cNvSpPr>
              <a:spLocks/>
            </p:cNvSpPr>
            <p:nvPr/>
          </p:nvSpPr>
          <p:spPr bwMode="auto">
            <a:xfrm>
              <a:off x="2426" y="1686"/>
              <a:ext cx="99" cy="1901"/>
            </a:xfrm>
            <a:custGeom>
              <a:avLst/>
              <a:gdLst>
                <a:gd name="T0" fmla="*/ 22 w 99"/>
                <a:gd name="T1" fmla="*/ 0 h 1901"/>
                <a:gd name="T2" fmla="*/ 73 w 99"/>
                <a:gd name="T3" fmla="*/ 32 h 1901"/>
                <a:gd name="T4" fmla="*/ 99 w 99"/>
                <a:gd name="T5" fmla="*/ 1901 h 1901"/>
                <a:gd name="T6" fmla="*/ 54 w 99"/>
                <a:gd name="T7" fmla="*/ 1888 h 1901"/>
                <a:gd name="T8" fmla="*/ 0 w 99"/>
                <a:gd name="T9" fmla="*/ 16 h 1901"/>
                <a:gd name="T10" fmla="*/ 22 w 99"/>
                <a:gd name="T11" fmla="*/ 0 h 1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1901">
                  <a:moveTo>
                    <a:pt x="22" y="0"/>
                  </a:moveTo>
                  <a:lnTo>
                    <a:pt x="73" y="32"/>
                  </a:lnTo>
                  <a:lnTo>
                    <a:pt x="99" y="1901"/>
                  </a:lnTo>
                  <a:lnTo>
                    <a:pt x="54" y="1888"/>
                  </a:lnTo>
                  <a:lnTo>
                    <a:pt x="0" y="16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chemeClr val="tx2"/>
            </a:solidFill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sm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</a:pPr>
              <a:endParaRPr lang="en-US" sz="1200" i="1">
                <a:solidFill>
                  <a:srgbClr val="00CC00"/>
                </a:solidFill>
                <a:cs typeface="+mn-cs"/>
              </a:endParaRPr>
            </a:p>
          </p:txBody>
        </p:sp>
        <p:sp>
          <p:nvSpPr>
            <p:cNvPr id="28" name="Freeform 49"/>
            <p:cNvSpPr>
              <a:spLocks/>
            </p:cNvSpPr>
            <p:nvPr/>
          </p:nvSpPr>
          <p:spPr bwMode="auto">
            <a:xfrm>
              <a:off x="2499" y="1574"/>
              <a:ext cx="253" cy="2004"/>
            </a:xfrm>
            <a:custGeom>
              <a:avLst/>
              <a:gdLst>
                <a:gd name="T0" fmla="*/ 0 w 253"/>
                <a:gd name="T1" fmla="*/ 138 h 2004"/>
                <a:gd name="T2" fmla="*/ 253 w 253"/>
                <a:gd name="T3" fmla="*/ 0 h 2004"/>
                <a:gd name="T4" fmla="*/ 221 w 253"/>
                <a:gd name="T5" fmla="*/ 1844 h 2004"/>
                <a:gd name="T6" fmla="*/ 23 w 253"/>
                <a:gd name="T7" fmla="*/ 2004 h 2004"/>
                <a:gd name="T8" fmla="*/ 0 w 253"/>
                <a:gd name="T9" fmla="*/ 138 h 2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3" h="2004">
                  <a:moveTo>
                    <a:pt x="0" y="138"/>
                  </a:moveTo>
                  <a:lnTo>
                    <a:pt x="253" y="0"/>
                  </a:lnTo>
                  <a:lnTo>
                    <a:pt x="221" y="1844"/>
                  </a:lnTo>
                  <a:lnTo>
                    <a:pt x="23" y="2004"/>
                  </a:lnTo>
                  <a:lnTo>
                    <a:pt x="0" y="138"/>
                  </a:lnTo>
                  <a:close/>
                </a:path>
              </a:pathLst>
            </a:custGeom>
            <a:solidFill>
              <a:schemeClr val="folHlink"/>
            </a:solidFill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sm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</a:pPr>
              <a:endParaRPr lang="en-US" sz="1200" i="1">
                <a:solidFill>
                  <a:srgbClr val="00CC00"/>
                </a:solidFill>
                <a:cs typeface="+mn-cs"/>
              </a:endParaRPr>
            </a:p>
          </p:txBody>
        </p:sp>
        <p:sp>
          <p:nvSpPr>
            <p:cNvPr id="29" name="Line 50"/>
            <p:cNvSpPr>
              <a:spLocks noChangeShapeType="1"/>
            </p:cNvSpPr>
            <p:nvPr/>
          </p:nvSpPr>
          <p:spPr bwMode="auto">
            <a:xfrm flipV="1">
              <a:off x="2499" y="1750"/>
              <a:ext cx="253" cy="15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non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</a:pPr>
              <a:endParaRPr lang="en-US" sz="1200" i="1">
                <a:solidFill>
                  <a:srgbClr val="00CC00"/>
                </a:solidFill>
                <a:cs typeface="+mn-cs"/>
              </a:endParaRPr>
            </a:p>
          </p:txBody>
        </p:sp>
        <p:sp>
          <p:nvSpPr>
            <p:cNvPr id="30" name="Line 51"/>
            <p:cNvSpPr>
              <a:spLocks noChangeShapeType="1"/>
            </p:cNvSpPr>
            <p:nvPr/>
          </p:nvSpPr>
          <p:spPr bwMode="auto">
            <a:xfrm flipV="1">
              <a:off x="2506" y="1942"/>
              <a:ext cx="244" cy="14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non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</a:pPr>
              <a:endParaRPr lang="en-US" sz="1200" i="1">
                <a:solidFill>
                  <a:srgbClr val="00CC00"/>
                </a:solidFill>
                <a:cs typeface="+mn-cs"/>
              </a:endParaRPr>
            </a:p>
          </p:txBody>
        </p:sp>
        <p:sp>
          <p:nvSpPr>
            <p:cNvPr id="31" name="Line 52"/>
            <p:cNvSpPr>
              <a:spLocks noChangeShapeType="1"/>
            </p:cNvSpPr>
            <p:nvPr/>
          </p:nvSpPr>
          <p:spPr bwMode="auto">
            <a:xfrm flipV="1">
              <a:off x="2518" y="2121"/>
              <a:ext cx="214" cy="14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non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</a:pPr>
              <a:endParaRPr lang="en-US" sz="1200" i="1">
                <a:solidFill>
                  <a:srgbClr val="00CC00"/>
                </a:solidFill>
                <a:cs typeface="+mn-cs"/>
              </a:endParaRPr>
            </a:p>
          </p:txBody>
        </p:sp>
        <p:sp>
          <p:nvSpPr>
            <p:cNvPr id="32" name="Line 53"/>
            <p:cNvSpPr>
              <a:spLocks noChangeShapeType="1"/>
            </p:cNvSpPr>
            <p:nvPr/>
          </p:nvSpPr>
          <p:spPr bwMode="auto">
            <a:xfrm flipV="1">
              <a:off x="2518" y="2290"/>
              <a:ext cx="214" cy="14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non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</a:pPr>
              <a:endParaRPr lang="en-US" sz="1200" i="1">
                <a:solidFill>
                  <a:srgbClr val="00CC00"/>
                </a:solidFill>
                <a:cs typeface="+mn-cs"/>
              </a:endParaRPr>
            </a:p>
          </p:txBody>
        </p:sp>
        <p:sp>
          <p:nvSpPr>
            <p:cNvPr id="33" name="Line 54"/>
            <p:cNvSpPr>
              <a:spLocks noChangeShapeType="1"/>
            </p:cNvSpPr>
            <p:nvPr/>
          </p:nvSpPr>
          <p:spPr bwMode="auto">
            <a:xfrm flipV="1">
              <a:off x="2522" y="2448"/>
              <a:ext cx="208" cy="15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non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</a:pPr>
              <a:endParaRPr lang="en-US" sz="1200" i="1">
                <a:solidFill>
                  <a:srgbClr val="00CC00"/>
                </a:solidFill>
                <a:cs typeface="+mn-cs"/>
              </a:endParaRPr>
            </a:p>
          </p:txBody>
        </p:sp>
        <p:sp>
          <p:nvSpPr>
            <p:cNvPr id="34" name="Line 55"/>
            <p:cNvSpPr>
              <a:spLocks noChangeShapeType="1"/>
            </p:cNvSpPr>
            <p:nvPr/>
          </p:nvSpPr>
          <p:spPr bwMode="auto">
            <a:xfrm flipV="1">
              <a:off x="2515" y="2601"/>
              <a:ext cx="221" cy="15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non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</a:pPr>
              <a:endParaRPr lang="en-US" sz="1200" i="1">
                <a:solidFill>
                  <a:srgbClr val="00CC00"/>
                </a:solidFill>
                <a:cs typeface="+mn-cs"/>
              </a:endParaRPr>
            </a:p>
          </p:txBody>
        </p:sp>
        <p:sp>
          <p:nvSpPr>
            <p:cNvPr id="35" name="Line 56"/>
            <p:cNvSpPr>
              <a:spLocks noChangeShapeType="1"/>
            </p:cNvSpPr>
            <p:nvPr/>
          </p:nvSpPr>
          <p:spPr bwMode="auto">
            <a:xfrm flipV="1">
              <a:off x="2522" y="2754"/>
              <a:ext cx="205" cy="14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non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</a:pPr>
              <a:endParaRPr lang="en-US" sz="1200" i="1">
                <a:solidFill>
                  <a:srgbClr val="00CC00"/>
                </a:solidFill>
                <a:cs typeface="+mn-cs"/>
              </a:endParaRPr>
            </a:p>
          </p:txBody>
        </p:sp>
        <p:sp>
          <p:nvSpPr>
            <p:cNvPr id="36" name="Line 57"/>
            <p:cNvSpPr>
              <a:spLocks noChangeShapeType="1"/>
            </p:cNvSpPr>
            <p:nvPr/>
          </p:nvSpPr>
          <p:spPr bwMode="auto">
            <a:xfrm flipV="1">
              <a:off x="2524" y="2896"/>
              <a:ext cx="201" cy="15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non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</a:pPr>
              <a:endParaRPr lang="en-US" sz="1200" i="1">
                <a:solidFill>
                  <a:srgbClr val="00CC00"/>
                </a:solidFill>
                <a:cs typeface="+mn-cs"/>
              </a:endParaRPr>
            </a:p>
          </p:txBody>
        </p:sp>
        <p:sp>
          <p:nvSpPr>
            <p:cNvPr id="37" name="Line 58"/>
            <p:cNvSpPr>
              <a:spLocks noChangeShapeType="1"/>
            </p:cNvSpPr>
            <p:nvPr/>
          </p:nvSpPr>
          <p:spPr bwMode="auto">
            <a:xfrm flipV="1">
              <a:off x="2528" y="3037"/>
              <a:ext cx="196" cy="14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non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</a:pPr>
              <a:endParaRPr lang="en-US" sz="1200" i="1">
                <a:solidFill>
                  <a:srgbClr val="00CC00"/>
                </a:solidFill>
                <a:cs typeface="+mn-cs"/>
              </a:endParaRPr>
            </a:p>
          </p:txBody>
        </p:sp>
        <p:sp>
          <p:nvSpPr>
            <p:cNvPr id="38" name="Line 59"/>
            <p:cNvSpPr>
              <a:spLocks noChangeShapeType="1"/>
            </p:cNvSpPr>
            <p:nvPr/>
          </p:nvSpPr>
          <p:spPr bwMode="auto">
            <a:xfrm flipV="1">
              <a:off x="2531" y="3155"/>
              <a:ext cx="195" cy="1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non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</a:pPr>
              <a:endParaRPr lang="en-US" sz="1200" i="1">
                <a:solidFill>
                  <a:srgbClr val="00CC00"/>
                </a:solidFill>
                <a:cs typeface="+mn-cs"/>
              </a:endParaRPr>
            </a:p>
          </p:txBody>
        </p:sp>
        <p:sp>
          <p:nvSpPr>
            <p:cNvPr id="39" name="Line 60"/>
            <p:cNvSpPr>
              <a:spLocks noChangeShapeType="1"/>
            </p:cNvSpPr>
            <p:nvPr/>
          </p:nvSpPr>
          <p:spPr bwMode="auto">
            <a:xfrm flipV="1">
              <a:off x="2540" y="3298"/>
              <a:ext cx="170" cy="15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non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</a:pPr>
              <a:endParaRPr lang="en-US" sz="1200" i="1">
                <a:solidFill>
                  <a:srgbClr val="00CC00"/>
                </a:solidFill>
                <a:cs typeface="+mn-cs"/>
              </a:endParaRPr>
            </a:p>
          </p:txBody>
        </p:sp>
        <p:sp>
          <p:nvSpPr>
            <p:cNvPr id="40" name="Line 61"/>
            <p:cNvSpPr>
              <a:spLocks noChangeShapeType="1"/>
            </p:cNvSpPr>
            <p:nvPr/>
          </p:nvSpPr>
          <p:spPr bwMode="auto">
            <a:xfrm>
              <a:off x="1887" y="2495"/>
              <a:ext cx="103" cy="28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non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</a:pPr>
              <a:endParaRPr lang="en-US" sz="1200" i="1">
                <a:solidFill>
                  <a:srgbClr val="00CC00"/>
                </a:solidFill>
                <a:cs typeface="+mn-cs"/>
              </a:endParaRPr>
            </a:p>
          </p:txBody>
        </p:sp>
        <p:sp>
          <p:nvSpPr>
            <p:cNvPr id="41" name="Oval 62"/>
            <p:cNvSpPr>
              <a:spLocks noChangeArrowheads="1"/>
            </p:cNvSpPr>
            <p:nvPr/>
          </p:nvSpPr>
          <p:spPr bwMode="auto">
            <a:xfrm>
              <a:off x="2192" y="1366"/>
              <a:ext cx="269" cy="145"/>
            </a:xfrm>
            <a:prstGeom prst="ellipse">
              <a:avLst/>
            </a:prstGeom>
            <a:solidFill>
              <a:srgbClr val="FFFF21"/>
            </a:solidFill>
            <a:ln w="28575">
              <a:solidFill>
                <a:schemeClr val="tx1"/>
              </a:solidFill>
              <a:round/>
              <a:headEnd/>
              <a:tailEnd type="none" w="sm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</a:pPr>
              <a:endParaRPr lang="en-US" sz="1200" i="1">
                <a:solidFill>
                  <a:srgbClr val="00CC00"/>
                </a:solidFill>
                <a:cs typeface="+mn-cs"/>
              </a:endParaRPr>
            </a:p>
          </p:txBody>
        </p:sp>
        <p:sp>
          <p:nvSpPr>
            <p:cNvPr id="42" name="Oval 63"/>
            <p:cNvSpPr>
              <a:spLocks noChangeArrowheads="1"/>
            </p:cNvSpPr>
            <p:nvPr/>
          </p:nvSpPr>
          <p:spPr bwMode="auto">
            <a:xfrm>
              <a:off x="2148" y="1769"/>
              <a:ext cx="198" cy="199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round/>
              <a:headEnd/>
              <a:tailEnd type="none" w="sm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algn="ctr" defTabSz="914400" eaLnBrk="0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</a:pPr>
              <a:endParaRPr lang="en-US" altLang="en-US" sz="1400" i="1">
                <a:solidFill>
                  <a:srgbClr val="00CC00"/>
                </a:solidFill>
                <a:latin typeface="Helvetica" pitchFamily="34" charset="0"/>
                <a:cs typeface="+mn-cs"/>
              </a:endParaRPr>
            </a:p>
          </p:txBody>
        </p:sp>
      </p:grpSp>
      <p:grpSp>
        <p:nvGrpSpPr>
          <p:cNvPr id="43" name="Group 39"/>
          <p:cNvGrpSpPr>
            <a:grpSpLocks noChangeAspect="1"/>
          </p:cNvGrpSpPr>
          <p:nvPr/>
        </p:nvGrpSpPr>
        <p:grpSpPr bwMode="auto">
          <a:xfrm rot="4860000">
            <a:off x="885013" y="3435193"/>
            <a:ext cx="269080" cy="548640"/>
            <a:chOff x="1821" y="1280"/>
            <a:chExt cx="931" cy="2346"/>
          </a:xfrm>
        </p:grpSpPr>
        <p:sp>
          <p:nvSpPr>
            <p:cNvPr id="44" name="Freeform 40"/>
            <p:cNvSpPr>
              <a:spLocks/>
            </p:cNvSpPr>
            <p:nvPr/>
          </p:nvSpPr>
          <p:spPr bwMode="auto">
            <a:xfrm>
              <a:off x="1984" y="1280"/>
              <a:ext cx="698" cy="346"/>
            </a:xfrm>
            <a:custGeom>
              <a:avLst/>
              <a:gdLst>
                <a:gd name="T0" fmla="*/ 0 w 698"/>
                <a:gd name="T1" fmla="*/ 134 h 346"/>
                <a:gd name="T2" fmla="*/ 77 w 698"/>
                <a:gd name="T3" fmla="*/ 310 h 346"/>
                <a:gd name="T4" fmla="*/ 448 w 698"/>
                <a:gd name="T5" fmla="*/ 346 h 346"/>
                <a:gd name="T6" fmla="*/ 698 w 698"/>
                <a:gd name="T7" fmla="*/ 202 h 346"/>
                <a:gd name="T8" fmla="*/ 592 w 698"/>
                <a:gd name="T9" fmla="*/ 32 h 346"/>
                <a:gd name="T10" fmla="*/ 272 w 698"/>
                <a:gd name="T11" fmla="*/ 0 h 346"/>
                <a:gd name="T12" fmla="*/ 0 w 698"/>
                <a:gd name="T13" fmla="*/ 134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8" h="346">
                  <a:moveTo>
                    <a:pt x="0" y="134"/>
                  </a:moveTo>
                  <a:lnTo>
                    <a:pt x="77" y="310"/>
                  </a:lnTo>
                  <a:lnTo>
                    <a:pt x="448" y="346"/>
                  </a:lnTo>
                  <a:lnTo>
                    <a:pt x="698" y="202"/>
                  </a:lnTo>
                  <a:lnTo>
                    <a:pt x="592" y="32"/>
                  </a:lnTo>
                  <a:lnTo>
                    <a:pt x="272" y="0"/>
                  </a:lnTo>
                  <a:lnTo>
                    <a:pt x="0" y="134"/>
                  </a:lnTo>
                  <a:close/>
                </a:path>
              </a:pathLst>
            </a:custGeom>
            <a:solidFill>
              <a:srgbClr val="FFCC00"/>
            </a:solidFill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sm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</a:pPr>
              <a:endParaRPr lang="en-US" sz="1200" i="1">
                <a:solidFill>
                  <a:srgbClr val="00CC00"/>
                </a:solidFill>
                <a:cs typeface="+mn-cs"/>
              </a:endParaRPr>
            </a:p>
          </p:txBody>
        </p:sp>
        <p:sp>
          <p:nvSpPr>
            <p:cNvPr id="45" name="Freeform 41"/>
            <p:cNvSpPr>
              <a:spLocks/>
            </p:cNvSpPr>
            <p:nvPr/>
          </p:nvSpPr>
          <p:spPr bwMode="auto">
            <a:xfrm>
              <a:off x="2054" y="1587"/>
              <a:ext cx="426" cy="2007"/>
            </a:xfrm>
            <a:custGeom>
              <a:avLst/>
              <a:gdLst>
                <a:gd name="T0" fmla="*/ 0 w 426"/>
                <a:gd name="T1" fmla="*/ 0 h 2007"/>
                <a:gd name="T2" fmla="*/ 135 w 426"/>
                <a:gd name="T3" fmla="*/ 1952 h 2007"/>
                <a:gd name="T4" fmla="*/ 426 w 426"/>
                <a:gd name="T5" fmla="*/ 2007 h 2007"/>
                <a:gd name="T6" fmla="*/ 368 w 426"/>
                <a:gd name="T7" fmla="*/ 39 h 2007"/>
                <a:gd name="T8" fmla="*/ 0 w 426"/>
                <a:gd name="T9" fmla="*/ 0 h 2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6" h="2007">
                  <a:moveTo>
                    <a:pt x="0" y="0"/>
                  </a:moveTo>
                  <a:lnTo>
                    <a:pt x="135" y="1952"/>
                  </a:lnTo>
                  <a:lnTo>
                    <a:pt x="426" y="2007"/>
                  </a:lnTo>
                  <a:lnTo>
                    <a:pt x="368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00"/>
            </a:solidFill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sm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</a:pPr>
              <a:endParaRPr lang="en-US" sz="1200" i="1">
                <a:solidFill>
                  <a:srgbClr val="00CC00"/>
                </a:solidFill>
                <a:cs typeface="+mn-cs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1978" y="1424"/>
              <a:ext cx="128" cy="928"/>
            </a:xfrm>
            <a:custGeom>
              <a:avLst/>
              <a:gdLst>
                <a:gd name="T0" fmla="*/ 0 w 128"/>
                <a:gd name="T1" fmla="*/ 0 h 928"/>
                <a:gd name="T2" fmla="*/ 57 w 128"/>
                <a:gd name="T3" fmla="*/ 736 h 928"/>
                <a:gd name="T4" fmla="*/ 128 w 128"/>
                <a:gd name="T5" fmla="*/ 928 h 928"/>
                <a:gd name="T6" fmla="*/ 76 w 128"/>
                <a:gd name="T7" fmla="*/ 170 h 928"/>
                <a:gd name="T8" fmla="*/ 0 w 128"/>
                <a:gd name="T9" fmla="*/ 0 h 9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928">
                  <a:moveTo>
                    <a:pt x="0" y="0"/>
                  </a:moveTo>
                  <a:lnTo>
                    <a:pt x="57" y="736"/>
                  </a:lnTo>
                  <a:lnTo>
                    <a:pt x="128" y="928"/>
                  </a:lnTo>
                  <a:lnTo>
                    <a:pt x="76" y="1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00"/>
            </a:solidFill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sm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</a:pPr>
              <a:endParaRPr lang="en-US" sz="1200" i="1">
                <a:solidFill>
                  <a:srgbClr val="00CC00"/>
                </a:solidFill>
                <a:cs typeface="+mn-cs"/>
              </a:endParaRPr>
            </a:p>
          </p:txBody>
        </p:sp>
        <p:sp>
          <p:nvSpPr>
            <p:cNvPr id="47" name="Freeform 43"/>
            <p:cNvSpPr>
              <a:spLocks/>
            </p:cNvSpPr>
            <p:nvPr/>
          </p:nvSpPr>
          <p:spPr bwMode="auto">
            <a:xfrm>
              <a:off x="1821" y="1792"/>
              <a:ext cx="240" cy="1834"/>
            </a:xfrm>
            <a:custGeom>
              <a:avLst/>
              <a:gdLst>
                <a:gd name="T0" fmla="*/ 0 w 240"/>
                <a:gd name="T1" fmla="*/ 0 h 1834"/>
                <a:gd name="T2" fmla="*/ 112 w 240"/>
                <a:gd name="T3" fmla="*/ 310 h 1834"/>
                <a:gd name="T4" fmla="*/ 240 w 240"/>
                <a:gd name="T5" fmla="*/ 1834 h 1834"/>
                <a:gd name="T6" fmla="*/ 125 w 240"/>
                <a:gd name="T7" fmla="*/ 1456 h 1834"/>
                <a:gd name="T8" fmla="*/ 0 w 240"/>
                <a:gd name="T9" fmla="*/ 0 h 1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1834">
                  <a:moveTo>
                    <a:pt x="0" y="0"/>
                  </a:moveTo>
                  <a:lnTo>
                    <a:pt x="112" y="310"/>
                  </a:lnTo>
                  <a:lnTo>
                    <a:pt x="240" y="1834"/>
                  </a:lnTo>
                  <a:lnTo>
                    <a:pt x="125" y="14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sm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</a:pPr>
              <a:endParaRPr lang="en-US" sz="1200" i="1">
                <a:solidFill>
                  <a:srgbClr val="00CC00"/>
                </a:solidFill>
                <a:cs typeface="+mn-cs"/>
              </a:endParaRPr>
            </a:p>
          </p:txBody>
        </p:sp>
        <p:sp>
          <p:nvSpPr>
            <p:cNvPr id="48" name="Freeform 44"/>
            <p:cNvSpPr>
              <a:spLocks/>
            </p:cNvSpPr>
            <p:nvPr/>
          </p:nvSpPr>
          <p:spPr bwMode="auto">
            <a:xfrm>
              <a:off x="1946" y="2166"/>
              <a:ext cx="153" cy="205"/>
            </a:xfrm>
            <a:custGeom>
              <a:avLst/>
              <a:gdLst>
                <a:gd name="T0" fmla="*/ 0 w 153"/>
                <a:gd name="T1" fmla="*/ 16 h 205"/>
                <a:gd name="T2" fmla="*/ 89 w 153"/>
                <a:gd name="T3" fmla="*/ 0 h 205"/>
                <a:gd name="T4" fmla="*/ 153 w 153"/>
                <a:gd name="T5" fmla="*/ 176 h 205"/>
                <a:gd name="T6" fmla="*/ 12 w 153"/>
                <a:gd name="T7" fmla="*/ 205 h 205"/>
                <a:gd name="T8" fmla="*/ 0 w 153"/>
                <a:gd name="T9" fmla="*/ 16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3" h="205">
                  <a:moveTo>
                    <a:pt x="0" y="16"/>
                  </a:moveTo>
                  <a:lnTo>
                    <a:pt x="89" y="0"/>
                  </a:lnTo>
                  <a:lnTo>
                    <a:pt x="153" y="176"/>
                  </a:lnTo>
                  <a:lnTo>
                    <a:pt x="12" y="205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CC00"/>
            </a:solidFill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sm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</a:pPr>
              <a:endParaRPr lang="en-US" sz="1200" i="1">
                <a:solidFill>
                  <a:srgbClr val="00CC00"/>
                </a:solidFill>
                <a:cs typeface="+mn-cs"/>
              </a:endParaRPr>
            </a:p>
          </p:txBody>
        </p:sp>
        <p:sp>
          <p:nvSpPr>
            <p:cNvPr id="49" name="Freeform 45"/>
            <p:cNvSpPr>
              <a:spLocks/>
            </p:cNvSpPr>
            <p:nvPr/>
          </p:nvSpPr>
          <p:spPr bwMode="auto">
            <a:xfrm>
              <a:off x="1962" y="2342"/>
              <a:ext cx="227" cy="1178"/>
            </a:xfrm>
            <a:custGeom>
              <a:avLst/>
              <a:gdLst>
                <a:gd name="T0" fmla="*/ 0 w 227"/>
                <a:gd name="T1" fmla="*/ 26 h 1178"/>
                <a:gd name="T2" fmla="*/ 96 w 227"/>
                <a:gd name="T3" fmla="*/ 1178 h 1178"/>
                <a:gd name="T4" fmla="*/ 227 w 227"/>
                <a:gd name="T5" fmla="*/ 1146 h 1178"/>
                <a:gd name="T6" fmla="*/ 137 w 227"/>
                <a:gd name="T7" fmla="*/ 0 h 1178"/>
                <a:gd name="T8" fmla="*/ 0 w 227"/>
                <a:gd name="T9" fmla="*/ 26 h 1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7" h="1178">
                  <a:moveTo>
                    <a:pt x="0" y="26"/>
                  </a:moveTo>
                  <a:lnTo>
                    <a:pt x="96" y="1178"/>
                  </a:lnTo>
                  <a:lnTo>
                    <a:pt x="227" y="1146"/>
                  </a:lnTo>
                  <a:lnTo>
                    <a:pt x="137" y="0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FFCC00"/>
            </a:solidFill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sm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</a:pPr>
              <a:endParaRPr lang="en-US" sz="1200" i="1">
                <a:solidFill>
                  <a:srgbClr val="00CC00"/>
                </a:solidFill>
                <a:cs typeface="+mn-cs"/>
              </a:endParaRPr>
            </a:p>
          </p:txBody>
        </p:sp>
        <p:sp>
          <p:nvSpPr>
            <p:cNvPr id="50" name="Freeform 46"/>
            <p:cNvSpPr>
              <a:spLocks/>
            </p:cNvSpPr>
            <p:nvPr/>
          </p:nvSpPr>
          <p:spPr bwMode="auto">
            <a:xfrm>
              <a:off x="2426" y="1482"/>
              <a:ext cx="268" cy="217"/>
            </a:xfrm>
            <a:custGeom>
              <a:avLst/>
              <a:gdLst>
                <a:gd name="T0" fmla="*/ 0 w 268"/>
                <a:gd name="T1" fmla="*/ 144 h 217"/>
                <a:gd name="T2" fmla="*/ 262 w 268"/>
                <a:gd name="T3" fmla="*/ 0 h 217"/>
                <a:gd name="T4" fmla="*/ 268 w 268"/>
                <a:gd name="T5" fmla="*/ 67 h 217"/>
                <a:gd name="T6" fmla="*/ 0 w 268"/>
                <a:gd name="T7" fmla="*/ 217 h 217"/>
                <a:gd name="T8" fmla="*/ 0 w 268"/>
                <a:gd name="T9" fmla="*/ 144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8" h="217">
                  <a:moveTo>
                    <a:pt x="0" y="144"/>
                  </a:moveTo>
                  <a:lnTo>
                    <a:pt x="262" y="0"/>
                  </a:lnTo>
                  <a:lnTo>
                    <a:pt x="268" y="67"/>
                  </a:lnTo>
                  <a:lnTo>
                    <a:pt x="0" y="217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FFCC00"/>
            </a:solidFill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sm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</a:pPr>
              <a:endParaRPr lang="en-US" sz="1200" i="1">
                <a:solidFill>
                  <a:srgbClr val="00CC00"/>
                </a:solidFill>
                <a:cs typeface="+mn-cs"/>
              </a:endParaRPr>
            </a:p>
          </p:txBody>
        </p:sp>
        <p:sp>
          <p:nvSpPr>
            <p:cNvPr id="51" name="Freeform 47"/>
            <p:cNvSpPr>
              <a:spLocks/>
            </p:cNvSpPr>
            <p:nvPr/>
          </p:nvSpPr>
          <p:spPr bwMode="auto">
            <a:xfrm>
              <a:off x="2426" y="1552"/>
              <a:ext cx="326" cy="160"/>
            </a:xfrm>
            <a:custGeom>
              <a:avLst/>
              <a:gdLst>
                <a:gd name="T0" fmla="*/ 0 w 326"/>
                <a:gd name="T1" fmla="*/ 150 h 160"/>
                <a:gd name="T2" fmla="*/ 25 w 326"/>
                <a:gd name="T3" fmla="*/ 134 h 160"/>
                <a:gd name="T4" fmla="*/ 70 w 326"/>
                <a:gd name="T5" fmla="*/ 160 h 160"/>
                <a:gd name="T6" fmla="*/ 326 w 326"/>
                <a:gd name="T7" fmla="*/ 19 h 160"/>
                <a:gd name="T8" fmla="*/ 268 w 326"/>
                <a:gd name="T9" fmla="*/ 0 h 160"/>
                <a:gd name="T10" fmla="*/ 19 w 326"/>
                <a:gd name="T11" fmla="*/ 134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6" h="160">
                  <a:moveTo>
                    <a:pt x="0" y="150"/>
                  </a:moveTo>
                  <a:lnTo>
                    <a:pt x="25" y="134"/>
                  </a:lnTo>
                  <a:lnTo>
                    <a:pt x="70" y="160"/>
                  </a:lnTo>
                  <a:lnTo>
                    <a:pt x="326" y="19"/>
                  </a:lnTo>
                  <a:lnTo>
                    <a:pt x="268" y="0"/>
                  </a:lnTo>
                  <a:lnTo>
                    <a:pt x="19" y="134"/>
                  </a:lnTo>
                </a:path>
              </a:pathLst>
            </a:custGeom>
            <a:solidFill>
              <a:schemeClr val="folHlink"/>
            </a:solidFill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sm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</a:pPr>
              <a:endParaRPr lang="en-US" sz="1200" i="1">
                <a:solidFill>
                  <a:srgbClr val="00CC00"/>
                </a:solidFill>
                <a:cs typeface="+mn-cs"/>
              </a:endParaRPr>
            </a:p>
          </p:txBody>
        </p:sp>
        <p:sp>
          <p:nvSpPr>
            <p:cNvPr id="52" name="Freeform 48"/>
            <p:cNvSpPr>
              <a:spLocks/>
            </p:cNvSpPr>
            <p:nvPr/>
          </p:nvSpPr>
          <p:spPr bwMode="auto">
            <a:xfrm>
              <a:off x="2426" y="1686"/>
              <a:ext cx="99" cy="1901"/>
            </a:xfrm>
            <a:custGeom>
              <a:avLst/>
              <a:gdLst>
                <a:gd name="T0" fmla="*/ 22 w 99"/>
                <a:gd name="T1" fmla="*/ 0 h 1901"/>
                <a:gd name="T2" fmla="*/ 73 w 99"/>
                <a:gd name="T3" fmla="*/ 32 h 1901"/>
                <a:gd name="T4" fmla="*/ 99 w 99"/>
                <a:gd name="T5" fmla="*/ 1901 h 1901"/>
                <a:gd name="T6" fmla="*/ 54 w 99"/>
                <a:gd name="T7" fmla="*/ 1888 h 1901"/>
                <a:gd name="T8" fmla="*/ 0 w 99"/>
                <a:gd name="T9" fmla="*/ 16 h 1901"/>
                <a:gd name="T10" fmla="*/ 22 w 99"/>
                <a:gd name="T11" fmla="*/ 0 h 1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1901">
                  <a:moveTo>
                    <a:pt x="22" y="0"/>
                  </a:moveTo>
                  <a:lnTo>
                    <a:pt x="73" y="32"/>
                  </a:lnTo>
                  <a:lnTo>
                    <a:pt x="99" y="1901"/>
                  </a:lnTo>
                  <a:lnTo>
                    <a:pt x="54" y="1888"/>
                  </a:lnTo>
                  <a:lnTo>
                    <a:pt x="0" y="16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chemeClr val="tx2"/>
            </a:solidFill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sm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</a:pPr>
              <a:endParaRPr lang="en-US" sz="1200" i="1">
                <a:solidFill>
                  <a:srgbClr val="00CC00"/>
                </a:solidFill>
                <a:cs typeface="+mn-cs"/>
              </a:endParaRPr>
            </a:p>
          </p:txBody>
        </p:sp>
        <p:sp>
          <p:nvSpPr>
            <p:cNvPr id="53" name="Freeform 49"/>
            <p:cNvSpPr>
              <a:spLocks/>
            </p:cNvSpPr>
            <p:nvPr/>
          </p:nvSpPr>
          <p:spPr bwMode="auto">
            <a:xfrm>
              <a:off x="2499" y="1574"/>
              <a:ext cx="253" cy="2004"/>
            </a:xfrm>
            <a:custGeom>
              <a:avLst/>
              <a:gdLst>
                <a:gd name="T0" fmla="*/ 0 w 253"/>
                <a:gd name="T1" fmla="*/ 138 h 2004"/>
                <a:gd name="T2" fmla="*/ 253 w 253"/>
                <a:gd name="T3" fmla="*/ 0 h 2004"/>
                <a:gd name="T4" fmla="*/ 221 w 253"/>
                <a:gd name="T5" fmla="*/ 1844 h 2004"/>
                <a:gd name="T6" fmla="*/ 23 w 253"/>
                <a:gd name="T7" fmla="*/ 2004 h 2004"/>
                <a:gd name="T8" fmla="*/ 0 w 253"/>
                <a:gd name="T9" fmla="*/ 138 h 2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3" h="2004">
                  <a:moveTo>
                    <a:pt x="0" y="138"/>
                  </a:moveTo>
                  <a:lnTo>
                    <a:pt x="253" y="0"/>
                  </a:lnTo>
                  <a:lnTo>
                    <a:pt x="221" y="1844"/>
                  </a:lnTo>
                  <a:lnTo>
                    <a:pt x="23" y="2004"/>
                  </a:lnTo>
                  <a:lnTo>
                    <a:pt x="0" y="138"/>
                  </a:lnTo>
                  <a:close/>
                </a:path>
              </a:pathLst>
            </a:custGeom>
            <a:solidFill>
              <a:schemeClr val="folHlink"/>
            </a:solidFill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sm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</a:pPr>
              <a:endParaRPr lang="en-US" sz="1200" i="1">
                <a:solidFill>
                  <a:srgbClr val="00CC00"/>
                </a:solidFill>
                <a:cs typeface="+mn-cs"/>
              </a:endParaRPr>
            </a:p>
          </p:txBody>
        </p:sp>
        <p:sp>
          <p:nvSpPr>
            <p:cNvPr id="54" name="Line 50"/>
            <p:cNvSpPr>
              <a:spLocks noChangeShapeType="1"/>
            </p:cNvSpPr>
            <p:nvPr/>
          </p:nvSpPr>
          <p:spPr bwMode="auto">
            <a:xfrm flipV="1">
              <a:off x="2499" y="1750"/>
              <a:ext cx="253" cy="15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non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</a:pPr>
              <a:endParaRPr lang="en-US" sz="1200" i="1">
                <a:solidFill>
                  <a:srgbClr val="00CC00"/>
                </a:solidFill>
                <a:cs typeface="+mn-cs"/>
              </a:endParaRPr>
            </a:p>
          </p:txBody>
        </p:sp>
        <p:sp>
          <p:nvSpPr>
            <p:cNvPr id="55" name="Line 51"/>
            <p:cNvSpPr>
              <a:spLocks noChangeShapeType="1"/>
            </p:cNvSpPr>
            <p:nvPr/>
          </p:nvSpPr>
          <p:spPr bwMode="auto">
            <a:xfrm flipV="1">
              <a:off x="2506" y="1942"/>
              <a:ext cx="244" cy="14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non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</a:pPr>
              <a:endParaRPr lang="en-US" sz="1200" i="1">
                <a:solidFill>
                  <a:srgbClr val="00CC00"/>
                </a:solidFill>
                <a:cs typeface="+mn-cs"/>
              </a:endParaRPr>
            </a:p>
          </p:txBody>
        </p:sp>
        <p:sp>
          <p:nvSpPr>
            <p:cNvPr id="56" name="Line 52"/>
            <p:cNvSpPr>
              <a:spLocks noChangeShapeType="1"/>
            </p:cNvSpPr>
            <p:nvPr/>
          </p:nvSpPr>
          <p:spPr bwMode="auto">
            <a:xfrm flipV="1">
              <a:off x="2518" y="2121"/>
              <a:ext cx="214" cy="14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non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</a:pPr>
              <a:endParaRPr lang="en-US" sz="1200" i="1">
                <a:solidFill>
                  <a:srgbClr val="00CC00"/>
                </a:solidFill>
                <a:cs typeface="+mn-cs"/>
              </a:endParaRPr>
            </a:p>
          </p:txBody>
        </p:sp>
        <p:sp>
          <p:nvSpPr>
            <p:cNvPr id="57" name="Line 53"/>
            <p:cNvSpPr>
              <a:spLocks noChangeShapeType="1"/>
            </p:cNvSpPr>
            <p:nvPr/>
          </p:nvSpPr>
          <p:spPr bwMode="auto">
            <a:xfrm flipV="1">
              <a:off x="2518" y="2290"/>
              <a:ext cx="214" cy="14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non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</a:pPr>
              <a:endParaRPr lang="en-US" sz="1200" i="1">
                <a:solidFill>
                  <a:srgbClr val="00CC00"/>
                </a:solidFill>
                <a:cs typeface="+mn-cs"/>
              </a:endParaRPr>
            </a:p>
          </p:txBody>
        </p:sp>
        <p:sp>
          <p:nvSpPr>
            <p:cNvPr id="58" name="Line 54"/>
            <p:cNvSpPr>
              <a:spLocks noChangeShapeType="1"/>
            </p:cNvSpPr>
            <p:nvPr/>
          </p:nvSpPr>
          <p:spPr bwMode="auto">
            <a:xfrm flipV="1">
              <a:off x="2522" y="2448"/>
              <a:ext cx="208" cy="15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non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</a:pPr>
              <a:endParaRPr lang="en-US" sz="1200" i="1">
                <a:solidFill>
                  <a:srgbClr val="00CC00"/>
                </a:solidFill>
                <a:cs typeface="+mn-cs"/>
              </a:endParaRPr>
            </a:p>
          </p:txBody>
        </p:sp>
        <p:sp>
          <p:nvSpPr>
            <p:cNvPr id="59" name="Line 55"/>
            <p:cNvSpPr>
              <a:spLocks noChangeShapeType="1"/>
            </p:cNvSpPr>
            <p:nvPr/>
          </p:nvSpPr>
          <p:spPr bwMode="auto">
            <a:xfrm flipV="1">
              <a:off x="2515" y="2601"/>
              <a:ext cx="221" cy="15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non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</a:pPr>
              <a:endParaRPr lang="en-US" sz="1200" i="1">
                <a:solidFill>
                  <a:srgbClr val="00CC00"/>
                </a:solidFill>
                <a:cs typeface="+mn-cs"/>
              </a:endParaRPr>
            </a:p>
          </p:txBody>
        </p:sp>
        <p:sp>
          <p:nvSpPr>
            <p:cNvPr id="60" name="Line 56"/>
            <p:cNvSpPr>
              <a:spLocks noChangeShapeType="1"/>
            </p:cNvSpPr>
            <p:nvPr/>
          </p:nvSpPr>
          <p:spPr bwMode="auto">
            <a:xfrm flipV="1">
              <a:off x="2522" y="2754"/>
              <a:ext cx="205" cy="14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non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</a:pPr>
              <a:endParaRPr lang="en-US" sz="1200" i="1">
                <a:solidFill>
                  <a:srgbClr val="00CC00"/>
                </a:solidFill>
                <a:cs typeface="+mn-cs"/>
              </a:endParaRPr>
            </a:p>
          </p:txBody>
        </p:sp>
        <p:sp>
          <p:nvSpPr>
            <p:cNvPr id="61" name="Line 57"/>
            <p:cNvSpPr>
              <a:spLocks noChangeShapeType="1"/>
            </p:cNvSpPr>
            <p:nvPr/>
          </p:nvSpPr>
          <p:spPr bwMode="auto">
            <a:xfrm flipV="1">
              <a:off x="2524" y="2896"/>
              <a:ext cx="201" cy="15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non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</a:pPr>
              <a:endParaRPr lang="en-US" sz="1200" i="1">
                <a:solidFill>
                  <a:srgbClr val="00CC00"/>
                </a:solidFill>
                <a:cs typeface="+mn-cs"/>
              </a:endParaRPr>
            </a:p>
          </p:txBody>
        </p:sp>
        <p:sp>
          <p:nvSpPr>
            <p:cNvPr id="62" name="Line 58"/>
            <p:cNvSpPr>
              <a:spLocks noChangeShapeType="1"/>
            </p:cNvSpPr>
            <p:nvPr/>
          </p:nvSpPr>
          <p:spPr bwMode="auto">
            <a:xfrm flipV="1">
              <a:off x="2528" y="3037"/>
              <a:ext cx="196" cy="14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non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</a:pPr>
              <a:endParaRPr lang="en-US" sz="1200" i="1">
                <a:solidFill>
                  <a:srgbClr val="00CC00"/>
                </a:solidFill>
                <a:cs typeface="+mn-cs"/>
              </a:endParaRPr>
            </a:p>
          </p:txBody>
        </p:sp>
        <p:sp>
          <p:nvSpPr>
            <p:cNvPr id="63" name="Line 59"/>
            <p:cNvSpPr>
              <a:spLocks noChangeShapeType="1"/>
            </p:cNvSpPr>
            <p:nvPr/>
          </p:nvSpPr>
          <p:spPr bwMode="auto">
            <a:xfrm flipV="1">
              <a:off x="2531" y="3155"/>
              <a:ext cx="195" cy="1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non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</a:pPr>
              <a:endParaRPr lang="en-US" sz="1200" i="1">
                <a:solidFill>
                  <a:srgbClr val="00CC00"/>
                </a:solidFill>
                <a:cs typeface="+mn-cs"/>
              </a:endParaRPr>
            </a:p>
          </p:txBody>
        </p:sp>
        <p:sp>
          <p:nvSpPr>
            <p:cNvPr id="64" name="Line 60"/>
            <p:cNvSpPr>
              <a:spLocks noChangeShapeType="1"/>
            </p:cNvSpPr>
            <p:nvPr/>
          </p:nvSpPr>
          <p:spPr bwMode="auto">
            <a:xfrm flipV="1">
              <a:off x="2540" y="3298"/>
              <a:ext cx="170" cy="15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non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</a:pPr>
              <a:endParaRPr lang="en-US" sz="1200" i="1">
                <a:solidFill>
                  <a:srgbClr val="00CC00"/>
                </a:solidFill>
                <a:cs typeface="+mn-cs"/>
              </a:endParaRPr>
            </a:p>
          </p:txBody>
        </p:sp>
        <p:sp>
          <p:nvSpPr>
            <p:cNvPr id="65" name="Line 61"/>
            <p:cNvSpPr>
              <a:spLocks noChangeShapeType="1"/>
            </p:cNvSpPr>
            <p:nvPr/>
          </p:nvSpPr>
          <p:spPr bwMode="auto">
            <a:xfrm>
              <a:off x="1887" y="2495"/>
              <a:ext cx="103" cy="28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non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</a:pPr>
              <a:endParaRPr lang="en-US" sz="1200" i="1">
                <a:solidFill>
                  <a:srgbClr val="00CC00"/>
                </a:solidFill>
                <a:cs typeface="+mn-cs"/>
              </a:endParaRPr>
            </a:p>
          </p:txBody>
        </p:sp>
        <p:sp>
          <p:nvSpPr>
            <p:cNvPr id="66" name="Oval 62"/>
            <p:cNvSpPr>
              <a:spLocks noChangeArrowheads="1"/>
            </p:cNvSpPr>
            <p:nvPr/>
          </p:nvSpPr>
          <p:spPr bwMode="auto">
            <a:xfrm>
              <a:off x="2192" y="1366"/>
              <a:ext cx="269" cy="145"/>
            </a:xfrm>
            <a:prstGeom prst="ellipse">
              <a:avLst/>
            </a:prstGeom>
            <a:solidFill>
              <a:srgbClr val="FFFF21"/>
            </a:solidFill>
            <a:ln w="28575">
              <a:solidFill>
                <a:schemeClr val="tx1"/>
              </a:solidFill>
              <a:round/>
              <a:headEnd/>
              <a:tailEnd type="none" w="sm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</a:pPr>
              <a:endParaRPr lang="en-US" sz="1200" i="1">
                <a:solidFill>
                  <a:srgbClr val="00CC00"/>
                </a:solidFill>
                <a:cs typeface="+mn-cs"/>
              </a:endParaRPr>
            </a:p>
          </p:txBody>
        </p:sp>
        <p:sp>
          <p:nvSpPr>
            <p:cNvPr id="67" name="Oval 63"/>
            <p:cNvSpPr>
              <a:spLocks noChangeArrowheads="1"/>
            </p:cNvSpPr>
            <p:nvPr/>
          </p:nvSpPr>
          <p:spPr bwMode="auto">
            <a:xfrm>
              <a:off x="2148" y="1769"/>
              <a:ext cx="198" cy="199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round/>
              <a:headEnd/>
              <a:tailEnd type="none" w="sm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algn="ctr" defTabSz="914400" eaLnBrk="0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</a:pPr>
              <a:endParaRPr lang="en-US" altLang="en-US" sz="1400" i="1">
                <a:solidFill>
                  <a:srgbClr val="00CC00"/>
                </a:solidFill>
                <a:latin typeface="Helvetica" pitchFamily="34" charset="0"/>
                <a:cs typeface="+mn-cs"/>
              </a:endParaRPr>
            </a:p>
          </p:txBody>
        </p:sp>
      </p:grpSp>
      <p:sp>
        <p:nvSpPr>
          <p:cNvPr id="68" name="TextBox 67"/>
          <p:cNvSpPr txBox="1"/>
          <p:nvPr/>
        </p:nvSpPr>
        <p:spPr>
          <a:xfrm>
            <a:off x="2509084" y="6579178"/>
            <a:ext cx="1155317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914400" eaLnBrk="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sz="1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Forest Transect </a:t>
            </a:r>
            <a:endParaRPr lang="en-US" sz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0" name="Group 69"/>
          <p:cNvGrpSpPr/>
          <p:nvPr/>
        </p:nvGrpSpPr>
        <p:grpSpPr>
          <a:xfrm flipH="1">
            <a:off x="5582745" y="5685510"/>
            <a:ext cx="3126120" cy="936104"/>
            <a:chOff x="3343743" y="11244543"/>
            <a:chExt cx="9138592" cy="3017688"/>
          </a:xfrm>
        </p:grpSpPr>
        <p:pic>
          <p:nvPicPr>
            <p:cNvPr id="71" name="Picture 2" descr="http://www.asiaforestnetwork.org/pub/img/pub08_20.gif"/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rgbClr val="00CC99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aintStrokes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19" t="5253" b="86187"/>
            <a:stretch/>
          </p:blipFill>
          <p:spPr bwMode="auto">
            <a:xfrm rot="21480000">
              <a:off x="3343743" y="11244543"/>
              <a:ext cx="9138592" cy="30176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" name="Picture 2" descr="http://www.asiaforestnetwork.org/pub/img/pub08_20.gif"/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rgbClr val="00CC99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aintStrokes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19" t="12150" r="52623" b="87619"/>
            <a:stretch/>
          </p:blipFill>
          <p:spPr bwMode="auto">
            <a:xfrm>
              <a:off x="3451462" y="13932942"/>
              <a:ext cx="8749716" cy="1205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3" name="Rectangle 72"/>
            <p:cNvSpPr/>
            <p:nvPr/>
          </p:nvSpPr>
          <p:spPr bwMode="auto">
            <a:xfrm>
              <a:off x="3411619" y="11391936"/>
              <a:ext cx="8897934" cy="2668312"/>
            </a:xfrm>
            <a:prstGeom prst="rect">
              <a:avLst/>
            </a:prstGeom>
            <a:noFill/>
            <a:ln w="28575" cap="flat" cmpd="sng" algn="ctr">
              <a:solidFill>
                <a:srgbClr val="00CC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3600" tIns="183600" rIns="183600" bIns="183600" numCol="1" rtlCol="0" anchor="t" anchorCtr="0" compatLnSpc="1">
              <a:prstTxWarp prst="textNoShape">
                <a:avLst/>
              </a:prstTxWarp>
            </a:bodyPr>
            <a:lstStyle/>
            <a:p>
              <a:pPr defTabSz="873125" eaLnBrk="0">
                <a:lnSpc>
                  <a:spcPct val="100000"/>
                </a:lnSpc>
                <a:buClrTx/>
                <a:buSzTx/>
                <a:buFontTx/>
                <a:buNone/>
              </a:pPr>
              <a:endParaRPr lang="en-US" sz="3500" smtClean="0">
                <a:solidFill>
                  <a:prstClr val="black"/>
                </a:solidFill>
                <a:latin typeface="Frutiger 45 Light" pitchFamily="34" charset="0"/>
                <a:cs typeface="+mn-cs"/>
              </a:endParaRPr>
            </a:p>
          </p:txBody>
        </p:sp>
      </p:grpSp>
      <p:sp>
        <p:nvSpPr>
          <p:cNvPr id="74" name="Isosceles Triangle 73"/>
          <p:cNvSpPr/>
          <p:nvPr/>
        </p:nvSpPr>
        <p:spPr>
          <a:xfrm>
            <a:off x="8111414" y="3614971"/>
            <a:ext cx="504056" cy="2953043"/>
          </a:xfrm>
          <a:prstGeom prst="triangle">
            <a:avLst/>
          </a:prstGeom>
          <a:solidFill>
            <a:srgbClr val="C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endParaRPr lang="en-US" sz="1200" i="1">
              <a:solidFill>
                <a:prstClr val="white"/>
              </a:solidFill>
            </a:endParaRPr>
          </a:p>
        </p:txBody>
      </p:sp>
      <p:pic>
        <p:nvPicPr>
          <p:cNvPr id="75" name="Picture 6" descr="http://spaceflight.nasa.gov/gallery/images/station/crew-1/hires/iss01-s-001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231C52"/>
              </a:clrFrom>
              <a:clrTo>
                <a:srgbClr val="231C5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4" t="11407" r="10784" b="29592"/>
          <a:stretch/>
        </p:blipFill>
        <p:spPr bwMode="auto">
          <a:xfrm>
            <a:off x="8015079" y="3584184"/>
            <a:ext cx="658516" cy="40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9" name="Group 68"/>
          <p:cNvGrpSpPr/>
          <p:nvPr/>
        </p:nvGrpSpPr>
        <p:grpSpPr>
          <a:xfrm flipH="1">
            <a:off x="4913659" y="5739846"/>
            <a:ext cx="608963" cy="859171"/>
            <a:chOff x="8944388" y="5543889"/>
            <a:chExt cx="659710" cy="859171"/>
          </a:xfrm>
        </p:grpSpPr>
        <p:pic>
          <p:nvPicPr>
            <p:cNvPr id="76" name="Picture 10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8512" b="76356" l="7672" r="5370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34" t="28575" r="45983" b="23613"/>
            <a:stretch/>
          </p:blipFill>
          <p:spPr bwMode="auto">
            <a:xfrm>
              <a:off x="8964727" y="5580100"/>
              <a:ext cx="639371" cy="822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7" name="Rectangle 63"/>
            <p:cNvSpPr>
              <a:spLocks noChangeArrowheads="1"/>
            </p:cNvSpPr>
            <p:nvPr/>
          </p:nvSpPr>
          <p:spPr bwMode="auto">
            <a:xfrm flipH="1">
              <a:off x="8944388" y="5543889"/>
              <a:ext cx="658880" cy="821761"/>
            </a:xfrm>
            <a:prstGeom prst="rect">
              <a:avLst/>
            </a:prstGeom>
            <a:noFill/>
            <a:ln w="38100">
              <a:solidFill>
                <a:srgbClr val="00CC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  <a:defRPr/>
              </a:pPr>
              <a:endParaRPr lang="en-US" sz="1200" i="1">
                <a:solidFill>
                  <a:srgbClr val="00CC00"/>
                </a:solidFill>
                <a:latin typeface="Calibri"/>
                <a:cs typeface="+mn-cs"/>
              </a:endParaRPr>
            </a:p>
          </p:txBody>
        </p:sp>
      </p:grpSp>
      <p:pic>
        <p:nvPicPr>
          <p:cNvPr id="79" name="Picture 3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558" y="5716769"/>
            <a:ext cx="602287" cy="867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8" name="Rectangle 77"/>
          <p:cNvSpPr/>
          <p:nvPr/>
        </p:nvSpPr>
        <p:spPr>
          <a:xfrm>
            <a:off x="145711" y="845132"/>
            <a:ext cx="2286000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eaLnBrk="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200" b="1" dirty="0" err="1">
                <a:solidFill>
                  <a:srgbClr val="00FF00"/>
                </a:solidFill>
                <a:latin typeface="Arial"/>
                <a:cs typeface="Arial"/>
              </a:rPr>
              <a:t>TanDEM</a:t>
            </a:r>
            <a:r>
              <a:rPr lang="en-US" altLang="en-US" sz="1200" b="1" dirty="0">
                <a:solidFill>
                  <a:srgbClr val="00FF00"/>
                </a:solidFill>
                <a:latin typeface="Arial"/>
                <a:cs typeface="Arial"/>
              </a:rPr>
              <a:t>-X </a:t>
            </a:r>
          </a:p>
          <a:p>
            <a:pPr defTabSz="914400" eaLnBrk="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200" dirty="0" err="1" smtClean="0">
                <a:solidFill>
                  <a:prstClr val="white"/>
                </a:solidFill>
                <a:latin typeface="Arial"/>
                <a:cs typeface="Arial"/>
              </a:rPr>
              <a:t>TerraSAR</a:t>
            </a:r>
            <a:r>
              <a:rPr lang="en-US" altLang="en-US" sz="1200" dirty="0" smtClean="0">
                <a:solidFill>
                  <a:prstClr val="white"/>
                </a:solidFill>
                <a:latin typeface="Arial"/>
                <a:cs typeface="Arial"/>
              </a:rPr>
              <a:t>-X </a:t>
            </a:r>
            <a:r>
              <a:rPr lang="en-US" altLang="en-US" sz="1200" dirty="0">
                <a:solidFill>
                  <a:prstClr val="white"/>
                </a:solidFill>
                <a:latin typeface="Arial"/>
                <a:cs typeface="Arial"/>
              </a:rPr>
              <a:t>add-on for Digital Elevation </a:t>
            </a:r>
            <a:r>
              <a:rPr lang="en-US" altLang="en-US" sz="1200" dirty="0" smtClean="0">
                <a:solidFill>
                  <a:prstClr val="white"/>
                </a:solidFill>
                <a:latin typeface="Arial"/>
                <a:cs typeface="Arial"/>
              </a:rPr>
              <a:t>Measurement</a:t>
            </a:r>
            <a:endParaRPr lang="en-US" altLang="en-US" sz="1200" b="1" dirty="0">
              <a:solidFill>
                <a:prstClr val="white"/>
              </a:solidFill>
              <a:latin typeface="Arial"/>
              <a:cs typeface="Arial"/>
            </a:endParaRPr>
          </a:p>
          <a:p>
            <a:pPr defTabSz="914400" eaLnBrk="0">
              <a:lnSpc>
                <a:spcPct val="100000"/>
              </a:lnSpc>
              <a:spcBef>
                <a:spcPts val="1200"/>
              </a:spcBef>
              <a:buClrTx/>
              <a:buSzTx/>
              <a:buFontTx/>
              <a:buNone/>
            </a:pPr>
            <a:r>
              <a:rPr lang="en-US" altLang="en-US" sz="1200" b="1" dirty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Mission Objective: </a:t>
            </a:r>
          </a:p>
          <a:p>
            <a:pPr defTabSz="914400" eaLnBrk="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2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Generation of global Digital Elevation Model </a:t>
            </a:r>
          </a:p>
          <a:p>
            <a:pPr defTabSz="914400" eaLnBrk="0">
              <a:lnSpc>
                <a:spcPct val="100000"/>
              </a:lnSpc>
              <a:spcBef>
                <a:spcPts val="1200"/>
              </a:spcBef>
              <a:buClrTx/>
              <a:buSzTx/>
              <a:buFontTx/>
              <a:buNone/>
            </a:pPr>
            <a:r>
              <a:rPr lang="en-US" altLang="en-US" sz="1200" b="1" dirty="0" smtClean="0">
                <a:solidFill>
                  <a:srgbClr val="00FF00"/>
                </a:solidFill>
                <a:latin typeface="Arial"/>
                <a:cs typeface="Arial"/>
              </a:rPr>
              <a:t>Implementation</a:t>
            </a:r>
            <a:r>
              <a:rPr lang="en-US" altLang="en-US" sz="1200" b="1" dirty="0">
                <a:solidFill>
                  <a:srgbClr val="00FF00"/>
                </a:solidFill>
                <a:latin typeface="Arial"/>
                <a:cs typeface="Arial"/>
              </a:rPr>
              <a:t>:</a:t>
            </a:r>
          </a:p>
          <a:p>
            <a:pPr defTabSz="914400" eaLnBrk="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200" dirty="0">
                <a:solidFill>
                  <a:prstClr val="white"/>
                </a:solidFill>
                <a:latin typeface="Arial"/>
                <a:cs typeface="Arial"/>
              </a:rPr>
              <a:t>First single pass interferometer in space operated at X-band (9.65GHz, </a:t>
            </a:r>
            <a:r>
              <a:rPr lang="el-GR" altLang="en-US" sz="1200" dirty="0">
                <a:solidFill>
                  <a:prstClr val="white"/>
                </a:solidFill>
                <a:latin typeface="Arial"/>
                <a:cs typeface="Arial"/>
              </a:rPr>
              <a:t>λ</a:t>
            </a:r>
            <a:r>
              <a:rPr lang="en-US" altLang="en-US" sz="1200" dirty="0">
                <a:solidFill>
                  <a:prstClr val="white"/>
                </a:solidFill>
                <a:latin typeface="Arial"/>
                <a:cs typeface="Arial"/>
              </a:rPr>
              <a:t>=3cm). 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553524" y="426584"/>
            <a:ext cx="4135011" cy="2090864"/>
            <a:chOff x="2766309" y="121784"/>
            <a:chExt cx="4479595" cy="2090864"/>
          </a:xfrm>
        </p:grpSpPr>
        <p:pic>
          <p:nvPicPr>
            <p:cNvPr id="80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4" t="3300"/>
            <a:stretch>
              <a:fillRect/>
            </a:stretch>
          </p:blipFill>
          <p:spPr bwMode="auto">
            <a:xfrm>
              <a:off x="2856784" y="121784"/>
              <a:ext cx="4389120" cy="20908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2766309" y="895350"/>
              <a:ext cx="688091" cy="123825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defTabSz="914400" eaLnBrk="0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</a:pPr>
              <a:endParaRPr lang="en-US" sz="1200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20" name="Picture 1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90974" y="183363"/>
            <a:ext cx="1144936" cy="528113"/>
          </a:xfrm>
          <a:prstGeom prst="rect">
            <a:avLst/>
          </a:prstGeom>
        </p:spPr>
      </p:pic>
      <p:pic>
        <p:nvPicPr>
          <p:cNvPr id="121" name="Picture 3" descr="TanDEM_RGB_HQ_Transparent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40" y="182239"/>
            <a:ext cx="2308351" cy="530352"/>
          </a:xfrm>
          <a:prstGeom prst="rect">
            <a:avLst/>
          </a:prstGeom>
          <a:solidFill>
            <a:srgbClr val="000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" name="Rectangle 82"/>
          <p:cNvSpPr/>
          <p:nvPr/>
        </p:nvSpPr>
        <p:spPr>
          <a:xfrm>
            <a:off x="6466992" y="845132"/>
            <a:ext cx="2546397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914400" eaLnBrk="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sz="1200" b="1" dirty="0">
                <a:solidFill>
                  <a:srgbClr val="00FF00"/>
                </a:solidFill>
                <a:cs typeface="+mn-cs"/>
              </a:rPr>
              <a:t>GEDI LIDAR</a:t>
            </a:r>
          </a:p>
          <a:p>
            <a:pPr algn="r" defTabSz="914400" eaLnBrk="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sz="1200" dirty="0" smtClean="0">
                <a:solidFill>
                  <a:prstClr val="white"/>
                </a:solidFill>
                <a:cs typeface="+mn-cs"/>
              </a:rPr>
              <a:t>Global </a:t>
            </a:r>
            <a:r>
              <a:rPr lang="en-US" sz="1200" dirty="0">
                <a:solidFill>
                  <a:prstClr val="white"/>
                </a:solidFill>
                <a:cs typeface="+mn-cs"/>
              </a:rPr>
              <a:t>Ecosystem Dynamics Investigation </a:t>
            </a:r>
            <a:r>
              <a:rPr lang="en-US" sz="1200" dirty="0" smtClean="0">
                <a:solidFill>
                  <a:prstClr val="white"/>
                </a:solidFill>
                <a:cs typeface="+mn-cs"/>
              </a:rPr>
              <a:t>Lidar</a:t>
            </a:r>
            <a:endParaRPr lang="en-US" sz="1200" dirty="0">
              <a:solidFill>
                <a:prstClr val="white"/>
              </a:solidFill>
              <a:cs typeface="+mn-cs"/>
            </a:endParaRPr>
          </a:p>
          <a:p>
            <a:pPr algn="r" defTabSz="914400" eaLnBrk="0">
              <a:lnSpc>
                <a:spcPct val="100000"/>
              </a:lnSpc>
              <a:spcBef>
                <a:spcPts val="1200"/>
              </a:spcBef>
              <a:buClrTx/>
              <a:buSzTx/>
              <a:buFontTx/>
              <a:buNone/>
            </a:pPr>
            <a:r>
              <a:rPr lang="en-US" sz="1200" b="1" dirty="0">
                <a:solidFill>
                  <a:srgbClr val="00FF00"/>
                </a:solidFill>
                <a:cs typeface="+mn-cs"/>
              </a:rPr>
              <a:t>Science Objective</a:t>
            </a:r>
            <a:r>
              <a:rPr lang="en-US" sz="1200" dirty="0">
                <a:solidFill>
                  <a:prstClr val="white"/>
                </a:solidFill>
                <a:cs typeface="+mn-cs"/>
              </a:rPr>
              <a:t>:</a:t>
            </a:r>
          </a:p>
          <a:p>
            <a:pPr algn="r" defTabSz="914400" eaLnBrk="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sz="1200" dirty="0">
                <a:solidFill>
                  <a:prstClr val="white"/>
                </a:solidFill>
                <a:cs typeface="+mn-cs"/>
              </a:rPr>
              <a:t>Characterize the effects of changing climate and land use on ecosystem structure and dynamics </a:t>
            </a:r>
          </a:p>
          <a:p>
            <a:pPr algn="r" defTabSz="914400" eaLnBrk="0">
              <a:lnSpc>
                <a:spcPct val="100000"/>
              </a:lnSpc>
              <a:spcBef>
                <a:spcPts val="1200"/>
              </a:spcBef>
              <a:buClrTx/>
              <a:buSzTx/>
              <a:buFontTx/>
              <a:buNone/>
            </a:pPr>
            <a:r>
              <a:rPr lang="en-US" altLang="en-US" sz="1200" b="1" dirty="0">
                <a:solidFill>
                  <a:srgbClr val="00FF00"/>
                </a:solidFill>
                <a:cs typeface="+mn-cs"/>
              </a:rPr>
              <a:t>Implementation:</a:t>
            </a:r>
          </a:p>
          <a:p>
            <a:pPr algn="r" defTabSz="914400" eaLnBrk="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sz="1200" dirty="0">
                <a:solidFill>
                  <a:prstClr val="white"/>
                </a:solidFill>
                <a:cs typeface="+mn-cs"/>
              </a:rPr>
              <a:t>Multi-beam NIR waveform </a:t>
            </a:r>
            <a:r>
              <a:rPr lang="en-US" sz="1200" dirty="0" err="1">
                <a:solidFill>
                  <a:prstClr val="white"/>
                </a:solidFill>
                <a:cs typeface="+mn-cs"/>
              </a:rPr>
              <a:t>lidar</a:t>
            </a:r>
            <a:r>
              <a:rPr lang="en-US" sz="1200" dirty="0">
                <a:solidFill>
                  <a:prstClr val="white"/>
                </a:solidFill>
                <a:cs typeface="+mn-cs"/>
              </a:rPr>
              <a:t> deployed </a:t>
            </a:r>
            <a:r>
              <a:rPr lang="en-US" sz="1200" dirty="0" smtClean="0">
                <a:solidFill>
                  <a:prstClr val="white"/>
                </a:solidFill>
                <a:cs typeface="+mn-cs"/>
              </a:rPr>
              <a:t>on ISS in 2018</a:t>
            </a:r>
            <a:endParaRPr lang="en-US" sz="1200" dirty="0">
              <a:solidFill>
                <a:prstClr val="white"/>
              </a:solidFill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712721" y="2592927"/>
            <a:ext cx="3754266" cy="2513680"/>
            <a:chOff x="2712721" y="2592927"/>
            <a:chExt cx="3754266" cy="2513680"/>
          </a:xfrm>
        </p:grpSpPr>
        <p:sp>
          <p:nvSpPr>
            <p:cNvPr id="82" name="Rectangle 81"/>
            <p:cNvSpPr/>
            <p:nvPr/>
          </p:nvSpPr>
          <p:spPr>
            <a:xfrm>
              <a:off x="2712721" y="2592927"/>
              <a:ext cx="3754266" cy="2513680"/>
            </a:xfrm>
            <a:prstGeom prst="rect">
              <a:avLst/>
            </a:prstGeom>
            <a:solidFill>
              <a:srgbClr val="FF0000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cxnSp>
          <p:nvCxnSpPr>
            <p:cNvPr id="85" name="Straight Arrow Connector 84"/>
            <p:cNvCxnSpPr/>
            <p:nvPr/>
          </p:nvCxnSpPr>
          <p:spPr>
            <a:xfrm>
              <a:off x="3246825" y="2855894"/>
              <a:ext cx="0" cy="196240"/>
            </a:xfrm>
            <a:prstGeom prst="straightConnector1">
              <a:avLst/>
            </a:prstGeom>
            <a:ln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Rectangle 88"/>
            <p:cNvSpPr/>
            <p:nvPr/>
          </p:nvSpPr>
          <p:spPr>
            <a:xfrm>
              <a:off x="3307139" y="2810174"/>
              <a:ext cx="822661" cy="3785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altLang="en-US" sz="1000" dirty="0" smtClean="0">
                  <a:solidFill>
                    <a:srgbClr val="4A7EBB"/>
                  </a:solidFill>
                  <a:latin typeface="Arial"/>
                  <a:cs typeface="Arial"/>
                </a:rPr>
                <a:t>25m beam </a:t>
              </a:r>
            </a:p>
            <a:p>
              <a:r>
                <a:rPr lang="en-US" altLang="en-US" sz="1000" dirty="0" smtClean="0">
                  <a:solidFill>
                    <a:srgbClr val="4A7EBB"/>
                  </a:solidFill>
                  <a:latin typeface="Arial"/>
                  <a:cs typeface="Arial"/>
                </a:rPr>
                <a:t>footprint</a:t>
              </a:r>
              <a:endParaRPr lang="en-US" sz="1000" dirty="0">
                <a:solidFill>
                  <a:srgbClr val="4A7EBB"/>
                </a:solidFill>
              </a:endParaRPr>
            </a:p>
          </p:txBody>
        </p:sp>
        <p:sp>
          <p:nvSpPr>
            <p:cNvPr id="90" name="Rectangle 89"/>
            <p:cNvSpPr/>
            <p:nvPr/>
          </p:nvSpPr>
          <p:spPr>
            <a:xfrm>
              <a:off x="3230938" y="4298517"/>
              <a:ext cx="1109599" cy="3785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altLang="en-US" sz="1000" dirty="0" smtClean="0">
                  <a:solidFill>
                    <a:srgbClr val="4A7EBB"/>
                  </a:solidFill>
                  <a:latin typeface="Arial"/>
                  <a:cs typeface="Arial"/>
                </a:rPr>
                <a:t>~ 60 m footprint </a:t>
              </a:r>
            </a:p>
            <a:p>
              <a:r>
                <a:rPr lang="en-US" altLang="en-US" sz="1000" dirty="0" smtClean="0">
                  <a:solidFill>
                    <a:srgbClr val="4A7EBB"/>
                  </a:solidFill>
                  <a:latin typeface="Arial"/>
                  <a:cs typeface="Arial"/>
                </a:rPr>
                <a:t>distance</a:t>
              </a:r>
              <a:endParaRPr lang="en-US" sz="1000" dirty="0">
                <a:solidFill>
                  <a:srgbClr val="4A7EBB"/>
                </a:solidFill>
              </a:endParaRPr>
            </a:p>
          </p:txBody>
        </p:sp>
        <p:cxnSp>
          <p:nvCxnSpPr>
            <p:cNvPr id="91" name="Straight Connector 90"/>
            <p:cNvCxnSpPr/>
            <p:nvPr/>
          </p:nvCxnSpPr>
          <p:spPr>
            <a:xfrm flipH="1">
              <a:off x="3047803" y="2954505"/>
              <a:ext cx="0" cy="176275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2" name="Group 91"/>
            <p:cNvGrpSpPr/>
            <p:nvPr/>
          </p:nvGrpSpPr>
          <p:grpSpPr>
            <a:xfrm>
              <a:off x="2957378" y="2860097"/>
              <a:ext cx="180851" cy="1931934"/>
              <a:chOff x="395536" y="1679946"/>
              <a:chExt cx="182880" cy="1931934"/>
            </a:xfrm>
            <a:gradFill>
              <a:gsLst>
                <a:gs pos="0">
                  <a:schemeClr val="tx2">
                    <a:lumMod val="60000"/>
                    <a:lumOff val="4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2"/>
                </a:gs>
              </a:gsLst>
              <a:lin ang="5400000" scaled="0"/>
            </a:gradFill>
          </p:grpSpPr>
          <p:sp>
            <p:nvSpPr>
              <p:cNvPr id="102" name="Oval 101"/>
              <p:cNvSpPr/>
              <p:nvPr/>
            </p:nvSpPr>
            <p:spPr>
              <a:xfrm>
                <a:off x="395536" y="1679946"/>
                <a:ext cx="182880" cy="182880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0">
                    <a:srgbClr val="FFC000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103" name="Oval 102"/>
              <p:cNvSpPr/>
              <p:nvPr/>
            </p:nvSpPr>
            <p:spPr>
              <a:xfrm>
                <a:off x="395536" y="2117209"/>
                <a:ext cx="182880" cy="182880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0">
                    <a:srgbClr val="FFC000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104" name="Oval 103"/>
              <p:cNvSpPr/>
              <p:nvPr/>
            </p:nvSpPr>
            <p:spPr>
              <a:xfrm>
                <a:off x="395536" y="2554472"/>
                <a:ext cx="182880" cy="182880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0">
                    <a:srgbClr val="FFC000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105" name="Oval 104"/>
              <p:cNvSpPr/>
              <p:nvPr/>
            </p:nvSpPr>
            <p:spPr>
              <a:xfrm>
                <a:off x="395536" y="2991735"/>
                <a:ext cx="182880" cy="182880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0">
                    <a:srgbClr val="FFC000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106" name="Oval 105"/>
              <p:cNvSpPr/>
              <p:nvPr/>
            </p:nvSpPr>
            <p:spPr>
              <a:xfrm>
                <a:off x="395536" y="3429000"/>
                <a:ext cx="182880" cy="182880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0">
                    <a:srgbClr val="FFC000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  <p:cxnSp>
          <p:nvCxnSpPr>
            <p:cNvPr id="93" name="Straight Connector 92"/>
            <p:cNvCxnSpPr/>
            <p:nvPr/>
          </p:nvCxnSpPr>
          <p:spPr>
            <a:xfrm flipH="1">
              <a:off x="4601810" y="2718281"/>
              <a:ext cx="0" cy="176275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4" name="Group 93"/>
            <p:cNvGrpSpPr/>
            <p:nvPr/>
          </p:nvGrpSpPr>
          <p:grpSpPr>
            <a:xfrm rot="10800000">
              <a:off x="4514563" y="2639582"/>
              <a:ext cx="180851" cy="1931934"/>
              <a:chOff x="395536" y="1679946"/>
              <a:chExt cx="182880" cy="1931934"/>
            </a:xfrm>
          </p:grpSpPr>
          <p:sp>
            <p:nvSpPr>
              <p:cNvPr id="97" name="Oval 96"/>
              <p:cNvSpPr/>
              <p:nvPr/>
            </p:nvSpPr>
            <p:spPr>
              <a:xfrm>
                <a:off x="395536" y="1679946"/>
                <a:ext cx="182880" cy="182880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0">
                    <a:srgbClr val="FFC000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98" name="Oval 97"/>
              <p:cNvSpPr/>
              <p:nvPr/>
            </p:nvSpPr>
            <p:spPr>
              <a:xfrm>
                <a:off x="395536" y="2117209"/>
                <a:ext cx="182880" cy="182880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0">
                    <a:srgbClr val="FFC000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99" name="Oval 98"/>
              <p:cNvSpPr/>
              <p:nvPr/>
            </p:nvSpPr>
            <p:spPr>
              <a:xfrm>
                <a:off x="395536" y="2554472"/>
                <a:ext cx="182880" cy="182880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0">
                    <a:srgbClr val="FFC000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100" name="Oval 99"/>
              <p:cNvSpPr/>
              <p:nvPr/>
            </p:nvSpPr>
            <p:spPr>
              <a:xfrm>
                <a:off x="395536" y="2991735"/>
                <a:ext cx="182880" cy="182880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0">
                    <a:srgbClr val="FFC000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101" name="Oval 100"/>
              <p:cNvSpPr/>
              <p:nvPr/>
            </p:nvSpPr>
            <p:spPr>
              <a:xfrm>
                <a:off x="395536" y="3429000"/>
                <a:ext cx="182880" cy="182880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0">
                    <a:srgbClr val="FFC000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  <p:cxnSp>
          <p:nvCxnSpPr>
            <p:cNvPr id="95" name="Straight Arrow Connector 94"/>
            <p:cNvCxnSpPr/>
            <p:nvPr/>
          </p:nvCxnSpPr>
          <p:spPr>
            <a:xfrm flipH="1">
              <a:off x="4617051" y="4977581"/>
              <a:ext cx="1559692" cy="0"/>
            </a:xfrm>
            <a:prstGeom prst="straightConnector1">
              <a:avLst/>
            </a:prstGeom>
            <a:ln>
              <a:solidFill>
                <a:srgbClr val="4A7EBB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>
            <a:xfrm flipH="1">
              <a:off x="6161503" y="2967531"/>
              <a:ext cx="0" cy="176275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4" name="Group 83"/>
            <p:cNvGrpSpPr/>
            <p:nvPr/>
          </p:nvGrpSpPr>
          <p:grpSpPr>
            <a:xfrm rot="10800000">
              <a:off x="6071748" y="2862297"/>
              <a:ext cx="180851" cy="1931934"/>
              <a:chOff x="395536" y="1679946"/>
              <a:chExt cx="182880" cy="1931934"/>
            </a:xfrm>
          </p:grpSpPr>
          <p:sp>
            <p:nvSpPr>
              <p:cNvPr id="107" name="Oval 106"/>
              <p:cNvSpPr/>
              <p:nvPr/>
            </p:nvSpPr>
            <p:spPr>
              <a:xfrm>
                <a:off x="395536" y="1679946"/>
                <a:ext cx="182880" cy="182880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0">
                    <a:srgbClr val="FFC000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108" name="Oval 107"/>
              <p:cNvSpPr/>
              <p:nvPr/>
            </p:nvSpPr>
            <p:spPr>
              <a:xfrm>
                <a:off x="395536" y="2117209"/>
                <a:ext cx="182880" cy="182880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0">
                    <a:srgbClr val="FFC000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109" name="Oval 108"/>
              <p:cNvSpPr/>
              <p:nvPr/>
            </p:nvSpPr>
            <p:spPr>
              <a:xfrm>
                <a:off x="395536" y="2554472"/>
                <a:ext cx="182880" cy="182880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0">
                    <a:srgbClr val="FFC000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110" name="Oval 109"/>
              <p:cNvSpPr/>
              <p:nvPr/>
            </p:nvSpPr>
            <p:spPr>
              <a:xfrm>
                <a:off x="395536" y="2991735"/>
                <a:ext cx="182880" cy="182880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0">
                    <a:srgbClr val="FFC000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111" name="Oval 110"/>
              <p:cNvSpPr/>
              <p:nvPr/>
            </p:nvSpPr>
            <p:spPr>
              <a:xfrm>
                <a:off x="395536" y="3429000"/>
                <a:ext cx="182880" cy="182880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0">
                    <a:srgbClr val="FFC000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  <p:cxnSp>
          <p:nvCxnSpPr>
            <p:cNvPr id="114" name="Straight Arrow Connector 113"/>
            <p:cNvCxnSpPr/>
            <p:nvPr/>
          </p:nvCxnSpPr>
          <p:spPr>
            <a:xfrm flipH="1">
              <a:off x="3045402" y="4979302"/>
              <a:ext cx="1559692" cy="0"/>
            </a:xfrm>
            <a:prstGeom prst="straightConnector1">
              <a:avLst/>
            </a:prstGeom>
            <a:ln>
              <a:solidFill>
                <a:srgbClr val="4A7EBB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Rectangle 114"/>
            <p:cNvSpPr/>
            <p:nvPr/>
          </p:nvSpPr>
          <p:spPr>
            <a:xfrm>
              <a:off x="4679702" y="4715831"/>
              <a:ext cx="1478290" cy="23544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altLang="en-US" sz="1000" dirty="0" smtClean="0">
                  <a:solidFill>
                    <a:srgbClr val="4A7EBB"/>
                  </a:solidFill>
                  <a:latin typeface="Arial"/>
                  <a:cs typeface="Arial"/>
                </a:rPr>
                <a:t>~500 m beam distance</a:t>
              </a:r>
              <a:endParaRPr lang="en-US" sz="1000" dirty="0">
                <a:solidFill>
                  <a:srgbClr val="4A7EB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041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530311" y="5685510"/>
            <a:ext cx="3126120" cy="936104"/>
            <a:chOff x="3343743" y="11244543"/>
            <a:chExt cx="9138592" cy="3017688"/>
          </a:xfrm>
        </p:grpSpPr>
        <p:pic>
          <p:nvPicPr>
            <p:cNvPr id="13" name="Picture 2" descr="http://www.asiaforestnetwork.org/pub/img/pub08_20.gif"/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rgbClr val="00CC99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aintStrokes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19" t="5253" b="86187"/>
            <a:stretch/>
          </p:blipFill>
          <p:spPr bwMode="auto">
            <a:xfrm rot="21480000">
              <a:off x="3343743" y="11244543"/>
              <a:ext cx="9138592" cy="30176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http://www.asiaforestnetwork.org/pub/img/pub08_20.gif"/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rgbClr val="00CC99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aintStrokes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19" t="12150" r="52623" b="87619"/>
            <a:stretch/>
          </p:blipFill>
          <p:spPr bwMode="auto">
            <a:xfrm>
              <a:off x="3451462" y="13932942"/>
              <a:ext cx="8749716" cy="1205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/>
            <p:cNvSpPr/>
            <p:nvPr/>
          </p:nvSpPr>
          <p:spPr bwMode="auto">
            <a:xfrm>
              <a:off x="3411619" y="11391936"/>
              <a:ext cx="8897934" cy="2668312"/>
            </a:xfrm>
            <a:prstGeom prst="rect">
              <a:avLst/>
            </a:prstGeom>
            <a:noFill/>
            <a:ln w="28575" cap="flat" cmpd="sng" algn="ctr">
              <a:solidFill>
                <a:srgbClr val="00CC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3600" tIns="183600" rIns="183600" bIns="183600" numCol="1" rtlCol="0" anchor="t" anchorCtr="0" compatLnSpc="1">
              <a:prstTxWarp prst="textNoShape">
                <a:avLst/>
              </a:prstTxWarp>
            </a:bodyPr>
            <a:lstStyle/>
            <a:p>
              <a:pPr defTabSz="873125" eaLnBrk="0">
                <a:lnSpc>
                  <a:spcPct val="100000"/>
                </a:lnSpc>
                <a:buClrTx/>
                <a:buSzTx/>
                <a:buFontTx/>
                <a:buNone/>
              </a:pPr>
              <a:endParaRPr lang="en-US" sz="3500" smtClean="0">
                <a:solidFill>
                  <a:prstClr val="black"/>
                </a:solidFill>
                <a:latin typeface="Frutiger 45 Light" pitchFamily="34" charset="0"/>
                <a:cs typeface="+mn-cs"/>
              </a:endParaRPr>
            </a:p>
          </p:txBody>
        </p:sp>
      </p:grpSp>
      <p:pic>
        <p:nvPicPr>
          <p:cNvPr id="16" name="Picture 24" descr="\\ophr530dl\pard_ma\ray2.png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433" y="3669286"/>
            <a:ext cx="2333600" cy="287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4" descr="\\ophr530dl\pard_ma\ray2.png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539" y="3669286"/>
            <a:ext cx="2333600" cy="287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39"/>
          <p:cNvGrpSpPr>
            <a:grpSpLocks noChangeAspect="1"/>
          </p:cNvGrpSpPr>
          <p:nvPr/>
        </p:nvGrpSpPr>
        <p:grpSpPr bwMode="auto">
          <a:xfrm rot="4860000">
            <a:off x="172849" y="3363185"/>
            <a:ext cx="269080" cy="548640"/>
            <a:chOff x="1821" y="1280"/>
            <a:chExt cx="931" cy="2346"/>
          </a:xfrm>
        </p:grpSpPr>
        <p:sp>
          <p:nvSpPr>
            <p:cNvPr id="19" name="Freeform 40"/>
            <p:cNvSpPr>
              <a:spLocks/>
            </p:cNvSpPr>
            <p:nvPr/>
          </p:nvSpPr>
          <p:spPr bwMode="auto">
            <a:xfrm>
              <a:off x="1984" y="1280"/>
              <a:ext cx="698" cy="346"/>
            </a:xfrm>
            <a:custGeom>
              <a:avLst/>
              <a:gdLst>
                <a:gd name="T0" fmla="*/ 0 w 698"/>
                <a:gd name="T1" fmla="*/ 134 h 346"/>
                <a:gd name="T2" fmla="*/ 77 w 698"/>
                <a:gd name="T3" fmla="*/ 310 h 346"/>
                <a:gd name="T4" fmla="*/ 448 w 698"/>
                <a:gd name="T5" fmla="*/ 346 h 346"/>
                <a:gd name="T6" fmla="*/ 698 w 698"/>
                <a:gd name="T7" fmla="*/ 202 h 346"/>
                <a:gd name="T8" fmla="*/ 592 w 698"/>
                <a:gd name="T9" fmla="*/ 32 h 346"/>
                <a:gd name="T10" fmla="*/ 272 w 698"/>
                <a:gd name="T11" fmla="*/ 0 h 346"/>
                <a:gd name="T12" fmla="*/ 0 w 698"/>
                <a:gd name="T13" fmla="*/ 134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8" h="346">
                  <a:moveTo>
                    <a:pt x="0" y="134"/>
                  </a:moveTo>
                  <a:lnTo>
                    <a:pt x="77" y="310"/>
                  </a:lnTo>
                  <a:lnTo>
                    <a:pt x="448" y="346"/>
                  </a:lnTo>
                  <a:lnTo>
                    <a:pt x="698" y="202"/>
                  </a:lnTo>
                  <a:lnTo>
                    <a:pt x="592" y="32"/>
                  </a:lnTo>
                  <a:lnTo>
                    <a:pt x="272" y="0"/>
                  </a:lnTo>
                  <a:lnTo>
                    <a:pt x="0" y="134"/>
                  </a:lnTo>
                  <a:close/>
                </a:path>
              </a:pathLst>
            </a:custGeom>
            <a:solidFill>
              <a:srgbClr val="FFCC00"/>
            </a:solidFill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sm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</a:pPr>
              <a:endParaRPr lang="en-US" sz="1200" i="1">
                <a:solidFill>
                  <a:srgbClr val="00CC00"/>
                </a:solidFill>
                <a:cs typeface="+mn-cs"/>
              </a:endParaRPr>
            </a:p>
          </p:txBody>
        </p:sp>
        <p:sp>
          <p:nvSpPr>
            <p:cNvPr id="20" name="Freeform 41"/>
            <p:cNvSpPr>
              <a:spLocks/>
            </p:cNvSpPr>
            <p:nvPr/>
          </p:nvSpPr>
          <p:spPr bwMode="auto">
            <a:xfrm>
              <a:off x="2054" y="1587"/>
              <a:ext cx="426" cy="2007"/>
            </a:xfrm>
            <a:custGeom>
              <a:avLst/>
              <a:gdLst>
                <a:gd name="T0" fmla="*/ 0 w 426"/>
                <a:gd name="T1" fmla="*/ 0 h 2007"/>
                <a:gd name="T2" fmla="*/ 135 w 426"/>
                <a:gd name="T3" fmla="*/ 1952 h 2007"/>
                <a:gd name="T4" fmla="*/ 426 w 426"/>
                <a:gd name="T5" fmla="*/ 2007 h 2007"/>
                <a:gd name="T6" fmla="*/ 368 w 426"/>
                <a:gd name="T7" fmla="*/ 39 h 2007"/>
                <a:gd name="T8" fmla="*/ 0 w 426"/>
                <a:gd name="T9" fmla="*/ 0 h 2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6" h="2007">
                  <a:moveTo>
                    <a:pt x="0" y="0"/>
                  </a:moveTo>
                  <a:lnTo>
                    <a:pt x="135" y="1952"/>
                  </a:lnTo>
                  <a:lnTo>
                    <a:pt x="426" y="2007"/>
                  </a:lnTo>
                  <a:lnTo>
                    <a:pt x="368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00"/>
            </a:solidFill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sm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</a:pPr>
              <a:endParaRPr lang="en-US" sz="1200" i="1">
                <a:solidFill>
                  <a:srgbClr val="00CC00"/>
                </a:solidFill>
                <a:cs typeface="+mn-cs"/>
              </a:endParaRPr>
            </a:p>
          </p:txBody>
        </p:sp>
        <p:sp>
          <p:nvSpPr>
            <p:cNvPr id="21" name="Freeform 42"/>
            <p:cNvSpPr>
              <a:spLocks/>
            </p:cNvSpPr>
            <p:nvPr/>
          </p:nvSpPr>
          <p:spPr bwMode="auto">
            <a:xfrm>
              <a:off x="1978" y="1424"/>
              <a:ext cx="128" cy="928"/>
            </a:xfrm>
            <a:custGeom>
              <a:avLst/>
              <a:gdLst>
                <a:gd name="T0" fmla="*/ 0 w 128"/>
                <a:gd name="T1" fmla="*/ 0 h 928"/>
                <a:gd name="T2" fmla="*/ 57 w 128"/>
                <a:gd name="T3" fmla="*/ 736 h 928"/>
                <a:gd name="T4" fmla="*/ 128 w 128"/>
                <a:gd name="T5" fmla="*/ 928 h 928"/>
                <a:gd name="T6" fmla="*/ 76 w 128"/>
                <a:gd name="T7" fmla="*/ 170 h 928"/>
                <a:gd name="T8" fmla="*/ 0 w 128"/>
                <a:gd name="T9" fmla="*/ 0 h 9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928">
                  <a:moveTo>
                    <a:pt x="0" y="0"/>
                  </a:moveTo>
                  <a:lnTo>
                    <a:pt x="57" y="736"/>
                  </a:lnTo>
                  <a:lnTo>
                    <a:pt x="128" y="928"/>
                  </a:lnTo>
                  <a:lnTo>
                    <a:pt x="76" y="1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00"/>
            </a:solidFill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sm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</a:pPr>
              <a:endParaRPr lang="en-US" sz="1200" i="1">
                <a:solidFill>
                  <a:srgbClr val="00CC00"/>
                </a:solidFill>
                <a:cs typeface="+mn-cs"/>
              </a:endParaRPr>
            </a:p>
          </p:txBody>
        </p:sp>
        <p:sp>
          <p:nvSpPr>
            <p:cNvPr id="22" name="Freeform 43"/>
            <p:cNvSpPr>
              <a:spLocks/>
            </p:cNvSpPr>
            <p:nvPr/>
          </p:nvSpPr>
          <p:spPr bwMode="auto">
            <a:xfrm>
              <a:off x="1821" y="1792"/>
              <a:ext cx="240" cy="1834"/>
            </a:xfrm>
            <a:custGeom>
              <a:avLst/>
              <a:gdLst>
                <a:gd name="T0" fmla="*/ 0 w 240"/>
                <a:gd name="T1" fmla="*/ 0 h 1834"/>
                <a:gd name="T2" fmla="*/ 112 w 240"/>
                <a:gd name="T3" fmla="*/ 310 h 1834"/>
                <a:gd name="T4" fmla="*/ 240 w 240"/>
                <a:gd name="T5" fmla="*/ 1834 h 1834"/>
                <a:gd name="T6" fmla="*/ 125 w 240"/>
                <a:gd name="T7" fmla="*/ 1456 h 1834"/>
                <a:gd name="T8" fmla="*/ 0 w 240"/>
                <a:gd name="T9" fmla="*/ 0 h 1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1834">
                  <a:moveTo>
                    <a:pt x="0" y="0"/>
                  </a:moveTo>
                  <a:lnTo>
                    <a:pt x="112" y="310"/>
                  </a:lnTo>
                  <a:lnTo>
                    <a:pt x="240" y="1834"/>
                  </a:lnTo>
                  <a:lnTo>
                    <a:pt x="125" y="14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sm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</a:pPr>
              <a:endParaRPr lang="en-US" sz="1200" i="1">
                <a:solidFill>
                  <a:srgbClr val="00CC00"/>
                </a:solidFill>
                <a:cs typeface="+mn-cs"/>
              </a:endParaRPr>
            </a:p>
          </p:txBody>
        </p:sp>
        <p:sp>
          <p:nvSpPr>
            <p:cNvPr id="23" name="Freeform 44"/>
            <p:cNvSpPr>
              <a:spLocks/>
            </p:cNvSpPr>
            <p:nvPr/>
          </p:nvSpPr>
          <p:spPr bwMode="auto">
            <a:xfrm>
              <a:off x="1946" y="2166"/>
              <a:ext cx="153" cy="205"/>
            </a:xfrm>
            <a:custGeom>
              <a:avLst/>
              <a:gdLst>
                <a:gd name="T0" fmla="*/ 0 w 153"/>
                <a:gd name="T1" fmla="*/ 16 h 205"/>
                <a:gd name="T2" fmla="*/ 89 w 153"/>
                <a:gd name="T3" fmla="*/ 0 h 205"/>
                <a:gd name="T4" fmla="*/ 153 w 153"/>
                <a:gd name="T5" fmla="*/ 176 h 205"/>
                <a:gd name="T6" fmla="*/ 12 w 153"/>
                <a:gd name="T7" fmla="*/ 205 h 205"/>
                <a:gd name="T8" fmla="*/ 0 w 153"/>
                <a:gd name="T9" fmla="*/ 16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3" h="205">
                  <a:moveTo>
                    <a:pt x="0" y="16"/>
                  </a:moveTo>
                  <a:lnTo>
                    <a:pt x="89" y="0"/>
                  </a:lnTo>
                  <a:lnTo>
                    <a:pt x="153" y="176"/>
                  </a:lnTo>
                  <a:lnTo>
                    <a:pt x="12" y="205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CC00"/>
            </a:solidFill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sm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</a:pPr>
              <a:endParaRPr lang="en-US" sz="1200" i="1">
                <a:solidFill>
                  <a:srgbClr val="00CC00"/>
                </a:solidFill>
                <a:cs typeface="+mn-cs"/>
              </a:endParaRPr>
            </a:p>
          </p:txBody>
        </p:sp>
        <p:sp>
          <p:nvSpPr>
            <p:cNvPr id="24" name="Freeform 45"/>
            <p:cNvSpPr>
              <a:spLocks/>
            </p:cNvSpPr>
            <p:nvPr/>
          </p:nvSpPr>
          <p:spPr bwMode="auto">
            <a:xfrm>
              <a:off x="1962" y="2342"/>
              <a:ext cx="227" cy="1178"/>
            </a:xfrm>
            <a:custGeom>
              <a:avLst/>
              <a:gdLst>
                <a:gd name="T0" fmla="*/ 0 w 227"/>
                <a:gd name="T1" fmla="*/ 26 h 1178"/>
                <a:gd name="T2" fmla="*/ 96 w 227"/>
                <a:gd name="T3" fmla="*/ 1178 h 1178"/>
                <a:gd name="T4" fmla="*/ 227 w 227"/>
                <a:gd name="T5" fmla="*/ 1146 h 1178"/>
                <a:gd name="T6" fmla="*/ 137 w 227"/>
                <a:gd name="T7" fmla="*/ 0 h 1178"/>
                <a:gd name="T8" fmla="*/ 0 w 227"/>
                <a:gd name="T9" fmla="*/ 26 h 1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7" h="1178">
                  <a:moveTo>
                    <a:pt x="0" y="26"/>
                  </a:moveTo>
                  <a:lnTo>
                    <a:pt x="96" y="1178"/>
                  </a:lnTo>
                  <a:lnTo>
                    <a:pt x="227" y="1146"/>
                  </a:lnTo>
                  <a:lnTo>
                    <a:pt x="137" y="0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FFCC00"/>
            </a:solidFill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sm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</a:pPr>
              <a:endParaRPr lang="en-US" sz="1200" i="1">
                <a:solidFill>
                  <a:srgbClr val="00CC00"/>
                </a:solidFill>
                <a:cs typeface="+mn-cs"/>
              </a:endParaRPr>
            </a:p>
          </p:txBody>
        </p:sp>
        <p:sp>
          <p:nvSpPr>
            <p:cNvPr id="25" name="Freeform 46"/>
            <p:cNvSpPr>
              <a:spLocks/>
            </p:cNvSpPr>
            <p:nvPr/>
          </p:nvSpPr>
          <p:spPr bwMode="auto">
            <a:xfrm>
              <a:off x="2426" y="1482"/>
              <a:ext cx="268" cy="217"/>
            </a:xfrm>
            <a:custGeom>
              <a:avLst/>
              <a:gdLst>
                <a:gd name="T0" fmla="*/ 0 w 268"/>
                <a:gd name="T1" fmla="*/ 144 h 217"/>
                <a:gd name="T2" fmla="*/ 262 w 268"/>
                <a:gd name="T3" fmla="*/ 0 h 217"/>
                <a:gd name="T4" fmla="*/ 268 w 268"/>
                <a:gd name="T5" fmla="*/ 67 h 217"/>
                <a:gd name="T6" fmla="*/ 0 w 268"/>
                <a:gd name="T7" fmla="*/ 217 h 217"/>
                <a:gd name="T8" fmla="*/ 0 w 268"/>
                <a:gd name="T9" fmla="*/ 144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8" h="217">
                  <a:moveTo>
                    <a:pt x="0" y="144"/>
                  </a:moveTo>
                  <a:lnTo>
                    <a:pt x="262" y="0"/>
                  </a:lnTo>
                  <a:lnTo>
                    <a:pt x="268" y="67"/>
                  </a:lnTo>
                  <a:lnTo>
                    <a:pt x="0" y="217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FFCC00"/>
            </a:solidFill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sm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</a:pPr>
              <a:endParaRPr lang="en-US" sz="1200" i="1">
                <a:solidFill>
                  <a:srgbClr val="00CC00"/>
                </a:solidFill>
                <a:cs typeface="+mn-cs"/>
              </a:endParaRPr>
            </a:p>
          </p:txBody>
        </p:sp>
        <p:sp>
          <p:nvSpPr>
            <p:cNvPr id="26" name="Freeform 47"/>
            <p:cNvSpPr>
              <a:spLocks/>
            </p:cNvSpPr>
            <p:nvPr/>
          </p:nvSpPr>
          <p:spPr bwMode="auto">
            <a:xfrm>
              <a:off x="2426" y="1552"/>
              <a:ext cx="326" cy="160"/>
            </a:xfrm>
            <a:custGeom>
              <a:avLst/>
              <a:gdLst>
                <a:gd name="T0" fmla="*/ 0 w 326"/>
                <a:gd name="T1" fmla="*/ 150 h 160"/>
                <a:gd name="T2" fmla="*/ 25 w 326"/>
                <a:gd name="T3" fmla="*/ 134 h 160"/>
                <a:gd name="T4" fmla="*/ 70 w 326"/>
                <a:gd name="T5" fmla="*/ 160 h 160"/>
                <a:gd name="T6" fmla="*/ 326 w 326"/>
                <a:gd name="T7" fmla="*/ 19 h 160"/>
                <a:gd name="T8" fmla="*/ 268 w 326"/>
                <a:gd name="T9" fmla="*/ 0 h 160"/>
                <a:gd name="T10" fmla="*/ 19 w 326"/>
                <a:gd name="T11" fmla="*/ 134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6" h="160">
                  <a:moveTo>
                    <a:pt x="0" y="150"/>
                  </a:moveTo>
                  <a:lnTo>
                    <a:pt x="25" y="134"/>
                  </a:lnTo>
                  <a:lnTo>
                    <a:pt x="70" y="160"/>
                  </a:lnTo>
                  <a:lnTo>
                    <a:pt x="326" y="19"/>
                  </a:lnTo>
                  <a:lnTo>
                    <a:pt x="268" y="0"/>
                  </a:lnTo>
                  <a:lnTo>
                    <a:pt x="19" y="134"/>
                  </a:lnTo>
                </a:path>
              </a:pathLst>
            </a:custGeom>
            <a:solidFill>
              <a:schemeClr val="folHlink"/>
            </a:solidFill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sm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</a:pPr>
              <a:endParaRPr lang="en-US" sz="1200" i="1">
                <a:solidFill>
                  <a:srgbClr val="00CC00"/>
                </a:solidFill>
                <a:cs typeface="+mn-cs"/>
              </a:endParaRPr>
            </a:p>
          </p:txBody>
        </p:sp>
        <p:sp>
          <p:nvSpPr>
            <p:cNvPr id="27" name="Freeform 48"/>
            <p:cNvSpPr>
              <a:spLocks/>
            </p:cNvSpPr>
            <p:nvPr/>
          </p:nvSpPr>
          <p:spPr bwMode="auto">
            <a:xfrm>
              <a:off x="2426" y="1686"/>
              <a:ext cx="99" cy="1901"/>
            </a:xfrm>
            <a:custGeom>
              <a:avLst/>
              <a:gdLst>
                <a:gd name="T0" fmla="*/ 22 w 99"/>
                <a:gd name="T1" fmla="*/ 0 h 1901"/>
                <a:gd name="T2" fmla="*/ 73 w 99"/>
                <a:gd name="T3" fmla="*/ 32 h 1901"/>
                <a:gd name="T4" fmla="*/ 99 w 99"/>
                <a:gd name="T5" fmla="*/ 1901 h 1901"/>
                <a:gd name="T6" fmla="*/ 54 w 99"/>
                <a:gd name="T7" fmla="*/ 1888 h 1901"/>
                <a:gd name="T8" fmla="*/ 0 w 99"/>
                <a:gd name="T9" fmla="*/ 16 h 1901"/>
                <a:gd name="T10" fmla="*/ 22 w 99"/>
                <a:gd name="T11" fmla="*/ 0 h 1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1901">
                  <a:moveTo>
                    <a:pt x="22" y="0"/>
                  </a:moveTo>
                  <a:lnTo>
                    <a:pt x="73" y="32"/>
                  </a:lnTo>
                  <a:lnTo>
                    <a:pt x="99" y="1901"/>
                  </a:lnTo>
                  <a:lnTo>
                    <a:pt x="54" y="1888"/>
                  </a:lnTo>
                  <a:lnTo>
                    <a:pt x="0" y="16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chemeClr val="tx2"/>
            </a:solidFill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sm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</a:pPr>
              <a:endParaRPr lang="en-US" sz="1200" i="1">
                <a:solidFill>
                  <a:srgbClr val="00CC00"/>
                </a:solidFill>
                <a:cs typeface="+mn-cs"/>
              </a:endParaRPr>
            </a:p>
          </p:txBody>
        </p:sp>
        <p:sp>
          <p:nvSpPr>
            <p:cNvPr id="28" name="Freeform 49"/>
            <p:cNvSpPr>
              <a:spLocks/>
            </p:cNvSpPr>
            <p:nvPr/>
          </p:nvSpPr>
          <p:spPr bwMode="auto">
            <a:xfrm>
              <a:off x="2499" y="1574"/>
              <a:ext cx="253" cy="2004"/>
            </a:xfrm>
            <a:custGeom>
              <a:avLst/>
              <a:gdLst>
                <a:gd name="T0" fmla="*/ 0 w 253"/>
                <a:gd name="T1" fmla="*/ 138 h 2004"/>
                <a:gd name="T2" fmla="*/ 253 w 253"/>
                <a:gd name="T3" fmla="*/ 0 h 2004"/>
                <a:gd name="T4" fmla="*/ 221 w 253"/>
                <a:gd name="T5" fmla="*/ 1844 h 2004"/>
                <a:gd name="T6" fmla="*/ 23 w 253"/>
                <a:gd name="T7" fmla="*/ 2004 h 2004"/>
                <a:gd name="T8" fmla="*/ 0 w 253"/>
                <a:gd name="T9" fmla="*/ 138 h 2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3" h="2004">
                  <a:moveTo>
                    <a:pt x="0" y="138"/>
                  </a:moveTo>
                  <a:lnTo>
                    <a:pt x="253" y="0"/>
                  </a:lnTo>
                  <a:lnTo>
                    <a:pt x="221" y="1844"/>
                  </a:lnTo>
                  <a:lnTo>
                    <a:pt x="23" y="2004"/>
                  </a:lnTo>
                  <a:lnTo>
                    <a:pt x="0" y="138"/>
                  </a:lnTo>
                  <a:close/>
                </a:path>
              </a:pathLst>
            </a:custGeom>
            <a:solidFill>
              <a:schemeClr val="folHlink"/>
            </a:solidFill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sm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</a:pPr>
              <a:endParaRPr lang="en-US" sz="1200" i="1">
                <a:solidFill>
                  <a:srgbClr val="00CC00"/>
                </a:solidFill>
                <a:cs typeface="+mn-cs"/>
              </a:endParaRPr>
            </a:p>
          </p:txBody>
        </p:sp>
        <p:sp>
          <p:nvSpPr>
            <p:cNvPr id="29" name="Line 50"/>
            <p:cNvSpPr>
              <a:spLocks noChangeShapeType="1"/>
            </p:cNvSpPr>
            <p:nvPr/>
          </p:nvSpPr>
          <p:spPr bwMode="auto">
            <a:xfrm flipV="1">
              <a:off x="2499" y="1750"/>
              <a:ext cx="253" cy="15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non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</a:pPr>
              <a:endParaRPr lang="en-US" sz="1200" i="1">
                <a:solidFill>
                  <a:srgbClr val="00CC00"/>
                </a:solidFill>
                <a:cs typeface="+mn-cs"/>
              </a:endParaRPr>
            </a:p>
          </p:txBody>
        </p:sp>
        <p:sp>
          <p:nvSpPr>
            <p:cNvPr id="30" name="Line 51"/>
            <p:cNvSpPr>
              <a:spLocks noChangeShapeType="1"/>
            </p:cNvSpPr>
            <p:nvPr/>
          </p:nvSpPr>
          <p:spPr bwMode="auto">
            <a:xfrm flipV="1">
              <a:off x="2506" y="1942"/>
              <a:ext cx="244" cy="14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non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</a:pPr>
              <a:endParaRPr lang="en-US" sz="1200" i="1">
                <a:solidFill>
                  <a:srgbClr val="00CC00"/>
                </a:solidFill>
                <a:cs typeface="+mn-cs"/>
              </a:endParaRPr>
            </a:p>
          </p:txBody>
        </p:sp>
        <p:sp>
          <p:nvSpPr>
            <p:cNvPr id="31" name="Line 52"/>
            <p:cNvSpPr>
              <a:spLocks noChangeShapeType="1"/>
            </p:cNvSpPr>
            <p:nvPr/>
          </p:nvSpPr>
          <p:spPr bwMode="auto">
            <a:xfrm flipV="1">
              <a:off x="2518" y="2121"/>
              <a:ext cx="214" cy="14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non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</a:pPr>
              <a:endParaRPr lang="en-US" sz="1200" i="1">
                <a:solidFill>
                  <a:srgbClr val="00CC00"/>
                </a:solidFill>
                <a:cs typeface="+mn-cs"/>
              </a:endParaRPr>
            </a:p>
          </p:txBody>
        </p:sp>
        <p:sp>
          <p:nvSpPr>
            <p:cNvPr id="32" name="Line 53"/>
            <p:cNvSpPr>
              <a:spLocks noChangeShapeType="1"/>
            </p:cNvSpPr>
            <p:nvPr/>
          </p:nvSpPr>
          <p:spPr bwMode="auto">
            <a:xfrm flipV="1">
              <a:off x="2518" y="2290"/>
              <a:ext cx="214" cy="14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non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</a:pPr>
              <a:endParaRPr lang="en-US" sz="1200" i="1">
                <a:solidFill>
                  <a:srgbClr val="00CC00"/>
                </a:solidFill>
                <a:cs typeface="+mn-cs"/>
              </a:endParaRPr>
            </a:p>
          </p:txBody>
        </p:sp>
        <p:sp>
          <p:nvSpPr>
            <p:cNvPr id="33" name="Line 54"/>
            <p:cNvSpPr>
              <a:spLocks noChangeShapeType="1"/>
            </p:cNvSpPr>
            <p:nvPr/>
          </p:nvSpPr>
          <p:spPr bwMode="auto">
            <a:xfrm flipV="1">
              <a:off x="2522" y="2448"/>
              <a:ext cx="208" cy="15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non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</a:pPr>
              <a:endParaRPr lang="en-US" sz="1200" i="1">
                <a:solidFill>
                  <a:srgbClr val="00CC00"/>
                </a:solidFill>
                <a:cs typeface="+mn-cs"/>
              </a:endParaRPr>
            </a:p>
          </p:txBody>
        </p:sp>
        <p:sp>
          <p:nvSpPr>
            <p:cNvPr id="34" name="Line 55"/>
            <p:cNvSpPr>
              <a:spLocks noChangeShapeType="1"/>
            </p:cNvSpPr>
            <p:nvPr/>
          </p:nvSpPr>
          <p:spPr bwMode="auto">
            <a:xfrm flipV="1">
              <a:off x="2515" y="2601"/>
              <a:ext cx="221" cy="15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non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</a:pPr>
              <a:endParaRPr lang="en-US" sz="1200" i="1">
                <a:solidFill>
                  <a:srgbClr val="00CC00"/>
                </a:solidFill>
                <a:cs typeface="+mn-cs"/>
              </a:endParaRPr>
            </a:p>
          </p:txBody>
        </p:sp>
        <p:sp>
          <p:nvSpPr>
            <p:cNvPr id="35" name="Line 56"/>
            <p:cNvSpPr>
              <a:spLocks noChangeShapeType="1"/>
            </p:cNvSpPr>
            <p:nvPr/>
          </p:nvSpPr>
          <p:spPr bwMode="auto">
            <a:xfrm flipV="1">
              <a:off x="2522" y="2754"/>
              <a:ext cx="205" cy="14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non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</a:pPr>
              <a:endParaRPr lang="en-US" sz="1200" i="1">
                <a:solidFill>
                  <a:srgbClr val="00CC00"/>
                </a:solidFill>
                <a:cs typeface="+mn-cs"/>
              </a:endParaRPr>
            </a:p>
          </p:txBody>
        </p:sp>
        <p:sp>
          <p:nvSpPr>
            <p:cNvPr id="36" name="Line 57"/>
            <p:cNvSpPr>
              <a:spLocks noChangeShapeType="1"/>
            </p:cNvSpPr>
            <p:nvPr/>
          </p:nvSpPr>
          <p:spPr bwMode="auto">
            <a:xfrm flipV="1">
              <a:off x="2524" y="2896"/>
              <a:ext cx="201" cy="15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non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</a:pPr>
              <a:endParaRPr lang="en-US" sz="1200" i="1">
                <a:solidFill>
                  <a:srgbClr val="00CC00"/>
                </a:solidFill>
                <a:cs typeface="+mn-cs"/>
              </a:endParaRPr>
            </a:p>
          </p:txBody>
        </p:sp>
        <p:sp>
          <p:nvSpPr>
            <p:cNvPr id="37" name="Line 58"/>
            <p:cNvSpPr>
              <a:spLocks noChangeShapeType="1"/>
            </p:cNvSpPr>
            <p:nvPr/>
          </p:nvSpPr>
          <p:spPr bwMode="auto">
            <a:xfrm flipV="1">
              <a:off x="2528" y="3037"/>
              <a:ext cx="196" cy="14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non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</a:pPr>
              <a:endParaRPr lang="en-US" sz="1200" i="1">
                <a:solidFill>
                  <a:srgbClr val="00CC00"/>
                </a:solidFill>
                <a:cs typeface="+mn-cs"/>
              </a:endParaRPr>
            </a:p>
          </p:txBody>
        </p:sp>
        <p:sp>
          <p:nvSpPr>
            <p:cNvPr id="38" name="Line 59"/>
            <p:cNvSpPr>
              <a:spLocks noChangeShapeType="1"/>
            </p:cNvSpPr>
            <p:nvPr/>
          </p:nvSpPr>
          <p:spPr bwMode="auto">
            <a:xfrm flipV="1">
              <a:off x="2531" y="3155"/>
              <a:ext cx="195" cy="1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non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</a:pPr>
              <a:endParaRPr lang="en-US" sz="1200" i="1">
                <a:solidFill>
                  <a:srgbClr val="00CC00"/>
                </a:solidFill>
                <a:cs typeface="+mn-cs"/>
              </a:endParaRPr>
            </a:p>
          </p:txBody>
        </p:sp>
        <p:sp>
          <p:nvSpPr>
            <p:cNvPr id="39" name="Line 60"/>
            <p:cNvSpPr>
              <a:spLocks noChangeShapeType="1"/>
            </p:cNvSpPr>
            <p:nvPr/>
          </p:nvSpPr>
          <p:spPr bwMode="auto">
            <a:xfrm flipV="1">
              <a:off x="2540" y="3298"/>
              <a:ext cx="170" cy="15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non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</a:pPr>
              <a:endParaRPr lang="en-US" sz="1200" i="1">
                <a:solidFill>
                  <a:srgbClr val="00CC00"/>
                </a:solidFill>
                <a:cs typeface="+mn-cs"/>
              </a:endParaRPr>
            </a:p>
          </p:txBody>
        </p:sp>
        <p:sp>
          <p:nvSpPr>
            <p:cNvPr id="40" name="Line 61"/>
            <p:cNvSpPr>
              <a:spLocks noChangeShapeType="1"/>
            </p:cNvSpPr>
            <p:nvPr/>
          </p:nvSpPr>
          <p:spPr bwMode="auto">
            <a:xfrm>
              <a:off x="1887" y="2495"/>
              <a:ext cx="103" cy="28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non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</a:pPr>
              <a:endParaRPr lang="en-US" sz="1200" i="1">
                <a:solidFill>
                  <a:srgbClr val="00CC00"/>
                </a:solidFill>
                <a:cs typeface="+mn-cs"/>
              </a:endParaRPr>
            </a:p>
          </p:txBody>
        </p:sp>
        <p:sp>
          <p:nvSpPr>
            <p:cNvPr id="41" name="Oval 62"/>
            <p:cNvSpPr>
              <a:spLocks noChangeArrowheads="1"/>
            </p:cNvSpPr>
            <p:nvPr/>
          </p:nvSpPr>
          <p:spPr bwMode="auto">
            <a:xfrm>
              <a:off x="2192" y="1366"/>
              <a:ext cx="269" cy="145"/>
            </a:xfrm>
            <a:prstGeom prst="ellipse">
              <a:avLst/>
            </a:prstGeom>
            <a:solidFill>
              <a:srgbClr val="FFFF21"/>
            </a:solidFill>
            <a:ln w="28575">
              <a:solidFill>
                <a:schemeClr val="tx1"/>
              </a:solidFill>
              <a:round/>
              <a:headEnd/>
              <a:tailEnd type="none" w="sm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</a:pPr>
              <a:endParaRPr lang="en-US" sz="1200" i="1">
                <a:solidFill>
                  <a:srgbClr val="00CC00"/>
                </a:solidFill>
                <a:cs typeface="+mn-cs"/>
              </a:endParaRPr>
            </a:p>
          </p:txBody>
        </p:sp>
        <p:sp>
          <p:nvSpPr>
            <p:cNvPr id="42" name="Oval 63"/>
            <p:cNvSpPr>
              <a:spLocks noChangeArrowheads="1"/>
            </p:cNvSpPr>
            <p:nvPr/>
          </p:nvSpPr>
          <p:spPr bwMode="auto">
            <a:xfrm>
              <a:off x="2148" y="1769"/>
              <a:ext cx="198" cy="199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round/>
              <a:headEnd/>
              <a:tailEnd type="none" w="sm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algn="ctr" defTabSz="914400" eaLnBrk="0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</a:pPr>
              <a:endParaRPr lang="en-US" altLang="en-US" sz="1400" i="1">
                <a:solidFill>
                  <a:srgbClr val="00CC00"/>
                </a:solidFill>
                <a:latin typeface="Helvetica" pitchFamily="34" charset="0"/>
                <a:cs typeface="+mn-cs"/>
              </a:endParaRPr>
            </a:p>
          </p:txBody>
        </p:sp>
      </p:grpSp>
      <p:grpSp>
        <p:nvGrpSpPr>
          <p:cNvPr id="43" name="Group 39"/>
          <p:cNvGrpSpPr>
            <a:grpSpLocks noChangeAspect="1"/>
          </p:cNvGrpSpPr>
          <p:nvPr/>
        </p:nvGrpSpPr>
        <p:grpSpPr bwMode="auto">
          <a:xfrm rot="4860000">
            <a:off x="885013" y="3435193"/>
            <a:ext cx="269080" cy="548640"/>
            <a:chOff x="1821" y="1280"/>
            <a:chExt cx="931" cy="2346"/>
          </a:xfrm>
        </p:grpSpPr>
        <p:sp>
          <p:nvSpPr>
            <p:cNvPr id="44" name="Freeform 40"/>
            <p:cNvSpPr>
              <a:spLocks/>
            </p:cNvSpPr>
            <p:nvPr/>
          </p:nvSpPr>
          <p:spPr bwMode="auto">
            <a:xfrm>
              <a:off x="1984" y="1280"/>
              <a:ext cx="698" cy="346"/>
            </a:xfrm>
            <a:custGeom>
              <a:avLst/>
              <a:gdLst>
                <a:gd name="T0" fmla="*/ 0 w 698"/>
                <a:gd name="T1" fmla="*/ 134 h 346"/>
                <a:gd name="T2" fmla="*/ 77 w 698"/>
                <a:gd name="T3" fmla="*/ 310 h 346"/>
                <a:gd name="T4" fmla="*/ 448 w 698"/>
                <a:gd name="T5" fmla="*/ 346 h 346"/>
                <a:gd name="T6" fmla="*/ 698 w 698"/>
                <a:gd name="T7" fmla="*/ 202 h 346"/>
                <a:gd name="T8" fmla="*/ 592 w 698"/>
                <a:gd name="T9" fmla="*/ 32 h 346"/>
                <a:gd name="T10" fmla="*/ 272 w 698"/>
                <a:gd name="T11" fmla="*/ 0 h 346"/>
                <a:gd name="T12" fmla="*/ 0 w 698"/>
                <a:gd name="T13" fmla="*/ 134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8" h="346">
                  <a:moveTo>
                    <a:pt x="0" y="134"/>
                  </a:moveTo>
                  <a:lnTo>
                    <a:pt x="77" y="310"/>
                  </a:lnTo>
                  <a:lnTo>
                    <a:pt x="448" y="346"/>
                  </a:lnTo>
                  <a:lnTo>
                    <a:pt x="698" y="202"/>
                  </a:lnTo>
                  <a:lnTo>
                    <a:pt x="592" y="32"/>
                  </a:lnTo>
                  <a:lnTo>
                    <a:pt x="272" y="0"/>
                  </a:lnTo>
                  <a:lnTo>
                    <a:pt x="0" y="134"/>
                  </a:lnTo>
                  <a:close/>
                </a:path>
              </a:pathLst>
            </a:custGeom>
            <a:solidFill>
              <a:srgbClr val="FFCC00"/>
            </a:solidFill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sm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</a:pPr>
              <a:endParaRPr lang="en-US" sz="1200" i="1">
                <a:solidFill>
                  <a:srgbClr val="00CC00"/>
                </a:solidFill>
                <a:cs typeface="+mn-cs"/>
              </a:endParaRPr>
            </a:p>
          </p:txBody>
        </p:sp>
        <p:sp>
          <p:nvSpPr>
            <p:cNvPr id="45" name="Freeform 41"/>
            <p:cNvSpPr>
              <a:spLocks/>
            </p:cNvSpPr>
            <p:nvPr/>
          </p:nvSpPr>
          <p:spPr bwMode="auto">
            <a:xfrm>
              <a:off x="2054" y="1587"/>
              <a:ext cx="426" cy="2007"/>
            </a:xfrm>
            <a:custGeom>
              <a:avLst/>
              <a:gdLst>
                <a:gd name="T0" fmla="*/ 0 w 426"/>
                <a:gd name="T1" fmla="*/ 0 h 2007"/>
                <a:gd name="T2" fmla="*/ 135 w 426"/>
                <a:gd name="T3" fmla="*/ 1952 h 2007"/>
                <a:gd name="T4" fmla="*/ 426 w 426"/>
                <a:gd name="T5" fmla="*/ 2007 h 2007"/>
                <a:gd name="T6" fmla="*/ 368 w 426"/>
                <a:gd name="T7" fmla="*/ 39 h 2007"/>
                <a:gd name="T8" fmla="*/ 0 w 426"/>
                <a:gd name="T9" fmla="*/ 0 h 2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6" h="2007">
                  <a:moveTo>
                    <a:pt x="0" y="0"/>
                  </a:moveTo>
                  <a:lnTo>
                    <a:pt x="135" y="1952"/>
                  </a:lnTo>
                  <a:lnTo>
                    <a:pt x="426" y="2007"/>
                  </a:lnTo>
                  <a:lnTo>
                    <a:pt x="368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00"/>
            </a:solidFill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sm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</a:pPr>
              <a:endParaRPr lang="en-US" sz="1200" i="1">
                <a:solidFill>
                  <a:srgbClr val="00CC00"/>
                </a:solidFill>
                <a:cs typeface="+mn-cs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1978" y="1424"/>
              <a:ext cx="128" cy="928"/>
            </a:xfrm>
            <a:custGeom>
              <a:avLst/>
              <a:gdLst>
                <a:gd name="T0" fmla="*/ 0 w 128"/>
                <a:gd name="T1" fmla="*/ 0 h 928"/>
                <a:gd name="T2" fmla="*/ 57 w 128"/>
                <a:gd name="T3" fmla="*/ 736 h 928"/>
                <a:gd name="T4" fmla="*/ 128 w 128"/>
                <a:gd name="T5" fmla="*/ 928 h 928"/>
                <a:gd name="T6" fmla="*/ 76 w 128"/>
                <a:gd name="T7" fmla="*/ 170 h 928"/>
                <a:gd name="T8" fmla="*/ 0 w 128"/>
                <a:gd name="T9" fmla="*/ 0 h 9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928">
                  <a:moveTo>
                    <a:pt x="0" y="0"/>
                  </a:moveTo>
                  <a:lnTo>
                    <a:pt x="57" y="736"/>
                  </a:lnTo>
                  <a:lnTo>
                    <a:pt x="128" y="928"/>
                  </a:lnTo>
                  <a:lnTo>
                    <a:pt x="76" y="1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00"/>
            </a:solidFill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sm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</a:pPr>
              <a:endParaRPr lang="en-US" sz="1200" i="1">
                <a:solidFill>
                  <a:srgbClr val="00CC00"/>
                </a:solidFill>
                <a:cs typeface="+mn-cs"/>
              </a:endParaRPr>
            </a:p>
          </p:txBody>
        </p:sp>
        <p:sp>
          <p:nvSpPr>
            <p:cNvPr id="47" name="Freeform 43"/>
            <p:cNvSpPr>
              <a:spLocks/>
            </p:cNvSpPr>
            <p:nvPr/>
          </p:nvSpPr>
          <p:spPr bwMode="auto">
            <a:xfrm>
              <a:off x="1821" y="1792"/>
              <a:ext cx="240" cy="1834"/>
            </a:xfrm>
            <a:custGeom>
              <a:avLst/>
              <a:gdLst>
                <a:gd name="T0" fmla="*/ 0 w 240"/>
                <a:gd name="T1" fmla="*/ 0 h 1834"/>
                <a:gd name="T2" fmla="*/ 112 w 240"/>
                <a:gd name="T3" fmla="*/ 310 h 1834"/>
                <a:gd name="T4" fmla="*/ 240 w 240"/>
                <a:gd name="T5" fmla="*/ 1834 h 1834"/>
                <a:gd name="T6" fmla="*/ 125 w 240"/>
                <a:gd name="T7" fmla="*/ 1456 h 1834"/>
                <a:gd name="T8" fmla="*/ 0 w 240"/>
                <a:gd name="T9" fmla="*/ 0 h 1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1834">
                  <a:moveTo>
                    <a:pt x="0" y="0"/>
                  </a:moveTo>
                  <a:lnTo>
                    <a:pt x="112" y="310"/>
                  </a:lnTo>
                  <a:lnTo>
                    <a:pt x="240" y="1834"/>
                  </a:lnTo>
                  <a:lnTo>
                    <a:pt x="125" y="14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sm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</a:pPr>
              <a:endParaRPr lang="en-US" sz="1200" i="1">
                <a:solidFill>
                  <a:srgbClr val="00CC00"/>
                </a:solidFill>
                <a:cs typeface="+mn-cs"/>
              </a:endParaRPr>
            </a:p>
          </p:txBody>
        </p:sp>
        <p:sp>
          <p:nvSpPr>
            <p:cNvPr id="48" name="Freeform 44"/>
            <p:cNvSpPr>
              <a:spLocks/>
            </p:cNvSpPr>
            <p:nvPr/>
          </p:nvSpPr>
          <p:spPr bwMode="auto">
            <a:xfrm>
              <a:off x="1946" y="2166"/>
              <a:ext cx="153" cy="205"/>
            </a:xfrm>
            <a:custGeom>
              <a:avLst/>
              <a:gdLst>
                <a:gd name="T0" fmla="*/ 0 w 153"/>
                <a:gd name="T1" fmla="*/ 16 h 205"/>
                <a:gd name="T2" fmla="*/ 89 w 153"/>
                <a:gd name="T3" fmla="*/ 0 h 205"/>
                <a:gd name="T4" fmla="*/ 153 w 153"/>
                <a:gd name="T5" fmla="*/ 176 h 205"/>
                <a:gd name="T6" fmla="*/ 12 w 153"/>
                <a:gd name="T7" fmla="*/ 205 h 205"/>
                <a:gd name="T8" fmla="*/ 0 w 153"/>
                <a:gd name="T9" fmla="*/ 16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3" h="205">
                  <a:moveTo>
                    <a:pt x="0" y="16"/>
                  </a:moveTo>
                  <a:lnTo>
                    <a:pt x="89" y="0"/>
                  </a:lnTo>
                  <a:lnTo>
                    <a:pt x="153" y="176"/>
                  </a:lnTo>
                  <a:lnTo>
                    <a:pt x="12" y="205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CC00"/>
            </a:solidFill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sm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</a:pPr>
              <a:endParaRPr lang="en-US" sz="1200" i="1">
                <a:solidFill>
                  <a:srgbClr val="00CC00"/>
                </a:solidFill>
                <a:cs typeface="+mn-cs"/>
              </a:endParaRPr>
            </a:p>
          </p:txBody>
        </p:sp>
        <p:sp>
          <p:nvSpPr>
            <p:cNvPr id="49" name="Freeform 45"/>
            <p:cNvSpPr>
              <a:spLocks/>
            </p:cNvSpPr>
            <p:nvPr/>
          </p:nvSpPr>
          <p:spPr bwMode="auto">
            <a:xfrm>
              <a:off x="1962" y="2342"/>
              <a:ext cx="227" cy="1178"/>
            </a:xfrm>
            <a:custGeom>
              <a:avLst/>
              <a:gdLst>
                <a:gd name="T0" fmla="*/ 0 w 227"/>
                <a:gd name="T1" fmla="*/ 26 h 1178"/>
                <a:gd name="T2" fmla="*/ 96 w 227"/>
                <a:gd name="T3" fmla="*/ 1178 h 1178"/>
                <a:gd name="T4" fmla="*/ 227 w 227"/>
                <a:gd name="T5" fmla="*/ 1146 h 1178"/>
                <a:gd name="T6" fmla="*/ 137 w 227"/>
                <a:gd name="T7" fmla="*/ 0 h 1178"/>
                <a:gd name="T8" fmla="*/ 0 w 227"/>
                <a:gd name="T9" fmla="*/ 26 h 1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7" h="1178">
                  <a:moveTo>
                    <a:pt x="0" y="26"/>
                  </a:moveTo>
                  <a:lnTo>
                    <a:pt x="96" y="1178"/>
                  </a:lnTo>
                  <a:lnTo>
                    <a:pt x="227" y="1146"/>
                  </a:lnTo>
                  <a:lnTo>
                    <a:pt x="137" y="0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FFCC00"/>
            </a:solidFill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sm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</a:pPr>
              <a:endParaRPr lang="en-US" sz="1200" i="1">
                <a:solidFill>
                  <a:srgbClr val="00CC00"/>
                </a:solidFill>
                <a:cs typeface="+mn-cs"/>
              </a:endParaRPr>
            </a:p>
          </p:txBody>
        </p:sp>
        <p:sp>
          <p:nvSpPr>
            <p:cNvPr id="50" name="Freeform 46"/>
            <p:cNvSpPr>
              <a:spLocks/>
            </p:cNvSpPr>
            <p:nvPr/>
          </p:nvSpPr>
          <p:spPr bwMode="auto">
            <a:xfrm>
              <a:off x="2426" y="1482"/>
              <a:ext cx="268" cy="217"/>
            </a:xfrm>
            <a:custGeom>
              <a:avLst/>
              <a:gdLst>
                <a:gd name="T0" fmla="*/ 0 w 268"/>
                <a:gd name="T1" fmla="*/ 144 h 217"/>
                <a:gd name="T2" fmla="*/ 262 w 268"/>
                <a:gd name="T3" fmla="*/ 0 h 217"/>
                <a:gd name="T4" fmla="*/ 268 w 268"/>
                <a:gd name="T5" fmla="*/ 67 h 217"/>
                <a:gd name="T6" fmla="*/ 0 w 268"/>
                <a:gd name="T7" fmla="*/ 217 h 217"/>
                <a:gd name="T8" fmla="*/ 0 w 268"/>
                <a:gd name="T9" fmla="*/ 144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8" h="217">
                  <a:moveTo>
                    <a:pt x="0" y="144"/>
                  </a:moveTo>
                  <a:lnTo>
                    <a:pt x="262" y="0"/>
                  </a:lnTo>
                  <a:lnTo>
                    <a:pt x="268" y="67"/>
                  </a:lnTo>
                  <a:lnTo>
                    <a:pt x="0" y="217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FFCC00"/>
            </a:solidFill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sm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</a:pPr>
              <a:endParaRPr lang="en-US" sz="1200" i="1">
                <a:solidFill>
                  <a:srgbClr val="00CC00"/>
                </a:solidFill>
                <a:cs typeface="+mn-cs"/>
              </a:endParaRPr>
            </a:p>
          </p:txBody>
        </p:sp>
        <p:sp>
          <p:nvSpPr>
            <p:cNvPr id="51" name="Freeform 47"/>
            <p:cNvSpPr>
              <a:spLocks/>
            </p:cNvSpPr>
            <p:nvPr/>
          </p:nvSpPr>
          <p:spPr bwMode="auto">
            <a:xfrm>
              <a:off x="2426" y="1552"/>
              <a:ext cx="326" cy="160"/>
            </a:xfrm>
            <a:custGeom>
              <a:avLst/>
              <a:gdLst>
                <a:gd name="T0" fmla="*/ 0 w 326"/>
                <a:gd name="T1" fmla="*/ 150 h 160"/>
                <a:gd name="T2" fmla="*/ 25 w 326"/>
                <a:gd name="T3" fmla="*/ 134 h 160"/>
                <a:gd name="T4" fmla="*/ 70 w 326"/>
                <a:gd name="T5" fmla="*/ 160 h 160"/>
                <a:gd name="T6" fmla="*/ 326 w 326"/>
                <a:gd name="T7" fmla="*/ 19 h 160"/>
                <a:gd name="T8" fmla="*/ 268 w 326"/>
                <a:gd name="T9" fmla="*/ 0 h 160"/>
                <a:gd name="T10" fmla="*/ 19 w 326"/>
                <a:gd name="T11" fmla="*/ 134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6" h="160">
                  <a:moveTo>
                    <a:pt x="0" y="150"/>
                  </a:moveTo>
                  <a:lnTo>
                    <a:pt x="25" y="134"/>
                  </a:lnTo>
                  <a:lnTo>
                    <a:pt x="70" y="160"/>
                  </a:lnTo>
                  <a:lnTo>
                    <a:pt x="326" y="19"/>
                  </a:lnTo>
                  <a:lnTo>
                    <a:pt x="268" y="0"/>
                  </a:lnTo>
                  <a:lnTo>
                    <a:pt x="19" y="134"/>
                  </a:lnTo>
                </a:path>
              </a:pathLst>
            </a:custGeom>
            <a:solidFill>
              <a:schemeClr val="folHlink"/>
            </a:solidFill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sm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</a:pPr>
              <a:endParaRPr lang="en-US" sz="1200" i="1">
                <a:solidFill>
                  <a:srgbClr val="00CC00"/>
                </a:solidFill>
                <a:cs typeface="+mn-cs"/>
              </a:endParaRPr>
            </a:p>
          </p:txBody>
        </p:sp>
        <p:sp>
          <p:nvSpPr>
            <p:cNvPr id="52" name="Freeform 48"/>
            <p:cNvSpPr>
              <a:spLocks/>
            </p:cNvSpPr>
            <p:nvPr/>
          </p:nvSpPr>
          <p:spPr bwMode="auto">
            <a:xfrm>
              <a:off x="2426" y="1686"/>
              <a:ext cx="99" cy="1901"/>
            </a:xfrm>
            <a:custGeom>
              <a:avLst/>
              <a:gdLst>
                <a:gd name="T0" fmla="*/ 22 w 99"/>
                <a:gd name="T1" fmla="*/ 0 h 1901"/>
                <a:gd name="T2" fmla="*/ 73 w 99"/>
                <a:gd name="T3" fmla="*/ 32 h 1901"/>
                <a:gd name="T4" fmla="*/ 99 w 99"/>
                <a:gd name="T5" fmla="*/ 1901 h 1901"/>
                <a:gd name="T6" fmla="*/ 54 w 99"/>
                <a:gd name="T7" fmla="*/ 1888 h 1901"/>
                <a:gd name="T8" fmla="*/ 0 w 99"/>
                <a:gd name="T9" fmla="*/ 16 h 1901"/>
                <a:gd name="T10" fmla="*/ 22 w 99"/>
                <a:gd name="T11" fmla="*/ 0 h 1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1901">
                  <a:moveTo>
                    <a:pt x="22" y="0"/>
                  </a:moveTo>
                  <a:lnTo>
                    <a:pt x="73" y="32"/>
                  </a:lnTo>
                  <a:lnTo>
                    <a:pt x="99" y="1901"/>
                  </a:lnTo>
                  <a:lnTo>
                    <a:pt x="54" y="1888"/>
                  </a:lnTo>
                  <a:lnTo>
                    <a:pt x="0" y="16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chemeClr val="tx2"/>
            </a:solidFill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sm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</a:pPr>
              <a:endParaRPr lang="en-US" sz="1200" i="1">
                <a:solidFill>
                  <a:srgbClr val="00CC00"/>
                </a:solidFill>
                <a:cs typeface="+mn-cs"/>
              </a:endParaRPr>
            </a:p>
          </p:txBody>
        </p:sp>
        <p:sp>
          <p:nvSpPr>
            <p:cNvPr id="53" name="Freeform 49"/>
            <p:cNvSpPr>
              <a:spLocks/>
            </p:cNvSpPr>
            <p:nvPr/>
          </p:nvSpPr>
          <p:spPr bwMode="auto">
            <a:xfrm>
              <a:off x="2499" y="1574"/>
              <a:ext cx="253" cy="2004"/>
            </a:xfrm>
            <a:custGeom>
              <a:avLst/>
              <a:gdLst>
                <a:gd name="T0" fmla="*/ 0 w 253"/>
                <a:gd name="T1" fmla="*/ 138 h 2004"/>
                <a:gd name="T2" fmla="*/ 253 w 253"/>
                <a:gd name="T3" fmla="*/ 0 h 2004"/>
                <a:gd name="T4" fmla="*/ 221 w 253"/>
                <a:gd name="T5" fmla="*/ 1844 h 2004"/>
                <a:gd name="T6" fmla="*/ 23 w 253"/>
                <a:gd name="T7" fmla="*/ 2004 h 2004"/>
                <a:gd name="T8" fmla="*/ 0 w 253"/>
                <a:gd name="T9" fmla="*/ 138 h 2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3" h="2004">
                  <a:moveTo>
                    <a:pt x="0" y="138"/>
                  </a:moveTo>
                  <a:lnTo>
                    <a:pt x="253" y="0"/>
                  </a:lnTo>
                  <a:lnTo>
                    <a:pt x="221" y="1844"/>
                  </a:lnTo>
                  <a:lnTo>
                    <a:pt x="23" y="2004"/>
                  </a:lnTo>
                  <a:lnTo>
                    <a:pt x="0" y="138"/>
                  </a:lnTo>
                  <a:close/>
                </a:path>
              </a:pathLst>
            </a:custGeom>
            <a:solidFill>
              <a:schemeClr val="folHlink"/>
            </a:solidFill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sm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</a:pPr>
              <a:endParaRPr lang="en-US" sz="1200" i="1">
                <a:solidFill>
                  <a:srgbClr val="00CC00"/>
                </a:solidFill>
                <a:cs typeface="+mn-cs"/>
              </a:endParaRPr>
            </a:p>
          </p:txBody>
        </p:sp>
        <p:sp>
          <p:nvSpPr>
            <p:cNvPr id="54" name="Line 50"/>
            <p:cNvSpPr>
              <a:spLocks noChangeShapeType="1"/>
            </p:cNvSpPr>
            <p:nvPr/>
          </p:nvSpPr>
          <p:spPr bwMode="auto">
            <a:xfrm flipV="1">
              <a:off x="2499" y="1750"/>
              <a:ext cx="253" cy="15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non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</a:pPr>
              <a:endParaRPr lang="en-US" sz="1200" i="1">
                <a:solidFill>
                  <a:srgbClr val="00CC00"/>
                </a:solidFill>
                <a:cs typeface="+mn-cs"/>
              </a:endParaRPr>
            </a:p>
          </p:txBody>
        </p:sp>
        <p:sp>
          <p:nvSpPr>
            <p:cNvPr id="55" name="Line 51"/>
            <p:cNvSpPr>
              <a:spLocks noChangeShapeType="1"/>
            </p:cNvSpPr>
            <p:nvPr/>
          </p:nvSpPr>
          <p:spPr bwMode="auto">
            <a:xfrm flipV="1">
              <a:off x="2506" y="1942"/>
              <a:ext cx="244" cy="14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non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</a:pPr>
              <a:endParaRPr lang="en-US" sz="1200" i="1">
                <a:solidFill>
                  <a:srgbClr val="00CC00"/>
                </a:solidFill>
                <a:cs typeface="+mn-cs"/>
              </a:endParaRPr>
            </a:p>
          </p:txBody>
        </p:sp>
        <p:sp>
          <p:nvSpPr>
            <p:cNvPr id="56" name="Line 52"/>
            <p:cNvSpPr>
              <a:spLocks noChangeShapeType="1"/>
            </p:cNvSpPr>
            <p:nvPr/>
          </p:nvSpPr>
          <p:spPr bwMode="auto">
            <a:xfrm flipV="1">
              <a:off x="2518" y="2121"/>
              <a:ext cx="214" cy="14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non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</a:pPr>
              <a:endParaRPr lang="en-US" sz="1200" i="1">
                <a:solidFill>
                  <a:srgbClr val="00CC00"/>
                </a:solidFill>
                <a:cs typeface="+mn-cs"/>
              </a:endParaRPr>
            </a:p>
          </p:txBody>
        </p:sp>
        <p:sp>
          <p:nvSpPr>
            <p:cNvPr id="57" name="Line 53"/>
            <p:cNvSpPr>
              <a:spLocks noChangeShapeType="1"/>
            </p:cNvSpPr>
            <p:nvPr/>
          </p:nvSpPr>
          <p:spPr bwMode="auto">
            <a:xfrm flipV="1">
              <a:off x="2518" y="2290"/>
              <a:ext cx="214" cy="14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non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</a:pPr>
              <a:endParaRPr lang="en-US" sz="1200" i="1">
                <a:solidFill>
                  <a:srgbClr val="00CC00"/>
                </a:solidFill>
                <a:cs typeface="+mn-cs"/>
              </a:endParaRPr>
            </a:p>
          </p:txBody>
        </p:sp>
        <p:sp>
          <p:nvSpPr>
            <p:cNvPr id="58" name="Line 54"/>
            <p:cNvSpPr>
              <a:spLocks noChangeShapeType="1"/>
            </p:cNvSpPr>
            <p:nvPr/>
          </p:nvSpPr>
          <p:spPr bwMode="auto">
            <a:xfrm flipV="1">
              <a:off x="2522" y="2448"/>
              <a:ext cx="208" cy="15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non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</a:pPr>
              <a:endParaRPr lang="en-US" sz="1200" i="1">
                <a:solidFill>
                  <a:srgbClr val="00CC00"/>
                </a:solidFill>
                <a:cs typeface="+mn-cs"/>
              </a:endParaRPr>
            </a:p>
          </p:txBody>
        </p:sp>
        <p:sp>
          <p:nvSpPr>
            <p:cNvPr id="59" name="Line 55"/>
            <p:cNvSpPr>
              <a:spLocks noChangeShapeType="1"/>
            </p:cNvSpPr>
            <p:nvPr/>
          </p:nvSpPr>
          <p:spPr bwMode="auto">
            <a:xfrm flipV="1">
              <a:off x="2515" y="2601"/>
              <a:ext cx="221" cy="15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non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</a:pPr>
              <a:endParaRPr lang="en-US" sz="1200" i="1">
                <a:solidFill>
                  <a:srgbClr val="00CC00"/>
                </a:solidFill>
                <a:cs typeface="+mn-cs"/>
              </a:endParaRPr>
            </a:p>
          </p:txBody>
        </p:sp>
        <p:sp>
          <p:nvSpPr>
            <p:cNvPr id="60" name="Line 56"/>
            <p:cNvSpPr>
              <a:spLocks noChangeShapeType="1"/>
            </p:cNvSpPr>
            <p:nvPr/>
          </p:nvSpPr>
          <p:spPr bwMode="auto">
            <a:xfrm flipV="1">
              <a:off x="2522" y="2754"/>
              <a:ext cx="205" cy="14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non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</a:pPr>
              <a:endParaRPr lang="en-US" sz="1200" i="1">
                <a:solidFill>
                  <a:srgbClr val="00CC00"/>
                </a:solidFill>
                <a:cs typeface="+mn-cs"/>
              </a:endParaRPr>
            </a:p>
          </p:txBody>
        </p:sp>
        <p:sp>
          <p:nvSpPr>
            <p:cNvPr id="61" name="Line 57"/>
            <p:cNvSpPr>
              <a:spLocks noChangeShapeType="1"/>
            </p:cNvSpPr>
            <p:nvPr/>
          </p:nvSpPr>
          <p:spPr bwMode="auto">
            <a:xfrm flipV="1">
              <a:off x="2524" y="2896"/>
              <a:ext cx="201" cy="15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non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</a:pPr>
              <a:endParaRPr lang="en-US" sz="1200" i="1">
                <a:solidFill>
                  <a:srgbClr val="00CC00"/>
                </a:solidFill>
                <a:cs typeface="+mn-cs"/>
              </a:endParaRPr>
            </a:p>
          </p:txBody>
        </p:sp>
        <p:sp>
          <p:nvSpPr>
            <p:cNvPr id="62" name="Line 58"/>
            <p:cNvSpPr>
              <a:spLocks noChangeShapeType="1"/>
            </p:cNvSpPr>
            <p:nvPr/>
          </p:nvSpPr>
          <p:spPr bwMode="auto">
            <a:xfrm flipV="1">
              <a:off x="2528" y="3037"/>
              <a:ext cx="196" cy="14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non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</a:pPr>
              <a:endParaRPr lang="en-US" sz="1200" i="1">
                <a:solidFill>
                  <a:srgbClr val="00CC00"/>
                </a:solidFill>
                <a:cs typeface="+mn-cs"/>
              </a:endParaRPr>
            </a:p>
          </p:txBody>
        </p:sp>
        <p:sp>
          <p:nvSpPr>
            <p:cNvPr id="63" name="Line 59"/>
            <p:cNvSpPr>
              <a:spLocks noChangeShapeType="1"/>
            </p:cNvSpPr>
            <p:nvPr/>
          </p:nvSpPr>
          <p:spPr bwMode="auto">
            <a:xfrm flipV="1">
              <a:off x="2531" y="3155"/>
              <a:ext cx="195" cy="1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non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</a:pPr>
              <a:endParaRPr lang="en-US" sz="1200" i="1">
                <a:solidFill>
                  <a:srgbClr val="00CC00"/>
                </a:solidFill>
                <a:cs typeface="+mn-cs"/>
              </a:endParaRPr>
            </a:p>
          </p:txBody>
        </p:sp>
        <p:sp>
          <p:nvSpPr>
            <p:cNvPr id="64" name="Line 60"/>
            <p:cNvSpPr>
              <a:spLocks noChangeShapeType="1"/>
            </p:cNvSpPr>
            <p:nvPr/>
          </p:nvSpPr>
          <p:spPr bwMode="auto">
            <a:xfrm flipV="1">
              <a:off x="2540" y="3298"/>
              <a:ext cx="170" cy="15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non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</a:pPr>
              <a:endParaRPr lang="en-US" sz="1200" i="1">
                <a:solidFill>
                  <a:srgbClr val="00CC00"/>
                </a:solidFill>
                <a:cs typeface="+mn-cs"/>
              </a:endParaRPr>
            </a:p>
          </p:txBody>
        </p:sp>
        <p:sp>
          <p:nvSpPr>
            <p:cNvPr id="65" name="Line 61"/>
            <p:cNvSpPr>
              <a:spLocks noChangeShapeType="1"/>
            </p:cNvSpPr>
            <p:nvPr/>
          </p:nvSpPr>
          <p:spPr bwMode="auto">
            <a:xfrm>
              <a:off x="1887" y="2495"/>
              <a:ext cx="103" cy="28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non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</a:pPr>
              <a:endParaRPr lang="en-US" sz="1200" i="1">
                <a:solidFill>
                  <a:srgbClr val="00CC00"/>
                </a:solidFill>
                <a:cs typeface="+mn-cs"/>
              </a:endParaRPr>
            </a:p>
          </p:txBody>
        </p:sp>
        <p:sp>
          <p:nvSpPr>
            <p:cNvPr id="66" name="Oval 62"/>
            <p:cNvSpPr>
              <a:spLocks noChangeArrowheads="1"/>
            </p:cNvSpPr>
            <p:nvPr/>
          </p:nvSpPr>
          <p:spPr bwMode="auto">
            <a:xfrm>
              <a:off x="2192" y="1366"/>
              <a:ext cx="269" cy="145"/>
            </a:xfrm>
            <a:prstGeom prst="ellipse">
              <a:avLst/>
            </a:prstGeom>
            <a:solidFill>
              <a:srgbClr val="FFFF21"/>
            </a:solidFill>
            <a:ln w="28575">
              <a:solidFill>
                <a:schemeClr val="tx1"/>
              </a:solidFill>
              <a:round/>
              <a:headEnd/>
              <a:tailEnd type="none" w="sm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</a:pPr>
              <a:endParaRPr lang="en-US" sz="1200" i="1">
                <a:solidFill>
                  <a:srgbClr val="00CC00"/>
                </a:solidFill>
                <a:cs typeface="+mn-cs"/>
              </a:endParaRPr>
            </a:p>
          </p:txBody>
        </p:sp>
        <p:sp>
          <p:nvSpPr>
            <p:cNvPr id="67" name="Oval 63"/>
            <p:cNvSpPr>
              <a:spLocks noChangeArrowheads="1"/>
            </p:cNvSpPr>
            <p:nvPr/>
          </p:nvSpPr>
          <p:spPr bwMode="auto">
            <a:xfrm>
              <a:off x="2148" y="1769"/>
              <a:ext cx="198" cy="199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round/>
              <a:headEnd/>
              <a:tailEnd type="none" w="sm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algn="ctr" defTabSz="914400" eaLnBrk="0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</a:pPr>
              <a:endParaRPr lang="en-US" altLang="en-US" sz="1400" i="1">
                <a:solidFill>
                  <a:srgbClr val="00CC00"/>
                </a:solidFill>
                <a:latin typeface="Helvetica" pitchFamily="34" charset="0"/>
                <a:cs typeface="+mn-cs"/>
              </a:endParaRPr>
            </a:p>
          </p:txBody>
        </p:sp>
      </p:grpSp>
      <p:sp>
        <p:nvSpPr>
          <p:cNvPr id="68" name="TextBox 67"/>
          <p:cNvSpPr txBox="1"/>
          <p:nvPr/>
        </p:nvSpPr>
        <p:spPr>
          <a:xfrm>
            <a:off x="2509082" y="6579178"/>
            <a:ext cx="1155317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914400" eaLnBrk="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sz="1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Forest Transect </a:t>
            </a:r>
            <a:endParaRPr lang="en-US" sz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0" name="Group 69"/>
          <p:cNvGrpSpPr/>
          <p:nvPr/>
        </p:nvGrpSpPr>
        <p:grpSpPr>
          <a:xfrm flipH="1">
            <a:off x="5582745" y="5685510"/>
            <a:ext cx="3126120" cy="936104"/>
            <a:chOff x="3343743" y="11244543"/>
            <a:chExt cx="9138592" cy="3017688"/>
          </a:xfrm>
        </p:grpSpPr>
        <p:pic>
          <p:nvPicPr>
            <p:cNvPr id="71" name="Picture 2" descr="http://www.asiaforestnetwork.org/pub/img/pub08_20.gif"/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rgbClr val="00CC99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aintStrokes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19" t="5253" b="86187"/>
            <a:stretch/>
          </p:blipFill>
          <p:spPr bwMode="auto">
            <a:xfrm rot="21480000">
              <a:off x="3343743" y="11244543"/>
              <a:ext cx="9138592" cy="30176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" name="Picture 2" descr="http://www.asiaforestnetwork.org/pub/img/pub08_20.gif"/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rgbClr val="00CC99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aintStrokes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19" t="12150" r="52623" b="87619"/>
            <a:stretch/>
          </p:blipFill>
          <p:spPr bwMode="auto">
            <a:xfrm>
              <a:off x="3451462" y="13932942"/>
              <a:ext cx="8749716" cy="1205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3" name="Rectangle 72"/>
            <p:cNvSpPr/>
            <p:nvPr/>
          </p:nvSpPr>
          <p:spPr bwMode="auto">
            <a:xfrm>
              <a:off x="3411619" y="11391936"/>
              <a:ext cx="8897934" cy="2668312"/>
            </a:xfrm>
            <a:prstGeom prst="rect">
              <a:avLst/>
            </a:prstGeom>
            <a:noFill/>
            <a:ln w="28575" cap="flat" cmpd="sng" algn="ctr">
              <a:solidFill>
                <a:srgbClr val="00CC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3600" tIns="183600" rIns="183600" bIns="183600" numCol="1" rtlCol="0" anchor="t" anchorCtr="0" compatLnSpc="1">
              <a:prstTxWarp prst="textNoShape">
                <a:avLst/>
              </a:prstTxWarp>
            </a:bodyPr>
            <a:lstStyle/>
            <a:p>
              <a:pPr defTabSz="873125" eaLnBrk="0">
                <a:lnSpc>
                  <a:spcPct val="100000"/>
                </a:lnSpc>
                <a:buClrTx/>
                <a:buSzTx/>
                <a:buFontTx/>
                <a:buNone/>
              </a:pPr>
              <a:endParaRPr lang="en-US" sz="3500" smtClean="0">
                <a:solidFill>
                  <a:prstClr val="black"/>
                </a:solidFill>
                <a:latin typeface="Frutiger 45 Light" pitchFamily="34" charset="0"/>
                <a:cs typeface="+mn-cs"/>
              </a:endParaRPr>
            </a:p>
          </p:txBody>
        </p:sp>
      </p:grpSp>
      <p:sp>
        <p:nvSpPr>
          <p:cNvPr id="74" name="Isosceles Triangle 73"/>
          <p:cNvSpPr/>
          <p:nvPr/>
        </p:nvSpPr>
        <p:spPr>
          <a:xfrm>
            <a:off x="8111412" y="3614970"/>
            <a:ext cx="504056" cy="2953043"/>
          </a:xfrm>
          <a:prstGeom prst="triangle">
            <a:avLst/>
          </a:prstGeom>
          <a:solidFill>
            <a:srgbClr val="C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endParaRPr lang="en-US" sz="1200" i="1">
              <a:solidFill>
                <a:prstClr val="white"/>
              </a:solidFill>
            </a:endParaRPr>
          </a:p>
        </p:txBody>
      </p:sp>
      <p:pic>
        <p:nvPicPr>
          <p:cNvPr id="75" name="Picture 6" descr="http://spaceflight.nasa.gov/gallery/images/station/crew-1/hires/iss01-s-001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231C52"/>
              </a:clrFrom>
              <a:clrTo>
                <a:srgbClr val="231C5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4" t="11407" r="10784" b="29592"/>
          <a:stretch/>
        </p:blipFill>
        <p:spPr bwMode="auto">
          <a:xfrm>
            <a:off x="8015079" y="3584184"/>
            <a:ext cx="658516" cy="40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9" name="Group 68"/>
          <p:cNvGrpSpPr/>
          <p:nvPr/>
        </p:nvGrpSpPr>
        <p:grpSpPr>
          <a:xfrm flipH="1">
            <a:off x="4913654" y="5739832"/>
            <a:ext cx="608963" cy="859171"/>
            <a:chOff x="8944388" y="5543889"/>
            <a:chExt cx="659710" cy="859171"/>
          </a:xfrm>
        </p:grpSpPr>
        <p:pic>
          <p:nvPicPr>
            <p:cNvPr id="76" name="Picture 10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8512" b="76356" l="7672" r="5370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34" t="28575" r="45983" b="23613"/>
            <a:stretch/>
          </p:blipFill>
          <p:spPr bwMode="auto">
            <a:xfrm>
              <a:off x="8964727" y="5580100"/>
              <a:ext cx="639371" cy="822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7" name="Rectangle 63"/>
            <p:cNvSpPr>
              <a:spLocks noChangeArrowheads="1"/>
            </p:cNvSpPr>
            <p:nvPr/>
          </p:nvSpPr>
          <p:spPr bwMode="auto">
            <a:xfrm flipH="1">
              <a:off x="8944388" y="5543889"/>
              <a:ext cx="658880" cy="821761"/>
            </a:xfrm>
            <a:prstGeom prst="rect">
              <a:avLst/>
            </a:prstGeom>
            <a:noFill/>
            <a:ln w="38100">
              <a:solidFill>
                <a:srgbClr val="00CC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  <a:defRPr/>
              </a:pPr>
              <a:endParaRPr lang="en-US" sz="1200" i="1">
                <a:solidFill>
                  <a:srgbClr val="00CC00"/>
                </a:solidFill>
                <a:latin typeface="Calibri"/>
                <a:cs typeface="+mn-cs"/>
              </a:endParaRPr>
            </a:p>
          </p:txBody>
        </p:sp>
      </p:grpSp>
      <p:pic>
        <p:nvPicPr>
          <p:cNvPr id="79" name="Picture 3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558" y="5716769"/>
            <a:ext cx="602287" cy="867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8" name="Rectangle 77"/>
          <p:cNvSpPr/>
          <p:nvPr/>
        </p:nvSpPr>
        <p:spPr>
          <a:xfrm>
            <a:off x="1576885" y="3467165"/>
            <a:ext cx="6580784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eaLnBrk="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 b="1" dirty="0" err="1" smtClean="0">
                <a:solidFill>
                  <a:srgbClr val="00FF00"/>
                </a:solidFill>
                <a:latin typeface="Arial"/>
                <a:cs typeface="Arial"/>
              </a:rPr>
              <a:t>TanDEM</a:t>
            </a:r>
            <a:r>
              <a:rPr lang="en-US" altLang="en-US" sz="1600" b="1" dirty="0" smtClean="0">
                <a:solidFill>
                  <a:srgbClr val="00FF00"/>
                </a:solidFill>
                <a:latin typeface="Arial"/>
                <a:cs typeface="Arial"/>
              </a:rPr>
              <a:t>-X data are expected to contribute to …</a:t>
            </a:r>
          </a:p>
          <a:p>
            <a:pPr defTabSz="914400" eaLnBrk="0" fontAlgn="auto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sz="1600" dirty="0" smtClean="0">
                <a:solidFill>
                  <a:prstClr val="white"/>
                </a:solidFill>
                <a:cs typeface="+mn-cs"/>
              </a:rPr>
              <a:t>… Fill </a:t>
            </a:r>
            <a:r>
              <a:rPr lang="en-US" sz="1600" dirty="0">
                <a:solidFill>
                  <a:prstClr val="white"/>
                </a:solidFill>
                <a:cs typeface="+mn-cs"/>
              </a:rPr>
              <a:t>in spatial gaps in </a:t>
            </a:r>
            <a:r>
              <a:rPr lang="en-US" sz="1600" dirty="0" smtClean="0">
                <a:solidFill>
                  <a:prstClr val="white"/>
                </a:solidFill>
                <a:cs typeface="+mn-cs"/>
              </a:rPr>
              <a:t>GEDI’s coverage </a:t>
            </a:r>
          </a:p>
          <a:p>
            <a:pPr defTabSz="914400" eaLnBrk="0" fontAlgn="auto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sz="1600" dirty="0" smtClean="0">
                <a:solidFill>
                  <a:prstClr val="white"/>
                </a:solidFill>
                <a:cs typeface="+mn-cs"/>
              </a:rPr>
              <a:t>… Support Produce with higher </a:t>
            </a:r>
            <a:r>
              <a:rPr lang="en-US" sz="1600" dirty="0">
                <a:solidFill>
                  <a:prstClr val="white"/>
                </a:solidFill>
                <a:cs typeface="+mn-cs"/>
              </a:rPr>
              <a:t>spatial resolution and/or </a:t>
            </a:r>
            <a:r>
              <a:rPr lang="en-US" sz="1600" dirty="0" smtClean="0">
                <a:solidFill>
                  <a:prstClr val="white"/>
                </a:solidFill>
                <a:cs typeface="+mn-cs"/>
              </a:rPr>
              <a:t>higher accuracy </a:t>
            </a:r>
            <a:endParaRPr lang="en-US" sz="1600" dirty="0">
              <a:solidFill>
                <a:prstClr val="white"/>
              </a:solidFill>
              <a:cs typeface="+mn-cs"/>
            </a:endParaRPr>
          </a:p>
          <a:p>
            <a:pPr defTabSz="914400" eaLnBrk="0" fontAlgn="auto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sz="1600" dirty="0" smtClean="0">
                <a:solidFill>
                  <a:prstClr val="white"/>
                </a:solidFill>
                <a:cs typeface="+mn-cs"/>
              </a:rPr>
              <a:t>… Create structural </a:t>
            </a:r>
            <a:r>
              <a:rPr lang="en-US" sz="1600" dirty="0">
                <a:solidFill>
                  <a:prstClr val="white"/>
                </a:solidFill>
                <a:cs typeface="+mn-cs"/>
              </a:rPr>
              <a:t>strata to guide biomass equation creation</a:t>
            </a:r>
          </a:p>
          <a:p>
            <a:pPr defTabSz="914400" eaLnBrk="0" fontAlgn="auto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sz="1600" dirty="0" smtClean="0">
                <a:solidFill>
                  <a:prstClr val="white"/>
                </a:solidFill>
                <a:cs typeface="+mn-cs"/>
              </a:rPr>
              <a:t>… Provide </a:t>
            </a:r>
            <a:r>
              <a:rPr lang="en-US" sz="1600" dirty="0">
                <a:solidFill>
                  <a:prstClr val="white"/>
                </a:solidFill>
                <a:cs typeface="+mn-cs"/>
              </a:rPr>
              <a:t>alternate pathways to biomass calibration and </a:t>
            </a:r>
            <a:r>
              <a:rPr lang="en-US" sz="1600" dirty="0" smtClean="0">
                <a:solidFill>
                  <a:prstClr val="white"/>
                </a:solidFill>
                <a:cs typeface="+mn-cs"/>
              </a:rPr>
              <a:t>estimation</a:t>
            </a:r>
          </a:p>
          <a:p>
            <a:pPr defTabSz="914400" eaLnBrk="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200" b="1" dirty="0">
              <a:solidFill>
                <a:srgbClr val="00FF00"/>
              </a:solidFill>
              <a:latin typeface="Arial"/>
              <a:cs typeface="Arial"/>
            </a:endParaRPr>
          </a:p>
        </p:txBody>
      </p:sp>
      <p:pic>
        <p:nvPicPr>
          <p:cNvPr id="120" name="Picture 1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90971" y="183362"/>
            <a:ext cx="1144936" cy="528113"/>
          </a:xfrm>
          <a:prstGeom prst="rect">
            <a:avLst/>
          </a:prstGeom>
        </p:spPr>
      </p:pic>
      <p:pic>
        <p:nvPicPr>
          <p:cNvPr id="121" name="Picture 3" descr="TanDEM_RGB_HQ_Transparent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39" y="182239"/>
            <a:ext cx="2308351" cy="530352"/>
          </a:xfrm>
          <a:prstGeom prst="rect">
            <a:avLst/>
          </a:prstGeom>
          <a:solidFill>
            <a:srgbClr val="000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3095" y="816904"/>
            <a:ext cx="8495949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0">
              <a:lnSpc>
                <a:spcPct val="100000"/>
              </a:lnSpc>
              <a:spcBef>
                <a:spcPct val="50000"/>
              </a:spcBef>
              <a:buClrTx/>
              <a:buSzTx/>
            </a:pPr>
            <a:r>
              <a:rPr lang="en-US" altLang="en-US" sz="1600" b="1" dirty="0" err="1">
                <a:solidFill>
                  <a:srgbClr val="00FF00"/>
                </a:solidFill>
                <a:latin typeface="Arial"/>
                <a:cs typeface="Arial"/>
              </a:rPr>
              <a:t>TanDEM</a:t>
            </a:r>
            <a:r>
              <a:rPr lang="en-US" altLang="en-US" sz="1600" b="1" dirty="0">
                <a:solidFill>
                  <a:srgbClr val="00FF00"/>
                </a:solidFill>
                <a:latin typeface="Arial"/>
                <a:cs typeface="Arial"/>
              </a:rPr>
              <a:t>-X – GEDI </a:t>
            </a:r>
            <a:r>
              <a:rPr lang="en-US" altLang="en-US" sz="1600" b="1" dirty="0" smtClean="0">
                <a:solidFill>
                  <a:srgbClr val="00FF00"/>
                </a:solidFill>
                <a:latin typeface="Arial"/>
                <a:cs typeface="Arial"/>
              </a:rPr>
              <a:t>differences and complementarities</a:t>
            </a:r>
            <a:endParaRPr lang="en-US" altLang="en-US" sz="1600" b="1" dirty="0">
              <a:solidFill>
                <a:srgbClr val="00FF00"/>
              </a:solidFill>
              <a:latin typeface="Arial"/>
              <a:cs typeface="Arial"/>
            </a:endParaRPr>
          </a:p>
          <a:p>
            <a:pPr lvl="0" eaLnBrk="0">
              <a:lnSpc>
                <a:spcPct val="150000"/>
              </a:lnSpc>
              <a:buClrTx/>
            </a:pPr>
            <a:r>
              <a:rPr lang="en-US" sz="1600" dirty="0">
                <a:solidFill>
                  <a:srgbClr val="FFFFFF"/>
                </a:solidFill>
                <a:latin typeface="Arial"/>
              </a:rPr>
              <a:t>… side-looking vs nadir-looking</a:t>
            </a:r>
          </a:p>
          <a:p>
            <a:pPr lvl="0" eaLnBrk="0">
              <a:lnSpc>
                <a:spcPct val="150000"/>
              </a:lnSpc>
              <a:buClrTx/>
            </a:pPr>
            <a:r>
              <a:rPr lang="en-US" sz="1600" dirty="0">
                <a:solidFill>
                  <a:srgbClr val="FFFFFF"/>
                </a:solidFill>
                <a:latin typeface="Arial"/>
              </a:rPr>
              <a:t>… </a:t>
            </a:r>
            <a:r>
              <a:rPr lang="en-US" sz="1600" dirty="0" err="1">
                <a:solidFill>
                  <a:srgbClr val="FFFFFF"/>
                </a:solidFill>
                <a:latin typeface="Arial"/>
              </a:rPr>
              <a:t>InSAR</a:t>
            </a:r>
            <a:r>
              <a:rPr lang="en-US" sz="1600" dirty="0">
                <a:solidFill>
                  <a:srgbClr val="FFFFFF"/>
                </a:solidFill>
                <a:latin typeface="Arial"/>
              </a:rPr>
              <a:t> coherences vs full reflectance profiles</a:t>
            </a:r>
          </a:p>
          <a:p>
            <a:pPr lvl="0" eaLnBrk="0">
              <a:lnSpc>
                <a:spcPct val="150000"/>
              </a:lnSpc>
              <a:buClrTx/>
            </a:pPr>
            <a:r>
              <a:rPr lang="en-US" sz="1600" dirty="0">
                <a:solidFill>
                  <a:srgbClr val="FFFFFF"/>
                </a:solidFill>
                <a:latin typeface="Arial"/>
              </a:rPr>
              <a:t>… continuous and high resolution mapping vs discrete footprint-based </a:t>
            </a:r>
            <a:r>
              <a:rPr lang="en-US" sz="1600" dirty="0" smtClean="0">
                <a:solidFill>
                  <a:srgbClr val="FFFFFF"/>
                </a:solidFill>
                <a:latin typeface="Arial"/>
              </a:rPr>
              <a:t>sampling</a:t>
            </a:r>
          </a:p>
          <a:p>
            <a:pPr lvl="0" eaLnBrk="0">
              <a:lnSpc>
                <a:spcPct val="150000"/>
              </a:lnSpc>
              <a:buClrTx/>
            </a:pPr>
            <a:endParaRPr lang="en-US" sz="1200" dirty="0" smtClean="0">
              <a:solidFill>
                <a:srgbClr val="FFFFFF"/>
              </a:solidFill>
              <a:latin typeface="Arial"/>
            </a:endParaRPr>
          </a:p>
          <a:p>
            <a:pPr eaLnBrk="0">
              <a:lnSpc>
                <a:spcPct val="150000"/>
              </a:lnSpc>
              <a:buClrTx/>
            </a:pPr>
            <a:r>
              <a:rPr lang="en-US" altLang="en-US" sz="1600" b="1" dirty="0">
                <a:solidFill>
                  <a:srgbClr val="00FF00"/>
                </a:solidFill>
                <a:latin typeface="Arial"/>
                <a:cs typeface="Arial"/>
              </a:rPr>
              <a:t>Objective: development of algorithms </a:t>
            </a:r>
            <a:r>
              <a:rPr lang="en-US" altLang="en-US" sz="1600" b="1" dirty="0" smtClean="0">
                <a:solidFill>
                  <a:srgbClr val="00FF00"/>
                </a:solidFill>
                <a:latin typeface="Arial"/>
                <a:cs typeface="Arial"/>
              </a:rPr>
              <a:t>combining </a:t>
            </a:r>
            <a:r>
              <a:rPr lang="en-US" altLang="en-US" sz="1600" b="1" dirty="0" err="1" smtClean="0">
                <a:solidFill>
                  <a:srgbClr val="00FF00"/>
                </a:solidFill>
                <a:latin typeface="Arial"/>
                <a:cs typeface="Arial"/>
              </a:rPr>
              <a:t>TanDEM</a:t>
            </a:r>
            <a:r>
              <a:rPr lang="en-US" altLang="en-US" sz="1600" b="1" dirty="0" smtClean="0">
                <a:solidFill>
                  <a:srgbClr val="00FF00"/>
                </a:solidFill>
                <a:latin typeface="Arial"/>
                <a:cs typeface="Arial"/>
              </a:rPr>
              <a:t>-X </a:t>
            </a:r>
            <a:r>
              <a:rPr lang="en-US" altLang="en-US" sz="1600" b="1" dirty="0">
                <a:solidFill>
                  <a:srgbClr val="00FF00"/>
                </a:solidFill>
                <a:latin typeface="Arial"/>
                <a:cs typeface="Arial"/>
              </a:rPr>
              <a:t>single-pass </a:t>
            </a:r>
            <a:r>
              <a:rPr lang="en-US" altLang="en-US" sz="1600" b="1" dirty="0" err="1">
                <a:solidFill>
                  <a:srgbClr val="00FF00"/>
                </a:solidFill>
                <a:latin typeface="Arial"/>
                <a:cs typeface="Arial"/>
              </a:rPr>
              <a:t>InSAR</a:t>
            </a:r>
            <a:r>
              <a:rPr lang="en-US" altLang="en-US" sz="1600" b="1" dirty="0">
                <a:solidFill>
                  <a:srgbClr val="00FF00"/>
                </a:solidFill>
                <a:latin typeface="Arial"/>
                <a:cs typeface="Arial"/>
              </a:rPr>
              <a:t> data and GEDI profiles towards improved forest height and biomass products</a:t>
            </a:r>
          </a:p>
          <a:p>
            <a:pPr lvl="0" eaLnBrk="0">
              <a:lnSpc>
                <a:spcPct val="150000"/>
              </a:lnSpc>
              <a:buClrTx/>
            </a:pPr>
            <a:endParaRPr lang="en-US" sz="1600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2646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Picture 4" descr="E:\TDX_data\Lope\Figures_10m_new_Lope_S_2016_01_25_cut\PhC_TDX_2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04" y="725408"/>
            <a:ext cx="2666999" cy="2669591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110362" y="102640"/>
            <a:ext cx="8919338" cy="512216"/>
          </a:xfrm>
          <a:prstGeom prst="rect">
            <a:avLst/>
          </a:prstGeom>
        </p:spPr>
        <p:txBody>
          <a:bodyPr/>
          <a:lstStyle>
            <a:lvl1pPr algn="l" defTabSz="816333" rtl="0" eaLnBrk="1" latinLnBrk="0" hangingPunct="1">
              <a:spcBef>
                <a:spcPct val="0"/>
              </a:spcBef>
              <a:buNone/>
              <a:defRPr lang="en-GB" sz="2100" b="1" kern="1200" noProof="0" dirty="0" smtClean="0">
                <a:solidFill>
                  <a:srgbClr val="686868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fontAlgn="auto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</a:pPr>
            <a:r>
              <a:rPr lang="en-US" dirty="0">
                <a:solidFill>
                  <a:schemeClr val="bg1"/>
                </a:solidFill>
              </a:rPr>
              <a:t>Formation </a:t>
            </a:r>
            <a:r>
              <a:rPr lang="en-US" dirty="0" smtClean="0">
                <a:solidFill>
                  <a:schemeClr val="bg1"/>
                </a:solidFill>
              </a:rPr>
              <a:t>of </a:t>
            </a:r>
            <a:r>
              <a:rPr lang="en-US" dirty="0" err="1" smtClean="0">
                <a:solidFill>
                  <a:schemeClr val="bg1"/>
                </a:solidFill>
              </a:rPr>
              <a:t>TanDEM</a:t>
            </a:r>
            <a:r>
              <a:rPr lang="en-US" dirty="0" smtClean="0">
                <a:solidFill>
                  <a:schemeClr val="bg1"/>
                </a:solidFill>
              </a:rPr>
              <a:t>-X </a:t>
            </a:r>
            <a:r>
              <a:rPr lang="en-US" dirty="0" err="1">
                <a:solidFill>
                  <a:schemeClr val="bg1"/>
                </a:solidFill>
              </a:rPr>
              <a:t>InSAR</a:t>
            </a:r>
            <a:r>
              <a:rPr lang="en-US" dirty="0">
                <a:solidFill>
                  <a:schemeClr val="bg1"/>
                </a:solidFill>
              </a:rPr>
              <a:t> height profiles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146573" y="3002044"/>
            <a:ext cx="2005311" cy="373906"/>
            <a:chOff x="1098948" y="3021082"/>
            <a:chExt cx="2005311" cy="373906"/>
          </a:xfrm>
        </p:grpSpPr>
        <p:sp>
          <p:nvSpPr>
            <p:cNvPr id="12" name="Rectangle 11"/>
            <p:cNvSpPr/>
            <p:nvPr/>
          </p:nvSpPr>
          <p:spPr bwMode="auto">
            <a:xfrm>
              <a:off x="1108473" y="3021082"/>
              <a:ext cx="1995786" cy="336962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858838" eaLnBrk="0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</a:pPr>
              <a:endParaRPr lang="en-US" sz="1200" i="1" smtClean="0">
                <a:solidFill>
                  <a:srgbClr val="00CC00"/>
                </a:solidFill>
              </a:endParaRPr>
            </a:p>
          </p:txBody>
        </p:sp>
        <p:pic>
          <p:nvPicPr>
            <p:cNvPr id="19" name="Picture 2" descr="\\ophr530dl\pard_ma\IDLWorkspace\Tomo_afrisar_2016\colorbar_33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9383" y="3058679"/>
              <a:ext cx="1828800" cy="87795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tx1"/>
              </a:solidFill>
            </a:ln>
          </p:spPr>
        </p:pic>
        <p:sp>
          <p:nvSpPr>
            <p:cNvPr id="20" name="TextBox 19"/>
            <p:cNvSpPr txBox="1"/>
            <p:nvPr/>
          </p:nvSpPr>
          <p:spPr>
            <a:xfrm>
              <a:off x="1098948" y="3130941"/>
              <a:ext cx="441146" cy="2640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0 m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568625" y="3130941"/>
              <a:ext cx="526106" cy="2640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dirty="0">
                  <a:solidFill>
                    <a:schemeClr val="bg1"/>
                  </a:solidFill>
                </a:rPr>
                <a:t>6</a:t>
              </a:r>
              <a:r>
                <a:rPr lang="en-US" sz="1200" dirty="0" smtClean="0">
                  <a:solidFill>
                    <a:schemeClr val="bg1"/>
                  </a:solidFill>
                </a:rPr>
                <a:t>0 m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44034" name="Picture 2" descr="D:\h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1" t="37501" r="37500" b="37501"/>
          <a:stretch/>
        </p:blipFill>
        <p:spPr bwMode="auto">
          <a:xfrm>
            <a:off x="3410949" y="1086483"/>
            <a:ext cx="1321069" cy="1321072"/>
          </a:xfrm>
          <a:prstGeom prst="rect">
            <a:avLst/>
          </a:prstGeom>
          <a:noFill/>
          <a:ln w="19050">
            <a:solidFill>
              <a:srgbClr val="44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Straight Connector 22"/>
          <p:cNvCxnSpPr/>
          <p:nvPr/>
        </p:nvCxnSpPr>
        <p:spPr bwMode="auto">
          <a:xfrm flipV="1">
            <a:off x="1854503" y="2407555"/>
            <a:ext cx="1556446" cy="316596"/>
          </a:xfrm>
          <a:prstGeom prst="line">
            <a:avLst/>
          </a:prstGeom>
          <a:solidFill>
            <a:schemeClr val="folHlink"/>
          </a:solidFill>
          <a:ln w="19050" cap="flat" cmpd="sng" algn="ctr">
            <a:solidFill>
              <a:srgbClr val="4400CC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Straight Connector 29"/>
          <p:cNvCxnSpPr/>
          <p:nvPr/>
        </p:nvCxnSpPr>
        <p:spPr bwMode="auto">
          <a:xfrm flipV="1">
            <a:off x="1854503" y="1080621"/>
            <a:ext cx="1556446" cy="1643530"/>
          </a:xfrm>
          <a:prstGeom prst="line">
            <a:avLst/>
          </a:prstGeom>
          <a:solidFill>
            <a:schemeClr val="folHlink"/>
          </a:solidFill>
          <a:ln w="19050" cap="flat" cmpd="sng" algn="ctr">
            <a:solidFill>
              <a:srgbClr val="4400CC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33" name="Group 32"/>
          <p:cNvGrpSpPr/>
          <p:nvPr/>
        </p:nvGrpSpPr>
        <p:grpSpPr>
          <a:xfrm>
            <a:off x="3340605" y="2466541"/>
            <a:ext cx="1471718" cy="180000"/>
            <a:chOff x="3340605" y="2256988"/>
            <a:chExt cx="1471718" cy="180000"/>
          </a:xfrm>
        </p:grpSpPr>
        <p:cxnSp>
          <p:nvCxnSpPr>
            <p:cNvPr id="29" name="Straight Arrow Connector 28"/>
            <p:cNvCxnSpPr/>
            <p:nvPr/>
          </p:nvCxnSpPr>
          <p:spPr bwMode="auto">
            <a:xfrm>
              <a:off x="3340605" y="2346987"/>
              <a:ext cx="1471718" cy="0"/>
            </a:xfrm>
            <a:prstGeom prst="straightConnector1">
              <a:avLst/>
            </a:prstGeom>
            <a:solidFill>
              <a:schemeClr val="folHlink"/>
            </a:solidFill>
            <a:ln w="9525" cap="flat" cmpd="sng" algn="ctr">
              <a:solidFill>
                <a:srgbClr val="44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" name="Straight Arrow Connector 35"/>
            <p:cNvCxnSpPr/>
            <p:nvPr/>
          </p:nvCxnSpPr>
          <p:spPr bwMode="auto">
            <a:xfrm rot="16200000">
              <a:off x="3323641" y="2346988"/>
              <a:ext cx="180000" cy="0"/>
            </a:xfrm>
            <a:prstGeom prst="straightConnector1">
              <a:avLst/>
            </a:prstGeom>
            <a:solidFill>
              <a:schemeClr val="folHlink"/>
            </a:solidFill>
            <a:ln w="9525" cap="flat" cmpd="sng" algn="ctr">
              <a:solidFill>
                <a:srgbClr val="44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7" name="Straight Arrow Connector 36"/>
            <p:cNvCxnSpPr/>
            <p:nvPr/>
          </p:nvCxnSpPr>
          <p:spPr bwMode="auto">
            <a:xfrm rot="16200000">
              <a:off x="4642018" y="2346988"/>
              <a:ext cx="180000" cy="0"/>
            </a:xfrm>
            <a:prstGeom prst="straightConnector1">
              <a:avLst/>
            </a:prstGeom>
            <a:solidFill>
              <a:schemeClr val="folHlink"/>
            </a:solidFill>
            <a:ln w="9525" cap="flat" cmpd="sng" algn="ctr">
              <a:solidFill>
                <a:srgbClr val="44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2" name="Group 31"/>
          <p:cNvGrpSpPr/>
          <p:nvPr/>
        </p:nvGrpSpPr>
        <p:grpSpPr>
          <a:xfrm>
            <a:off x="4792661" y="1011160"/>
            <a:ext cx="180000" cy="1471718"/>
            <a:chOff x="4792661" y="801607"/>
            <a:chExt cx="180000" cy="1471718"/>
          </a:xfrm>
        </p:grpSpPr>
        <p:cxnSp>
          <p:nvCxnSpPr>
            <p:cNvPr id="35" name="Straight Arrow Connector 34"/>
            <p:cNvCxnSpPr/>
            <p:nvPr/>
          </p:nvCxnSpPr>
          <p:spPr bwMode="auto">
            <a:xfrm rot="16200000">
              <a:off x="4146802" y="1537466"/>
              <a:ext cx="1471718" cy="0"/>
            </a:xfrm>
            <a:prstGeom prst="straightConnector1">
              <a:avLst/>
            </a:prstGeom>
            <a:solidFill>
              <a:schemeClr val="folHlink"/>
            </a:solidFill>
            <a:ln w="9525" cap="flat" cmpd="sng" algn="ctr">
              <a:solidFill>
                <a:srgbClr val="44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" name="Straight Arrow Connector 37"/>
            <p:cNvCxnSpPr/>
            <p:nvPr/>
          </p:nvCxnSpPr>
          <p:spPr bwMode="auto">
            <a:xfrm>
              <a:off x="4792661" y="2200375"/>
              <a:ext cx="180000" cy="0"/>
            </a:xfrm>
            <a:prstGeom prst="straightConnector1">
              <a:avLst/>
            </a:prstGeom>
            <a:solidFill>
              <a:schemeClr val="folHlink"/>
            </a:solidFill>
            <a:ln w="9525" cap="flat" cmpd="sng" algn="ctr">
              <a:solidFill>
                <a:srgbClr val="44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9" name="Straight Arrow Connector 38"/>
            <p:cNvCxnSpPr/>
            <p:nvPr/>
          </p:nvCxnSpPr>
          <p:spPr bwMode="auto">
            <a:xfrm>
              <a:off x="4792661" y="871068"/>
              <a:ext cx="180000" cy="0"/>
            </a:xfrm>
            <a:prstGeom prst="straightConnector1">
              <a:avLst/>
            </a:prstGeom>
            <a:solidFill>
              <a:schemeClr val="folHlink"/>
            </a:solidFill>
            <a:ln w="9525" cap="flat" cmpd="sng" algn="ctr">
              <a:solidFill>
                <a:srgbClr val="44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34" name="TextBox 33"/>
          <p:cNvSpPr txBox="1"/>
          <p:nvPr/>
        </p:nvSpPr>
        <p:spPr>
          <a:xfrm>
            <a:off x="3808430" y="2544816"/>
            <a:ext cx="526106" cy="2640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25 m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853351" y="1614994"/>
            <a:ext cx="526106" cy="2640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25 m</a:t>
            </a:r>
            <a:endParaRPr lang="en-US" sz="1200" dirty="0">
              <a:solidFill>
                <a:srgbClr val="000000"/>
              </a:solidFill>
            </a:endParaRPr>
          </a:p>
        </p:txBody>
      </p:sp>
      <p:grpSp>
        <p:nvGrpSpPr>
          <p:cNvPr id="47104" name="Group 47103"/>
          <p:cNvGrpSpPr/>
          <p:nvPr/>
        </p:nvGrpSpPr>
        <p:grpSpPr>
          <a:xfrm>
            <a:off x="5686399" y="1012818"/>
            <a:ext cx="1407824" cy="1470057"/>
            <a:chOff x="7186123" y="803268"/>
            <a:chExt cx="1395855" cy="1470057"/>
          </a:xfrm>
        </p:grpSpPr>
        <p:pic>
          <p:nvPicPr>
            <p:cNvPr id="47108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1508" y="803268"/>
              <a:ext cx="1120470" cy="1470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7" name="TextBox 76"/>
            <p:cNvSpPr txBox="1"/>
            <p:nvPr/>
          </p:nvSpPr>
          <p:spPr>
            <a:xfrm rot="16200000">
              <a:off x="7004599" y="1405446"/>
              <a:ext cx="627095" cy="2640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dirty="0" smtClean="0">
                  <a:solidFill>
                    <a:srgbClr val="000000"/>
                  </a:solidFill>
                </a:rPr>
                <a:t>Height</a:t>
              </a:r>
              <a:endParaRPr lang="en-US" sz="1200" dirty="0">
                <a:solidFill>
                  <a:srgbClr val="000000"/>
                </a:solidFill>
              </a:endParaRPr>
            </a:p>
          </p:txBody>
        </p:sp>
      </p:grpSp>
      <p:sp>
        <p:nvSpPr>
          <p:cNvPr id="47105" name="Right Arrow 47104"/>
          <p:cNvSpPr/>
          <p:nvPr/>
        </p:nvSpPr>
        <p:spPr bwMode="auto">
          <a:xfrm>
            <a:off x="5395581" y="1471890"/>
            <a:ext cx="216150" cy="550247"/>
          </a:xfrm>
          <a:prstGeom prst="rightArrow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solidFill>
              <a:srgbClr val="4400CC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defTabSz="858838" eaLnBrk="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endParaRPr lang="en-US" sz="1200" i="1" smtClean="0">
              <a:solidFill>
                <a:srgbClr val="00CC00"/>
              </a:solidFill>
            </a:endParaRPr>
          </a:p>
        </p:txBody>
      </p:sp>
      <p:sp>
        <p:nvSpPr>
          <p:cNvPr id="47110" name="Rectangle 47109"/>
          <p:cNvSpPr/>
          <p:nvPr/>
        </p:nvSpPr>
        <p:spPr>
          <a:xfrm>
            <a:off x="7103749" y="1245746"/>
            <a:ext cx="19545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200" b="1" kern="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InSAR</a:t>
            </a:r>
            <a:r>
              <a:rPr lang="en-US" sz="1200" b="1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height profile </a:t>
            </a:r>
            <a:r>
              <a:rPr lang="en-US" sz="1200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Histogram of the DEM heights in a certain area</a:t>
            </a:r>
            <a:endParaRPr lang="en-US" kern="0" dirty="0" smtClean="0">
              <a:solidFill>
                <a:sysClr val="windowText" lastClr="000000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 rot="16200000">
            <a:off x="-764608" y="1909125"/>
            <a:ext cx="2118850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 smtClean="0"/>
              <a:t>TanDEM</a:t>
            </a:r>
            <a:r>
              <a:rPr lang="en-US" sz="1400" dirty="0" smtClean="0"/>
              <a:t>-X </a:t>
            </a:r>
            <a:r>
              <a:rPr lang="en-US" sz="1400" dirty="0" err="1" smtClean="0"/>
              <a:t>InSAR</a:t>
            </a:r>
            <a:r>
              <a:rPr lang="en-US" sz="1400" dirty="0" smtClean="0"/>
              <a:t> DEM</a:t>
            </a:r>
            <a:endParaRPr lang="en-US" sz="1400" dirty="0"/>
          </a:p>
        </p:txBody>
      </p:sp>
      <p:grpSp>
        <p:nvGrpSpPr>
          <p:cNvPr id="74" name="Group 73"/>
          <p:cNvGrpSpPr/>
          <p:nvPr/>
        </p:nvGrpSpPr>
        <p:grpSpPr>
          <a:xfrm>
            <a:off x="3215053" y="4917116"/>
            <a:ext cx="5833697" cy="1562559"/>
            <a:chOff x="3034078" y="3269291"/>
            <a:chExt cx="5833697" cy="1562559"/>
          </a:xfrm>
        </p:grpSpPr>
        <p:sp>
          <p:nvSpPr>
            <p:cNvPr id="75" name="TextBox 74"/>
            <p:cNvSpPr txBox="1"/>
            <p:nvPr/>
          </p:nvSpPr>
          <p:spPr>
            <a:xfrm>
              <a:off x="5993052" y="4567803"/>
              <a:ext cx="651140" cy="2640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363745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DejaVu Sans" charset="0"/>
                </a:rPr>
                <a:t>~ 2 km</a:t>
              </a:r>
            </a:p>
          </p:txBody>
        </p:sp>
        <p:pic>
          <p:nvPicPr>
            <p:cNvPr id="76" name="Picture 295" descr="\\dlrvdi003s.intra.dlr.de\home\choi_ch\Downloads\lvis_profile_transection_both4.png"/>
            <p:cNvPicPr>
              <a:picLocks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823388" y="3524273"/>
              <a:ext cx="4991869" cy="892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8" name="Group 77"/>
            <p:cNvGrpSpPr/>
            <p:nvPr/>
          </p:nvGrpSpPr>
          <p:grpSpPr>
            <a:xfrm>
              <a:off x="3034078" y="3395614"/>
              <a:ext cx="708722" cy="1145868"/>
              <a:chOff x="3036618" y="2158100"/>
              <a:chExt cx="708722" cy="1145868"/>
            </a:xfrm>
          </p:grpSpPr>
          <p:grpSp>
            <p:nvGrpSpPr>
              <p:cNvPr id="88" name="Group 87"/>
              <p:cNvGrpSpPr/>
              <p:nvPr/>
            </p:nvGrpSpPr>
            <p:grpSpPr>
              <a:xfrm rot="5400000">
                <a:off x="3150420" y="2639672"/>
                <a:ext cx="1010172" cy="179669"/>
                <a:chOff x="3493023" y="2256987"/>
                <a:chExt cx="1308334" cy="180001"/>
              </a:xfrm>
            </p:grpSpPr>
            <p:cxnSp>
              <p:nvCxnSpPr>
                <p:cNvPr id="92" name="Straight Arrow Connector 91"/>
                <p:cNvCxnSpPr/>
                <p:nvPr/>
              </p:nvCxnSpPr>
              <p:spPr bwMode="auto">
                <a:xfrm rot="16200000">
                  <a:off x="4147190" y="1692820"/>
                  <a:ext cx="0" cy="1308334"/>
                </a:xfrm>
                <a:prstGeom prst="straightConnector1">
                  <a:avLst/>
                </a:prstGeom>
                <a:solidFill>
                  <a:srgbClr val="B2B2B2"/>
                </a:solidFill>
                <a:ln w="9525" cap="flat" cmpd="sng" algn="ctr">
                  <a:solidFill>
                    <a:srgbClr val="4400CC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93" name="Straight Arrow Connector 92"/>
                <p:cNvCxnSpPr/>
                <p:nvPr/>
              </p:nvCxnSpPr>
              <p:spPr bwMode="auto">
                <a:xfrm rot="16200000">
                  <a:off x="3488119" y="2346987"/>
                  <a:ext cx="180000" cy="0"/>
                </a:xfrm>
                <a:prstGeom prst="straightConnector1">
                  <a:avLst/>
                </a:prstGeom>
                <a:solidFill>
                  <a:srgbClr val="B2B2B2"/>
                </a:solidFill>
                <a:ln w="9525" cap="flat" cmpd="sng" algn="ctr">
                  <a:solidFill>
                    <a:srgbClr val="4400CC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94" name="Straight Arrow Connector 93"/>
                <p:cNvCxnSpPr/>
                <p:nvPr/>
              </p:nvCxnSpPr>
              <p:spPr bwMode="auto">
                <a:xfrm rot="16200000">
                  <a:off x="4631052" y="2346988"/>
                  <a:ext cx="180000" cy="0"/>
                </a:xfrm>
                <a:prstGeom prst="straightConnector1">
                  <a:avLst/>
                </a:prstGeom>
                <a:solidFill>
                  <a:srgbClr val="B2B2B2"/>
                </a:solidFill>
                <a:ln w="9525" cap="flat" cmpd="sng" algn="ctr">
                  <a:solidFill>
                    <a:srgbClr val="4400CC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89" name="TextBox 88"/>
              <p:cNvSpPr txBox="1"/>
              <p:nvPr/>
            </p:nvSpPr>
            <p:spPr>
              <a:xfrm rot="16200000">
                <a:off x="3098075" y="2600171"/>
                <a:ext cx="627095" cy="2640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r" defTabSz="363745" eaLnBrk="1" fontAlgn="auto" latinLnBrk="0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DejaVu Sans" charset="0"/>
                  </a:rPr>
                  <a:t>Height</a:t>
                </a:r>
              </a:p>
            </p:txBody>
          </p:sp>
          <p:sp>
            <p:nvSpPr>
              <p:cNvPr id="90" name="TextBox 89"/>
              <p:cNvSpPr txBox="1"/>
              <p:nvPr/>
            </p:nvSpPr>
            <p:spPr>
              <a:xfrm>
                <a:off x="3036618" y="3039921"/>
                <a:ext cx="577402" cy="2640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r" defTabSz="363745" eaLnBrk="1" fontAlgn="auto" latinLnBrk="0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DejaVu Sans" charset="0"/>
                  </a:rPr>
                  <a:t>-10 m</a:t>
                </a:r>
              </a:p>
            </p:txBody>
          </p:sp>
          <p:sp>
            <p:nvSpPr>
              <p:cNvPr id="91" name="TextBox 90"/>
              <p:cNvSpPr txBox="1"/>
              <p:nvPr/>
            </p:nvSpPr>
            <p:spPr>
              <a:xfrm>
                <a:off x="3106541" y="2158100"/>
                <a:ext cx="526106" cy="2640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r" defTabSz="363745" eaLnBrk="1" fontAlgn="auto" latinLnBrk="0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  <a:defRPr/>
                </a:pPr>
                <a:r>
                  <a:rPr lang="en-US" sz="1200" kern="0" dirty="0">
                    <a:solidFill>
                      <a:srgbClr val="000000"/>
                    </a:solidFill>
                    <a:latin typeface="Arial"/>
                    <a:ea typeface="+mn-ea"/>
                    <a:cs typeface="DejaVu Sans" charset="0"/>
                  </a:rPr>
                  <a:t>6</a:t>
                </a:r>
                <a:r>
                  <a:rPr kumimoji="0" lang="en-U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DejaVu Sans" charset="0"/>
                  </a:rPr>
                  <a:t>0 m</a:t>
                </a:r>
              </a:p>
            </p:txBody>
          </p:sp>
        </p:grpSp>
        <p:grpSp>
          <p:nvGrpSpPr>
            <p:cNvPr id="79" name="Group 78"/>
            <p:cNvGrpSpPr/>
            <p:nvPr/>
          </p:nvGrpSpPr>
          <p:grpSpPr>
            <a:xfrm>
              <a:off x="3769470" y="4468175"/>
              <a:ext cx="5098305" cy="202425"/>
              <a:chOff x="3832970" y="4384355"/>
              <a:chExt cx="5098305" cy="202425"/>
            </a:xfrm>
          </p:grpSpPr>
          <p:cxnSp>
            <p:nvCxnSpPr>
              <p:cNvPr id="82" name="Straight Arrow Connector 81"/>
              <p:cNvCxnSpPr/>
              <p:nvPr/>
            </p:nvCxnSpPr>
            <p:spPr bwMode="auto">
              <a:xfrm>
                <a:off x="3832970" y="4485566"/>
                <a:ext cx="5098305" cy="2"/>
              </a:xfrm>
              <a:prstGeom prst="straightConnector1">
                <a:avLst/>
              </a:prstGeom>
              <a:solidFill>
                <a:srgbClr val="B2B2B2"/>
              </a:solidFill>
              <a:ln w="9525" cap="flat" cmpd="sng" algn="ctr">
                <a:solidFill>
                  <a:srgbClr val="4400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6" name="Straight Arrow Connector 85"/>
              <p:cNvCxnSpPr/>
              <p:nvPr/>
            </p:nvCxnSpPr>
            <p:spPr bwMode="auto">
              <a:xfrm rot="16200000">
                <a:off x="3787718" y="4485568"/>
                <a:ext cx="202425" cy="0"/>
              </a:xfrm>
              <a:prstGeom prst="straightConnector1">
                <a:avLst/>
              </a:prstGeom>
              <a:solidFill>
                <a:srgbClr val="B2B2B2"/>
              </a:solidFill>
              <a:ln w="9525" cap="flat" cmpd="sng" algn="ctr">
                <a:solidFill>
                  <a:srgbClr val="4400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7" name="Straight Arrow Connector 86"/>
              <p:cNvCxnSpPr/>
              <p:nvPr/>
            </p:nvCxnSpPr>
            <p:spPr bwMode="auto">
              <a:xfrm rot="16200000">
                <a:off x="8774606" y="4485568"/>
                <a:ext cx="202425" cy="0"/>
              </a:xfrm>
              <a:prstGeom prst="straightConnector1">
                <a:avLst/>
              </a:prstGeom>
              <a:solidFill>
                <a:srgbClr val="B2B2B2"/>
              </a:solidFill>
              <a:ln w="9525" cap="flat" cmpd="sng" algn="ctr">
                <a:solidFill>
                  <a:srgbClr val="4400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80" name="TextBox 79"/>
            <p:cNvSpPr txBox="1"/>
            <p:nvPr/>
          </p:nvSpPr>
          <p:spPr>
            <a:xfrm>
              <a:off x="4780629" y="3269291"/>
              <a:ext cx="3281668" cy="2640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363745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  <a:defRPr/>
              </a:pPr>
              <a:r>
                <a:rPr kumimoji="0" lang="en-US" sz="120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DejaVu Sans" charset="0"/>
                </a:rPr>
                <a:t>LVIS </a:t>
              </a:r>
              <a:r>
                <a:rPr kumimoji="0" lang="en-US" sz="120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DejaVu Sans" charset="0"/>
                </a:rPr>
                <a:t>lidar</a:t>
              </a:r>
              <a:r>
                <a:rPr kumimoji="0" lang="en-US" sz="1200" i="0" u="none" strike="noStrike" kern="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DejaVu Sans" charset="0"/>
                </a:rPr>
                <a:t> full-waveforms (</a:t>
              </a:r>
              <a:r>
                <a:rPr kumimoji="0" lang="en-US" sz="1200" i="0" u="none" strike="noStrike" kern="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DejaVu Sans" charset="0"/>
                </a:rPr>
                <a:t>AfriSAR</a:t>
              </a:r>
              <a:r>
                <a:rPr kumimoji="0" lang="en-US" sz="1200" i="0" u="none" strike="noStrike" kern="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DejaVu Sans" charset="0"/>
                </a:rPr>
                <a:t> campaign)</a:t>
              </a:r>
              <a:endParaRPr kumimoji="0" lang="en-US" sz="12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DejaVu Sans" charset="0"/>
              </a:endParaRPr>
            </a:p>
          </p:txBody>
        </p:sp>
        <p:cxnSp>
          <p:nvCxnSpPr>
            <p:cNvPr id="81" name="Straight Connector 80"/>
            <p:cNvCxnSpPr/>
            <p:nvPr/>
          </p:nvCxnSpPr>
          <p:spPr bwMode="auto">
            <a:xfrm flipH="1">
              <a:off x="3828548" y="4292675"/>
              <a:ext cx="5020177" cy="0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5" name="Group 94"/>
          <p:cNvGrpSpPr/>
          <p:nvPr/>
        </p:nvGrpSpPr>
        <p:grpSpPr>
          <a:xfrm>
            <a:off x="3215053" y="3666281"/>
            <a:ext cx="5814647" cy="1277892"/>
            <a:chOff x="3034078" y="2018456"/>
            <a:chExt cx="5814647" cy="1277892"/>
          </a:xfrm>
        </p:grpSpPr>
        <p:pic>
          <p:nvPicPr>
            <p:cNvPr id="96" name="Picture 293" descr="\\dlrvdi003s.intra.dlr.de\home\choi_ch\Downloads\tdx_profile_transection_both4.png"/>
            <p:cNvPicPr>
              <a:picLocks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828547" y="2283610"/>
              <a:ext cx="4986710" cy="892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97" name="Group 96"/>
            <p:cNvGrpSpPr/>
            <p:nvPr/>
          </p:nvGrpSpPr>
          <p:grpSpPr>
            <a:xfrm>
              <a:off x="3034078" y="2150480"/>
              <a:ext cx="708722" cy="1145868"/>
              <a:chOff x="3036618" y="2158100"/>
              <a:chExt cx="708722" cy="1145868"/>
            </a:xfrm>
          </p:grpSpPr>
          <p:grpSp>
            <p:nvGrpSpPr>
              <p:cNvPr id="100" name="Group 99"/>
              <p:cNvGrpSpPr/>
              <p:nvPr/>
            </p:nvGrpSpPr>
            <p:grpSpPr>
              <a:xfrm rot="5400000">
                <a:off x="3150420" y="2639672"/>
                <a:ext cx="1010172" cy="179669"/>
                <a:chOff x="3493023" y="2256987"/>
                <a:chExt cx="1308334" cy="180001"/>
              </a:xfrm>
            </p:grpSpPr>
            <p:cxnSp>
              <p:nvCxnSpPr>
                <p:cNvPr id="104" name="Straight Arrow Connector 103"/>
                <p:cNvCxnSpPr/>
                <p:nvPr/>
              </p:nvCxnSpPr>
              <p:spPr bwMode="auto">
                <a:xfrm rot="16200000">
                  <a:off x="4147190" y="1692820"/>
                  <a:ext cx="0" cy="1308334"/>
                </a:xfrm>
                <a:prstGeom prst="straightConnector1">
                  <a:avLst/>
                </a:prstGeom>
                <a:solidFill>
                  <a:srgbClr val="B2B2B2"/>
                </a:solidFill>
                <a:ln w="9525" cap="flat" cmpd="sng" algn="ctr">
                  <a:solidFill>
                    <a:srgbClr val="4400CC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05" name="Straight Arrow Connector 104"/>
                <p:cNvCxnSpPr/>
                <p:nvPr/>
              </p:nvCxnSpPr>
              <p:spPr bwMode="auto">
                <a:xfrm rot="16200000">
                  <a:off x="3488119" y="2346987"/>
                  <a:ext cx="180000" cy="0"/>
                </a:xfrm>
                <a:prstGeom prst="straightConnector1">
                  <a:avLst/>
                </a:prstGeom>
                <a:solidFill>
                  <a:srgbClr val="B2B2B2"/>
                </a:solidFill>
                <a:ln w="9525" cap="flat" cmpd="sng" algn="ctr">
                  <a:solidFill>
                    <a:srgbClr val="4400CC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06" name="Straight Arrow Connector 105"/>
                <p:cNvCxnSpPr/>
                <p:nvPr/>
              </p:nvCxnSpPr>
              <p:spPr bwMode="auto">
                <a:xfrm rot="16200000">
                  <a:off x="4631052" y="2346988"/>
                  <a:ext cx="180000" cy="0"/>
                </a:xfrm>
                <a:prstGeom prst="straightConnector1">
                  <a:avLst/>
                </a:prstGeom>
                <a:solidFill>
                  <a:srgbClr val="B2B2B2"/>
                </a:solidFill>
                <a:ln w="9525" cap="flat" cmpd="sng" algn="ctr">
                  <a:solidFill>
                    <a:srgbClr val="4400CC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101" name="TextBox 100"/>
              <p:cNvSpPr txBox="1"/>
              <p:nvPr/>
            </p:nvSpPr>
            <p:spPr>
              <a:xfrm rot="16200000">
                <a:off x="3098075" y="2600171"/>
                <a:ext cx="627095" cy="2640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r" defTabSz="363745" eaLnBrk="1" fontAlgn="auto" latinLnBrk="0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DejaVu Sans" charset="0"/>
                  </a:rPr>
                  <a:t>Height</a:t>
                </a:r>
              </a:p>
            </p:txBody>
          </p:sp>
          <p:sp>
            <p:nvSpPr>
              <p:cNvPr id="102" name="TextBox 101"/>
              <p:cNvSpPr txBox="1"/>
              <p:nvPr/>
            </p:nvSpPr>
            <p:spPr>
              <a:xfrm>
                <a:off x="3036618" y="3039921"/>
                <a:ext cx="577402" cy="2640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r" defTabSz="363745" eaLnBrk="1" fontAlgn="auto" latinLnBrk="0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DejaVu Sans" charset="0"/>
                  </a:rPr>
                  <a:t>-10 m</a:t>
                </a:r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>
                <a:off x="3106541" y="2158100"/>
                <a:ext cx="526106" cy="2640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r" defTabSz="363745" eaLnBrk="1" fontAlgn="auto" latinLnBrk="0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  <a:defRPr/>
                </a:pPr>
                <a:r>
                  <a:rPr lang="en-US" sz="1200" kern="0" dirty="0">
                    <a:solidFill>
                      <a:srgbClr val="000000"/>
                    </a:solidFill>
                    <a:latin typeface="Arial"/>
                    <a:ea typeface="+mn-ea"/>
                    <a:cs typeface="DejaVu Sans" charset="0"/>
                  </a:rPr>
                  <a:t>6</a:t>
                </a:r>
                <a:r>
                  <a:rPr kumimoji="0" lang="en-U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DejaVu Sans" charset="0"/>
                  </a:rPr>
                  <a:t>0 m</a:t>
                </a:r>
              </a:p>
            </p:txBody>
          </p:sp>
        </p:grpSp>
        <p:sp>
          <p:nvSpPr>
            <p:cNvPr id="98" name="TextBox 97"/>
            <p:cNvSpPr txBox="1"/>
            <p:nvPr/>
          </p:nvSpPr>
          <p:spPr>
            <a:xfrm>
              <a:off x="5489157" y="2018456"/>
              <a:ext cx="1864613" cy="2640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363745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  <a:defRPr/>
              </a:pPr>
              <a:r>
                <a:rPr kumimoji="0" lang="en-US" sz="120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DejaVu Sans" charset="0"/>
                </a:rPr>
                <a:t>TanDEM</a:t>
              </a:r>
              <a:r>
                <a:rPr kumimoji="0" lang="en-US" sz="120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DejaVu Sans" charset="0"/>
                </a:rPr>
                <a:t>-X</a:t>
              </a:r>
              <a:r>
                <a:rPr kumimoji="0" lang="en-US" sz="1200" i="0" u="none" strike="noStrike" kern="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DejaVu Sans" charset="0"/>
                </a:rPr>
                <a:t> height profile</a:t>
              </a:r>
              <a:endParaRPr kumimoji="0" lang="en-US" sz="12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DejaVu Sans" charset="0"/>
              </a:endParaRPr>
            </a:p>
          </p:txBody>
        </p:sp>
        <p:cxnSp>
          <p:nvCxnSpPr>
            <p:cNvPr id="99" name="Straight Connector 98"/>
            <p:cNvCxnSpPr/>
            <p:nvPr/>
          </p:nvCxnSpPr>
          <p:spPr bwMode="auto">
            <a:xfrm flipH="1">
              <a:off x="3828554" y="3038122"/>
              <a:ext cx="5020171" cy="772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109" name="Picture 5" descr="E:\TDX_data\Lope\Figures_10m_new_Lope_S_2016_01_25_cut\RH100_LVIS_25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04" y="3541220"/>
            <a:ext cx="2666998" cy="2669597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" name="TextBox 115"/>
          <p:cNvSpPr txBox="1"/>
          <p:nvPr/>
        </p:nvSpPr>
        <p:spPr>
          <a:xfrm rot="16200000">
            <a:off x="-447185" y="4816481"/>
            <a:ext cx="1483996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Lidar Top Height</a:t>
            </a:r>
            <a:endParaRPr lang="en-US" sz="1400" dirty="0"/>
          </a:p>
        </p:txBody>
      </p:sp>
      <p:sp>
        <p:nvSpPr>
          <p:cNvPr id="24" name="TextBox 23"/>
          <p:cNvSpPr txBox="1"/>
          <p:nvPr/>
        </p:nvSpPr>
        <p:spPr>
          <a:xfrm>
            <a:off x="4009528" y="2836397"/>
            <a:ext cx="49837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="1" dirty="0" smtClean="0"/>
              <a:t>Example from the </a:t>
            </a:r>
            <a:r>
              <a:rPr lang="en-US" sz="1200" b="1" dirty="0" err="1" smtClean="0"/>
              <a:t>AfriSAR</a:t>
            </a:r>
            <a:r>
              <a:rPr lang="en-US" sz="1200" b="1" dirty="0" smtClean="0"/>
              <a:t> experiment – </a:t>
            </a:r>
            <a:r>
              <a:rPr lang="en-US" sz="1200" b="1" dirty="0" err="1" smtClean="0"/>
              <a:t>Lopè</a:t>
            </a:r>
            <a:r>
              <a:rPr lang="en-US" sz="1200" b="1" dirty="0" smtClean="0"/>
              <a:t>, Gabon </a:t>
            </a:r>
          </a:p>
          <a:p>
            <a:pPr algn="ctr">
              <a:lnSpc>
                <a:spcPct val="100000"/>
              </a:lnSpc>
            </a:pPr>
            <a:r>
              <a:rPr lang="en-US" sz="1200" dirty="0" smtClean="0"/>
              <a:t>Acquisition of </a:t>
            </a:r>
            <a:r>
              <a:rPr lang="en-US" sz="1200" dirty="0" err="1" smtClean="0"/>
              <a:t>TanDEM</a:t>
            </a:r>
            <a:r>
              <a:rPr lang="en-US" sz="1200" dirty="0" smtClean="0"/>
              <a:t>-X and NASA LVIS (Land, Vegetation and Ice Sensor) full-waveform </a:t>
            </a:r>
            <a:r>
              <a:rPr lang="en-US" sz="1200" dirty="0" err="1" smtClean="0"/>
              <a:t>lidar</a:t>
            </a:r>
            <a:r>
              <a:rPr lang="en-US" sz="1200" dirty="0" smtClean="0"/>
              <a:t> data, simulating GEDI data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71439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1335" y="2360765"/>
            <a:ext cx="3967589" cy="3960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E:\TDX_data\Lope\Figures_10m_Lope_S_2016_01_25_cut\Biomass_LVIS_50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80"/>
              </a:clrFrom>
              <a:clrTo>
                <a:srgbClr val="00008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843" y="2360765"/>
            <a:ext cx="3967589" cy="3960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27"/>
          <p:cNvGrpSpPr/>
          <p:nvPr/>
        </p:nvGrpSpPr>
        <p:grpSpPr>
          <a:xfrm>
            <a:off x="2783217" y="6005370"/>
            <a:ext cx="1412286" cy="182880"/>
            <a:chOff x="813173" y="4722113"/>
            <a:chExt cx="1529977" cy="182880"/>
          </a:xfrm>
        </p:grpSpPr>
        <p:pic>
          <p:nvPicPr>
            <p:cNvPr id="29" name="Picture 2" descr="\\ophr530dl\pard_ma\IDLWorkspace\Tomo_ice_2016\Results_May16_Ktransect\Figures\colorbar33.png"/>
            <p:cNvPicPr>
              <a:picLocks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3173" y="4722113"/>
              <a:ext cx="1529977" cy="18288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857527" y="4736609"/>
              <a:ext cx="76410" cy="1431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1000" b="1" i="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0</a:t>
              </a:r>
              <a:endParaRPr lang="en-US" sz="1000" b="1" i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151345" y="4736609"/>
              <a:ext cx="152819" cy="1431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de-DE" sz="1000" b="1" i="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10</a:t>
              </a:r>
              <a:endParaRPr lang="en-US" sz="1000" b="1" i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338513" y="4736609"/>
              <a:ext cx="479299" cy="1431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de-DE" sz="1000" b="1" i="0" dirty="0" smtClean="0">
                  <a:latin typeface="Arial" pitchFamily="34" charset="0"/>
                  <a:cs typeface="Arial" pitchFamily="34" charset="0"/>
                </a:rPr>
                <a:t>Std (m)</a:t>
              </a:r>
              <a:endParaRPr lang="en-US" sz="1000" b="1" i="0" dirty="0" smtClean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7386412" y="6005370"/>
            <a:ext cx="1412286" cy="182880"/>
            <a:chOff x="813173" y="4722113"/>
            <a:chExt cx="1529977" cy="182880"/>
          </a:xfrm>
        </p:grpSpPr>
        <p:pic>
          <p:nvPicPr>
            <p:cNvPr id="39" name="Picture 2" descr="\\ophr530dl\pard_ma\IDLWorkspace\Tomo_ice_2016\Results_May16_Ktransect\Figures\colorbar33.png"/>
            <p:cNvPicPr>
              <a:picLocks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3173" y="4722113"/>
              <a:ext cx="1529977" cy="18288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TextBox 39"/>
            <p:cNvSpPr txBox="1"/>
            <p:nvPr/>
          </p:nvSpPr>
          <p:spPr>
            <a:xfrm>
              <a:off x="857527" y="4736609"/>
              <a:ext cx="76410" cy="1431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1000" b="1" i="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0</a:t>
              </a:r>
              <a:endParaRPr lang="en-US" sz="1000" b="1" i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074935" y="4736609"/>
              <a:ext cx="229229" cy="1431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de-DE" sz="1000" b="1" i="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700</a:t>
              </a:r>
              <a:endParaRPr lang="en-US" sz="1000" b="1" i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454862" y="4744229"/>
              <a:ext cx="246596" cy="1431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1000" b="1" i="0" dirty="0" smtClean="0">
                  <a:latin typeface="Arial" pitchFamily="34" charset="0"/>
                  <a:cs typeface="Arial" pitchFamily="34" charset="0"/>
                </a:rPr>
                <a:t>t/ha</a:t>
              </a:r>
            </a:p>
          </p:txBody>
        </p:sp>
      </p:grpSp>
      <p:sp>
        <p:nvSpPr>
          <p:cNvPr id="242" name="Title 1"/>
          <p:cNvSpPr txBox="1">
            <a:spLocks/>
          </p:cNvSpPr>
          <p:nvPr/>
        </p:nvSpPr>
        <p:spPr>
          <a:xfrm>
            <a:off x="110362" y="102640"/>
            <a:ext cx="8919338" cy="512216"/>
          </a:xfrm>
          <a:prstGeom prst="rect">
            <a:avLst/>
          </a:prstGeom>
        </p:spPr>
        <p:txBody>
          <a:bodyPr/>
          <a:lstStyle>
            <a:lvl1pPr algn="l" defTabSz="816333" rtl="0" eaLnBrk="1" latinLnBrk="0" hangingPunct="1">
              <a:spcBef>
                <a:spcPct val="0"/>
              </a:spcBef>
              <a:buNone/>
              <a:defRPr lang="en-GB" sz="2100" b="1" kern="1200" noProof="0" dirty="0" smtClean="0">
                <a:solidFill>
                  <a:srgbClr val="686868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fontAlgn="auto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</a:pPr>
            <a:r>
              <a:rPr lang="en-US" dirty="0" err="1" smtClean="0">
                <a:solidFill>
                  <a:schemeClr val="bg1"/>
                </a:solidFill>
              </a:rPr>
              <a:t>TanDEM</a:t>
            </a:r>
            <a:r>
              <a:rPr lang="en-US" dirty="0" smtClean="0">
                <a:solidFill>
                  <a:schemeClr val="bg1"/>
                </a:solidFill>
              </a:rPr>
              <a:t>-X structure information for biomass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3" name="TextBox 242"/>
          <p:cNvSpPr txBox="1"/>
          <p:nvPr/>
        </p:nvSpPr>
        <p:spPr>
          <a:xfrm>
            <a:off x="291335" y="1736604"/>
            <a:ext cx="3967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400" dirty="0" smtClean="0"/>
              <a:t>Standard deviation </a:t>
            </a:r>
            <a:r>
              <a:rPr lang="en-US" sz="1400" dirty="0"/>
              <a:t>(1ha resolution) </a:t>
            </a:r>
            <a:r>
              <a:rPr lang="en-US" sz="1400" dirty="0" smtClean="0"/>
              <a:t>of the height of the top peak of the </a:t>
            </a:r>
            <a:r>
              <a:rPr lang="en-US" sz="1400" dirty="0" err="1" smtClean="0"/>
              <a:t>TanDEM</a:t>
            </a:r>
            <a:r>
              <a:rPr lang="en-US" sz="1400" dirty="0" smtClean="0"/>
              <a:t>-X profiles</a:t>
            </a:r>
            <a:endParaRPr lang="en-US" sz="1400" dirty="0"/>
          </a:p>
        </p:txBody>
      </p:sp>
      <p:sp>
        <p:nvSpPr>
          <p:cNvPr id="244" name="TextBox 243"/>
          <p:cNvSpPr txBox="1"/>
          <p:nvPr/>
        </p:nvSpPr>
        <p:spPr>
          <a:xfrm>
            <a:off x="4890843" y="1736604"/>
            <a:ext cx="3967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400" dirty="0" smtClean="0"/>
              <a:t>Biomass map (1ha resolution) </a:t>
            </a:r>
          </a:p>
          <a:p>
            <a:pPr algn="ctr">
              <a:lnSpc>
                <a:spcPct val="100000"/>
              </a:lnSpc>
            </a:pPr>
            <a:r>
              <a:rPr lang="en-US" sz="1400" dirty="0" smtClean="0"/>
              <a:t>estimated from LVIS profiles</a:t>
            </a:r>
            <a:endParaRPr lang="en-US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291335" y="816334"/>
            <a:ext cx="8567097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600" b="1" dirty="0" smtClean="0"/>
              <a:t>Ongoing activity: development of methodologies for the combination of continuous </a:t>
            </a:r>
            <a:r>
              <a:rPr lang="en-US" sz="1600" b="1" dirty="0" err="1" smtClean="0"/>
              <a:t>TanDEM</a:t>
            </a:r>
            <a:r>
              <a:rPr lang="en-US" sz="1600" b="1" dirty="0" smtClean="0"/>
              <a:t>-X forest structure information and GEDI biomass estimates at footprint level in order to obtain high-resolution continuous biomass maps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011713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742949" y="1392241"/>
            <a:ext cx="8153401" cy="741361"/>
          </a:xfrm>
        </p:spPr>
        <p:txBody>
          <a:bodyPr/>
          <a:lstStyle/>
          <a:p>
            <a:r>
              <a:rPr lang="en-US" sz="2400" dirty="0" err="1" smtClean="0"/>
              <a:t>TanDEM</a:t>
            </a:r>
            <a:r>
              <a:rPr lang="en-US" sz="2400" dirty="0" smtClean="0"/>
              <a:t>-X – GEDI Fusion for Global Vegetation Mapping</a:t>
            </a:r>
            <a:endParaRPr lang="de-DE" sz="2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2950" y="2682907"/>
            <a:ext cx="7342188" cy="371475"/>
          </a:xfrm>
        </p:spPr>
        <p:txBody>
          <a:bodyPr/>
          <a:lstStyle/>
          <a:p>
            <a:r>
              <a:rPr lang="en-US" dirty="0" smtClean="0"/>
              <a:t>K. Papathanassiou &amp; M. </a:t>
            </a:r>
            <a:r>
              <a:rPr lang="en-US" dirty="0" err="1" smtClean="0"/>
              <a:t>Pardini</a:t>
            </a:r>
            <a:endParaRPr lang="en-GB" sz="2000" b="1" dirty="0" smtClean="0"/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en-GB" sz="2000" b="1" dirty="0" smtClean="0"/>
              <a:t>Microwaves </a:t>
            </a:r>
            <a:r>
              <a:rPr lang="en-GB" sz="2000" b="1" dirty="0"/>
              <a:t>and Radar </a:t>
            </a:r>
            <a:r>
              <a:rPr lang="en-GB" sz="2000" b="1" dirty="0" smtClean="0"/>
              <a:t>Institute</a:t>
            </a:r>
            <a:endParaRPr lang="en-GB" sz="2000" dirty="0" smtClean="0"/>
          </a:p>
          <a:p>
            <a:pPr>
              <a:spcBef>
                <a:spcPts val="1200"/>
              </a:spcBef>
              <a:spcAft>
                <a:spcPts val="2400"/>
              </a:spcAft>
            </a:pPr>
            <a:r>
              <a:rPr lang="en-GB" sz="2000" dirty="0" smtClean="0"/>
              <a:t>DLR </a:t>
            </a:r>
            <a:r>
              <a:rPr lang="en-GB" sz="2000" dirty="0" err="1"/>
              <a:t>Oberpfaffenhofen</a:t>
            </a:r>
            <a:endParaRPr lang="en-GB" sz="2000" dirty="0"/>
          </a:p>
          <a:p>
            <a:endParaRPr lang="en-US" dirty="0" smtClean="0"/>
          </a:p>
          <a:p>
            <a:endParaRPr lang="de-DE" dirty="0"/>
          </a:p>
        </p:txBody>
      </p:sp>
      <p:pic>
        <p:nvPicPr>
          <p:cNvPr id="1026" name="Picture 2" descr="C:\Users\papathan\AppData\Local\Temp\660128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926" b="90000" l="5796" r="969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33" b="13334"/>
          <a:stretch/>
        </p:blipFill>
        <p:spPr bwMode="auto">
          <a:xfrm>
            <a:off x="1949450" y="3209925"/>
            <a:ext cx="8150825" cy="749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5406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179388" y="142875"/>
            <a:ext cx="77724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algn="l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54545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54545"/>
                </a:solidFill>
                <a:latin typeface="Arial" charset="0"/>
              </a:defRPr>
            </a:lvl2pPr>
            <a:lvl3pPr algn="l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54545"/>
                </a:solidFill>
                <a:latin typeface="Arial" charset="0"/>
              </a:defRPr>
            </a:lvl3pPr>
            <a:lvl4pPr algn="l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54545"/>
                </a:solidFill>
                <a:latin typeface="Arial" charset="0"/>
              </a:defRPr>
            </a:lvl4pPr>
            <a:lvl5pPr algn="l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54545"/>
                </a:solidFill>
                <a:latin typeface="Arial" charset="0"/>
              </a:defRPr>
            </a:lvl5pPr>
            <a:lvl6pPr marL="457200" algn="l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54545"/>
                </a:solidFill>
                <a:latin typeface="Arial" charset="0"/>
              </a:defRPr>
            </a:lvl6pPr>
            <a:lvl7pPr marL="914400" algn="l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54545"/>
                </a:solidFill>
                <a:latin typeface="Arial" charset="0"/>
              </a:defRPr>
            </a:lvl7pPr>
            <a:lvl8pPr marL="1371600" algn="l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54545"/>
                </a:solidFill>
                <a:latin typeface="Arial" charset="0"/>
              </a:defRPr>
            </a:lvl8pPr>
            <a:lvl9pPr marL="1828800" algn="l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54545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kern="0" dirty="0" smtClean="0"/>
              <a:t>DLR-HR </a:t>
            </a:r>
            <a:r>
              <a:rPr lang="en-US" kern="0" dirty="0" smtClean="0"/>
              <a:t>Contributions to BIOMASS</a:t>
            </a:r>
            <a:endParaRPr lang="en-US" kern="0" dirty="0"/>
          </a:p>
        </p:txBody>
      </p:sp>
      <p:pic>
        <p:nvPicPr>
          <p:cNvPr id="38917" name="Picture 5" descr="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2978150"/>
            <a:ext cx="2725737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10" descr="rad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71438"/>
            <a:ext cx="2725737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9" name="Rectangle 8"/>
          <p:cNvSpPr>
            <a:spLocks noChangeArrowheads="1"/>
          </p:cNvSpPr>
          <p:nvPr/>
        </p:nvSpPr>
        <p:spPr bwMode="auto">
          <a:xfrm>
            <a:off x="131763" y="698500"/>
            <a:ext cx="5953125" cy="4908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tabLst>
                <a:tab pos="4572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4572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4572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4572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4572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 algn="just" eaLnBrk="1" hangingPunct="1">
              <a:spcBef>
                <a:spcPts val="600"/>
              </a:spcBef>
              <a:spcAft>
                <a:spcPts val="600"/>
              </a:spcAft>
            </a:pPr>
            <a:r>
              <a:rPr lang="en-GB" sz="1600" dirty="0">
                <a:latin typeface="Arial" charset="0"/>
                <a:cs typeface="Times New Roman" pitchFamily="18" charset="0"/>
              </a:rPr>
              <a:t>Member of the international </a:t>
            </a:r>
            <a:r>
              <a:rPr lang="en-GB" sz="1600" dirty="0">
                <a:latin typeface="Arial" charset="0"/>
                <a:cs typeface="Times New Roman" pitchFamily="18" charset="0"/>
              </a:rPr>
              <a:t>team of scientist submitting the original BIOMASS proposal in response to ESA’s Earth Explorer 7th call, back in </a:t>
            </a:r>
            <a:r>
              <a:rPr lang="en-GB" sz="1600" dirty="0">
                <a:latin typeface="Arial" charset="0"/>
                <a:cs typeface="Times New Roman" pitchFamily="18" charset="0"/>
              </a:rPr>
              <a:t>2005.</a:t>
            </a:r>
          </a:p>
          <a:p>
            <a:pPr marL="0" indent="0" algn="just" eaLnBrk="1" hangingPunct="1">
              <a:spcBef>
                <a:spcPts val="600"/>
              </a:spcBef>
              <a:spcAft>
                <a:spcPts val="600"/>
              </a:spcAft>
            </a:pPr>
            <a:r>
              <a:rPr lang="en-GB" sz="1600" dirty="0" smtClean="0">
                <a:latin typeface="Arial" charset="0"/>
                <a:cs typeface="Times New Roman" pitchFamily="18" charset="0"/>
              </a:rPr>
              <a:t>Leading </a:t>
            </a:r>
            <a:r>
              <a:rPr lang="en-GB" sz="1600" dirty="0">
                <a:latin typeface="Arial" charset="0"/>
                <a:cs typeface="Times New Roman" pitchFamily="18" charset="0"/>
              </a:rPr>
              <a:t>role in the science activities of BIOMASS. </a:t>
            </a:r>
            <a:endParaRPr lang="en-GB" sz="1600" dirty="0" smtClean="0">
              <a:latin typeface="Arial" charset="0"/>
              <a:cs typeface="Times New Roman" pitchFamily="18" charset="0"/>
            </a:endParaRPr>
          </a:p>
          <a:p>
            <a:pPr marL="0" indent="0" algn="just" eaLnBrk="1" hangingPunct="1">
              <a:spcBef>
                <a:spcPts val="600"/>
              </a:spcBef>
              <a:spcAft>
                <a:spcPts val="600"/>
              </a:spcAft>
            </a:pPr>
            <a:r>
              <a:rPr lang="en-GB" sz="1600" dirty="0" smtClean="0">
                <a:latin typeface="Arial" charset="0"/>
                <a:cs typeface="Times New Roman" pitchFamily="18" charset="0"/>
              </a:rPr>
              <a:t>Responsible </a:t>
            </a:r>
            <a:r>
              <a:rPr lang="en-GB" sz="1600" dirty="0">
                <a:latin typeface="Arial" charset="0"/>
                <a:cs typeface="Times New Roman" pitchFamily="18" charset="0"/>
              </a:rPr>
              <a:t>for the definition, generation and validation of the forest height product. </a:t>
            </a:r>
            <a:r>
              <a:rPr lang="en-GB" sz="1600" dirty="0" smtClean="0">
                <a:latin typeface="Arial" charset="0"/>
                <a:cs typeface="Times New Roman" pitchFamily="18" charset="0"/>
              </a:rPr>
              <a:t>I</a:t>
            </a:r>
            <a:endParaRPr lang="en-US" altLang="de-DE" sz="1600" dirty="0">
              <a:latin typeface="Arial" charset="0"/>
              <a:cs typeface="Times New Roman" pitchFamily="18" charset="0"/>
            </a:endParaRPr>
          </a:p>
          <a:p>
            <a:pPr algn="just" eaLnBrk="1" hangingPunct="1">
              <a:spcBef>
                <a:spcPts val="600"/>
              </a:spcBef>
              <a:spcAft>
                <a:spcPts val="600"/>
              </a:spcAft>
              <a:buFont typeface="Symbol" pitchFamily="18" charset="2"/>
              <a:buChar char=""/>
            </a:pPr>
            <a:r>
              <a:rPr lang="en-US" altLang="de-DE" sz="1600" dirty="0" smtClean="0">
                <a:latin typeface="Arial" charset="0"/>
                <a:cs typeface="Times New Roman" pitchFamily="18" charset="0"/>
              </a:rPr>
              <a:t>Design </a:t>
            </a:r>
            <a:r>
              <a:rPr lang="en-US" altLang="de-DE" sz="1600" dirty="0">
                <a:latin typeface="Arial" charset="0"/>
                <a:cs typeface="Times New Roman" pitchFamily="18" charset="0"/>
              </a:rPr>
              <a:t>and Execution of key </a:t>
            </a:r>
            <a:r>
              <a:rPr lang="en-US" altLang="de-DE" sz="1600" dirty="0" smtClean="0">
                <a:latin typeface="Arial" charset="0"/>
                <a:cs typeface="Times New Roman" pitchFamily="18" charset="0"/>
              </a:rPr>
              <a:t>(and </a:t>
            </a:r>
            <a:r>
              <a:rPr lang="en-US" altLang="de-DE" sz="1600" dirty="0">
                <a:latin typeface="Arial" charset="0"/>
                <a:cs typeface="Times New Roman" pitchFamily="18" charset="0"/>
              </a:rPr>
              <a:t>unique) </a:t>
            </a:r>
            <a:r>
              <a:rPr lang="en-US" altLang="de-DE" sz="1600" dirty="0" smtClean="0">
                <a:latin typeface="Arial" charset="0"/>
                <a:cs typeface="Times New Roman" pitchFamily="18" charset="0"/>
              </a:rPr>
              <a:t>airborne experiments</a:t>
            </a:r>
            <a:r>
              <a:rPr lang="en-US" altLang="de-DE" sz="1600" dirty="0">
                <a:latin typeface="Arial" charset="0"/>
                <a:cs typeface="Times New Roman" pitchFamily="18" charset="0"/>
              </a:rPr>
              <a:t>: INDREX-II (2006),    </a:t>
            </a:r>
            <a:r>
              <a:rPr lang="en-US" altLang="de-DE" sz="1600" dirty="0" err="1">
                <a:latin typeface="Arial" charset="0"/>
                <a:cs typeface="Times New Roman" pitchFamily="18" charset="0"/>
              </a:rPr>
              <a:t>BioSAR</a:t>
            </a:r>
            <a:r>
              <a:rPr lang="en-US" altLang="de-DE" sz="1600" dirty="0">
                <a:latin typeface="Arial" charset="0"/>
                <a:cs typeface="Times New Roman" pitchFamily="18" charset="0"/>
              </a:rPr>
              <a:t> I and II (2007 and 09), </a:t>
            </a:r>
            <a:r>
              <a:rPr lang="en-US" altLang="de-DE" sz="1600" dirty="0" err="1">
                <a:latin typeface="Arial" charset="0"/>
                <a:cs typeface="Times New Roman" pitchFamily="18" charset="0"/>
              </a:rPr>
              <a:t>IceSAR</a:t>
            </a:r>
            <a:r>
              <a:rPr lang="en-US" altLang="de-DE" sz="1600" dirty="0">
                <a:latin typeface="Arial" charset="0"/>
                <a:cs typeface="Times New Roman" pitchFamily="18" charset="0"/>
              </a:rPr>
              <a:t> (2007</a:t>
            </a:r>
            <a:r>
              <a:rPr lang="en-US" altLang="de-DE" sz="1600" dirty="0" smtClean="0">
                <a:latin typeface="Arial" charset="0"/>
                <a:cs typeface="Times New Roman" pitchFamily="18" charset="0"/>
              </a:rPr>
              <a:t>), </a:t>
            </a:r>
            <a:r>
              <a:rPr lang="en-US" altLang="de-DE" sz="1600" dirty="0" err="1" smtClean="0">
                <a:latin typeface="Arial" charset="0"/>
                <a:cs typeface="Times New Roman" pitchFamily="18" charset="0"/>
              </a:rPr>
              <a:t>TempoSAR</a:t>
            </a:r>
            <a:r>
              <a:rPr lang="en-US" altLang="de-DE" sz="1600" dirty="0" smtClean="0">
                <a:latin typeface="Arial" charset="0"/>
                <a:cs typeface="Times New Roman" pitchFamily="18" charset="0"/>
              </a:rPr>
              <a:t> (2012), </a:t>
            </a:r>
            <a:r>
              <a:rPr lang="en-US" altLang="de-DE" sz="1600" dirty="0" err="1" smtClean="0">
                <a:latin typeface="Arial" charset="0"/>
                <a:cs typeface="Times New Roman" pitchFamily="18" charset="0"/>
              </a:rPr>
              <a:t>AfriSAR</a:t>
            </a:r>
            <a:r>
              <a:rPr lang="en-US" altLang="de-DE" sz="1600" dirty="0" smtClean="0">
                <a:latin typeface="Arial" charset="0"/>
                <a:cs typeface="Times New Roman" pitchFamily="18" charset="0"/>
              </a:rPr>
              <a:t> </a:t>
            </a:r>
            <a:r>
              <a:rPr lang="en-US" altLang="de-DE" sz="1600" dirty="0">
                <a:latin typeface="Arial" charset="0"/>
                <a:cs typeface="Times New Roman" pitchFamily="18" charset="0"/>
              </a:rPr>
              <a:t>(2016), </a:t>
            </a:r>
            <a:r>
              <a:rPr lang="en-US" altLang="de-DE" sz="1600" dirty="0" err="1">
                <a:latin typeface="Arial" charset="0"/>
                <a:cs typeface="Times New Roman" pitchFamily="18" charset="0"/>
              </a:rPr>
              <a:t>DesertSAR</a:t>
            </a:r>
            <a:r>
              <a:rPr lang="en-US" altLang="de-DE" sz="1600" dirty="0">
                <a:latin typeface="Arial" charset="0"/>
                <a:cs typeface="Times New Roman" pitchFamily="18" charset="0"/>
              </a:rPr>
              <a:t>(2020</a:t>
            </a:r>
            <a:r>
              <a:rPr lang="en-US" altLang="de-DE" sz="1600" dirty="0" smtClean="0">
                <a:latin typeface="Arial" charset="0"/>
                <a:cs typeface="Times New Roman" pitchFamily="18" charset="0"/>
              </a:rPr>
              <a:t>)</a:t>
            </a:r>
            <a:r>
              <a:rPr lang="en-US" altLang="de-DE" sz="1600" dirty="0">
                <a:latin typeface="Arial" charset="0"/>
                <a:cs typeface="Times New Roman" pitchFamily="18" charset="0"/>
              </a:rPr>
              <a:t>.</a:t>
            </a:r>
          </a:p>
          <a:p>
            <a:pPr algn="just" eaLnBrk="1" hangingPunct="1">
              <a:spcBef>
                <a:spcPts val="600"/>
              </a:spcBef>
              <a:spcAft>
                <a:spcPts val="600"/>
              </a:spcAft>
              <a:buFont typeface="Symbol" pitchFamily="18" charset="2"/>
              <a:buChar char=""/>
            </a:pPr>
            <a:r>
              <a:rPr lang="en-US" altLang="de-DE" sz="1600" dirty="0">
                <a:latin typeface="Arial" charset="0"/>
                <a:cs typeface="Times New Roman" pitchFamily="18" charset="0"/>
              </a:rPr>
              <a:t>Development of key science algorithms (</a:t>
            </a:r>
            <a:r>
              <a:rPr lang="en-US" altLang="de-DE" sz="1600" dirty="0" smtClean="0">
                <a:latin typeface="Arial" charset="0"/>
                <a:cs typeface="Times New Roman" pitchFamily="18" charset="0"/>
              </a:rPr>
              <a:t>2005-date): </a:t>
            </a:r>
            <a:r>
              <a:rPr lang="en-US" altLang="de-DE" sz="1600" dirty="0">
                <a:latin typeface="Arial" charset="0"/>
                <a:cs typeface="Times New Roman" pitchFamily="18" charset="0"/>
              </a:rPr>
              <a:t>Single- and Multi-baseline Pol-</a:t>
            </a:r>
            <a:r>
              <a:rPr lang="en-US" altLang="de-DE" sz="1600" dirty="0" err="1">
                <a:latin typeface="Arial" charset="0"/>
                <a:cs typeface="Times New Roman" pitchFamily="18" charset="0"/>
              </a:rPr>
              <a:t>InSAR</a:t>
            </a:r>
            <a:r>
              <a:rPr lang="en-US" altLang="de-DE" sz="1600" dirty="0">
                <a:latin typeface="Arial" charset="0"/>
                <a:cs typeface="Times New Roman" pitchFamily="18" charset="0"/>
              </a:rPr>
              <a:t> inversion in the presence of moderate temporal decorrelation and Height-2-Biomass; </a:t>
            </a:r>
          </a:p>
          <a:p>
            <a:pPr algn="just" eaLnBrk="1" hangingPunct="1">
              <a:spcBef>
                <a:spcPts val="600"/>
              </a:spcBef>
              <a:spcAft>
                <a:spcPts val="600"/>
              </a:spcAft>
              <a:buFont typeface="Symbol" pitchFamily="18" charset="2"/>
              <a:buChar char=""/>
            </a:pPr>
            <a:r>
              <a:rPr lang="en-US" altLang="de-DE" sz="1600" dirty="0">
                <a:latin typeface="Arial" charset="0"/>
                <a:cs typeface="Times New Roman" pitchFamily="18" charset="0"/>
              </a:rPr>
              <a:t>Development of </a:t>
            </a:r>
            <a:r>
              <a:rPr lang="en-US" altLang="de-DE" sz="1600" dirty="0" smtClean="0">
                <a:latin typeface="Arial" charset="0"/>
                <a:cs typeface="Times New Roman" pitchFamily="18" charset="0"/>
              </a:rPr>
              <a:t>polarimetric / ionospheric </a:t>
            </a:r>
            <a:r>
              <a:rPr lang="en-US" altLang="de-DE" sz="1600" dirty="0">
                <a:latin typeface="Arial" charset="0"/>
                <a:cs typeface="Times New Roman" pitchFamily="18" charset="0"/>
              </a:rPr>
              <a:t>calibration </a:t>
            </a:r>
            <a:r>
              <a:rPr lang="en-US" altLang="de-DE" sz="1600" dirty="0" smtClean="0">
                <a:latin typeface="Arial" charset="0"/>
                <a:cs typeface="Times New Roman" pitchFamily="18" charset="0"/>
              </a:rPr>
              <a:t>methodology (2010-date);</a:t>
            </a:r>
          </a:p>
          <a:p>
            <a:pPr algn="just" eaLnBrk="1" hangingPunct="1">
              <a:spcBef>
                <a:spcPts val="600"/>
              </a:spcBef>
              <a:spcAft>
                <a:spcPts val="600"/>
              </a:spcAft>
              <a:buFont typeface="Symbol" pitchFamily="18" charset="2"/>
              <a:buChar char=""/>
            </a:pPr>
            <a:r>
              <a:rPr lang="en-US" altLang="de-DE" sz="1600" dirty="0" smtClean="0">
                <a:latin typeface="Arial" charset="0"/>
                <a:cs typeface="Times New Roman" pitchFamily="18" charset="0"/>
              </a:rPr>
              <a:t>Since </a:t>
            </a:r>
            <a:r>
              <a:rPr lang="en-US" altLang="de-DE" sz="1600" dirty="0">
                <a:latin typeface="Arial" charset="0"/>
                <a:cs typeface="Times New Roman" pitchFamily="18" charset="0"/>
              </a:rPr>
              <a:t>2007 participation in the BIOMASS Mission Advisory Group (MAG).  </a:t>
            </a:r>
          </a:p>
        </p:txBody>
      </p:sp>
      <p:sp>
        <p:nvSpPr>
          <p:cNvPr id="38920" name="Rectangle 9"/>
          <p:cNvSpPr>
            <a:spLocks noChangeArrowheads="1"/>
          </p:cNvSpPr>
          <p:nvPr/>
        </p:nvSpPr>
        <p:spPr bwMode="auto">
          <a:xfrm>
            <a:off x="6251575" y="2644775"/>
            <a:ext cx="27701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de-DE" sz="1400">
                <a:latin typeface="Arial" charset="0"/>
                <a:cs typeface="Times New Roman" pitchFamily="18" charset="0"/>
              </a:rPr>
              <a:t>P-band 6MHz Forest height Map</a:t>
            </a:r>
            <a:endParaRPr lang="en-US" altLang="de-DE" sz="1400"/>
          </a:p>
        </p:txBody>
      </p:sp>
      <p:sp>
        <p:nvSpPr>
          <p:cNvPr id="38921" name="Rectangle 10"/>
          <p:cNvSpPr>
            <a:spLocks noChangeArrowheads="1"/>
          </p:cNvSpPr>
          <p:nvPr/>
        </p:nvSpPr>
        <p:spPr bwMode="auto">
          <a:xfrm>
            <a:off x="6592888" y="5575300"/>
            <a:ext cx="20732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de-DE" sz="1400" dirty="0">
                <a:latin typeface="Arial" charset="0"/>
                <a:cs typeface="Times New Roman" pitchFamily="18" charset="0"/>
              </a:rPr>
              <a:t>Lidar Forest height Map</a:t>
            </a:r>
            <a:endParaRPr lang="en-US" altLang="de-DE" sz="1400" dirty="0"/>
          </a:p>
        </p:txBody>
      </p:sp>
    </p:spTree>
    <p:extLst>
      <p:ext uri="{BB962C8B-B14F-4D97-AF65-F5344CB8AC3E}">
        <p14:creationId xmlns:p14="http://schemas.microsoft.com/office/powerpoint/2010/main" val="14052641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79388" y="142875"/>
            <a:ext cx="77724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algn="l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54545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54545"/>
                </a:solidFill>
                <a:latin typeface="Arial" charset="0"/>
              </a:defRPr>
            </a:lvl2pPr>
            <a:lvl3pPr algn="l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54545"/>
                </a:solidFill>
                <a:latin typeface="Arial" charset="0"/>
              </a:defRPr>
            </a:lvl3pPr>
            <a:lvl4pPr algn="l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54545"/>
                </a:solidFill>
                <a:latin typeface="Arial" charset="0"/>
              </a:defRPr>
            </a:lvl4pPr>
            <a:lvl5pPr algn="l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54545"/>
                </a:solidFill>
                <a:latin typeface="Arial" charset="0"/>
              </a:defRPr>
            </a:lvl5pPr>
            <a:lvl6pPr marL="457200" algn="l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54545"/>
                </a:solidFill>
                <a:latin typeface="Arial" charset="0"/>
              </a:defRPr>
            </a:lvl6pPr>
            <a:lvl7pPr marL="914400" algn="l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54545"/>
                </a:solidFill>
                <a:latin typeface="Arial" charset="0"/>
              </a:defRPr>
            </a:lvl7pPr>
            <a:lvl8pPr marL="1371600" algn="l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54545"/>
                </a:solidFill>
                <a:latin typeface="Arial" charset="0"/>
              </a:defRPr>
            </a:lvl8pPr>
            <a:lvl9pPr marL="1828800" algn="l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54545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kern="0" dirty="0" smtClean="0">
                <a:solidFill>
                  <a:schemeClr val="bg1"/>
                </a:solidFill>
              </a:rPr>
              <a:t>Campaigns</a:t>
            </a:r>
            <a:endParaRPr lang="en-US" kern="0" dirty="0">
              <a:solidFill>
                <a:schemeClr val="bg1"/>
              </a:solidFill>
            </a:endParaRPr>
          </a:p>
        </p:txBody>
      </p:sp>
      <p:grpSp>
        <p:nvGrpSpPr>
          <p:cNvPr id="39940" name="Group 38"/>
          <p:cNvGrpSpPr>
            <a:grpSpLocks/>
          </p:cNvGrpSpPr>
          <p:nvPr/>
        </p:nvGrpSpPr>
        <p:grpSpPr bwMode="auto">
          <a:xfrm>
            <a:off x="107950" y="-244475"/>
            <a:ext cx="9258300" cy="2798763"/>
            <a:chOff x="107504" y="-244576"/>
            <a:chExt cx="9258855" cy="2799619"/>
          </a:xfrm>
        </p:grpSpPr>
        <p:pic>
          <p:nvPicPr>
            <p:cNvPr id="39959" name="Picture 12" descr="q04indrex1403x2_t1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48380">
              <a:off x="6685285" y="337428"/>
              <a:ext cx="2681074" cy="1808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60" name="Picture 43" descr="i04indrex0601x1_t12_int_ge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568674">
              <a:off x="1837460" y="-323480"/>
              <a:ext cx="2799619" cy="29574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39961" name="Picture 21" descr="i_i0205_pauli_rgb_small"/>
            <p:cNvPicPr>
              <a:picLocks noChangeArrowheads="1"/>
            </p:cNvPicPr>
            <p:nvPr/>
          </p:nvPicPr>
          <p:blipFill>
            <a:blip r:embed="rId4" cstate="print">
              <a:clrChange>
                <a:clrFrom>
                  <a:srgbClr val="557391"/>
                </a:clrFrom>
                <a:clrTo>
                  <a:srgbClr val="557391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897000">
              <a:off x="4877555" y="106863"/>
              <a:ext cx="1377186" cy="23224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962" name="Rectangle 23"/>
            <p:cNvSpPr>
              <a:spLocks noChangeArrowheads="1"/>
            </p:cNvSpPr>
            <p:nvPr/>
          </p:nvSpPr>
          <p:spPr bwMode="auto">
            <a:xfrm>
              <a:off x="107504" y="1340768"/>
              <a:ext cx="1654719" cy="338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altLang="de-DE" sz="1600" b="1">
                  <a:solidFill>
                    <a:schemeClr val="bg1"/>
                  </a:solidFill>
                  <a:latin typeface="Arial" charset="0"/>
                  <a:cs typeface="Times New Roman" pitchFamily="18" charset="0"/>
                </a:rPr>
                <a:t>INDREX-II 2004</a:t>
              </a:r>
              <a:endParaRPr lang="en-US" altLang="de-DE" sz="1600" b="1">
                <a:solidFill>
                  <a:schemeClr val="bg1"/>
                </a:solidFill>
              </a:endParaRPr>
            </a:p>
          </p:txBody>
        </p:sp>
        <p:sp>
          <p:nvSpPr>
            <p:cNvPr id="39963" name="Rectangle 31"/>
            <p:cNvSpPr>
              <a:spLocks noChangeArrowheads="1"/>
            </p:cNvSpPr>
            <p:nvPr/>
          </p:nvSpPr>
          <p:spPr bwMode="auto">
            <a:xfrm>
              <a:off x="2123728" y="2205282"/>
              <a:ext cx="1306782" cy="3078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altLang="de-DE" sz="1400">
                  <a:solidFill>
                    <a:schemeClr val="bg1"/>
                  </a:solidFill>
                  <a:latin typeface="Arial" charset="0"/>
                  <a:cs typeface="Times New Roman" pitchFamily="18" charset="0"/>
                </a:rPr>
                <a:t>Sungain-Wein</a:t>
              </a:r>
              <a:endParaRPr lang="en-US" altLang="de-DE" sz="1400">
                <a:solidFill>
                  <a:schemeClr val="bg1"/>
                </a:solidFill>
              </a:endParaRPr>
            </a:p>
          </p:txBody>
        </p:sp>
        <p:sp>
          <p:nvSpPr>
            <p:cNvPr id="39964" name="Rectangle 32"/>
            <p:cNvSpPr>
              <a:spLocks noChangeArrowheads="1"/>
            </p:cNvSpPr>
            <p:nvPr/>
          </p:nvSpPr>
          <p:spPr bwMode="auto">
            <a:xfrm>
              <a:off x="4211960" y="2204864"/>
              <a:ext cx="1478379" cy="3078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altLang="de-DE" sz="1400">
                  <a:solidFill>
                    <a:schemeClr val="bg1"/>
                  </a:solidFill>
                  <a:latin typeface="Arial" charset="0"/>
                  <a:cs typeface="Times New Roman" pitchFamily="18" charset="0"/>
                </a:rPr>
                <a:t>Samboja Lestari</a:t>
              </a:r>
              <a:endParaRPr lang="en-US" altLang="de-DE" sz="1400">
                <a:solidFill>
                  <a:schemeClr val="bg1"/>
                </a:solidFill>
              </a:endParaRPr>
            </a:p>
          </p:txBody>
        </p:sp>
        <p:sp>
          <p:nvSpPr>
            <p:cNvPr id="39965" name="Rectangle 33"/>
            <p:cNvSpPr>
              <a:spLocks noChangeArrowheads="1"/>
            </p:cNvSpPr>
            <p:nvPr/>
          </p:nvSpPr>
          <p:spPr bwMode="auto">
            <a:xfrm>
              <a:off x="7204247" y="2204864"/>
              <a:ext cx="752174" cy="3078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altLang="de-DE" sz="1400">
                  <a:solidFill>
                    <a:schemeClr val="bg1"/>
                  </a:solidFill>
                  <a:latin typeface="Arial" charset="0"/>
                  <a:cs typeface="Times New Roman" pitchFamily="18" charset="0"/>
                </a:rPr>
                <a:t>Mawas</a:t>
              </a:r>
              <a:endParaRPr lang="en-US" altLang="de-DE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6" name="Group 25"/>
          <p:cNvGrpSpPr>
            <a:grpSpLocks/>
          </p:cNvGrpSpPr>
          <p:nvPr/>
        </p:nvGrpSpPr>
        <p:grpSpPr bwMode="auto">
          <a:xfrm>
            <a:off x="-180975" y="4221163"/>
            <a:ext cx="9290050" cy="2592387"/>
            <a:chOff x="-180528" y="4221088"/>
            <a:chExt cx="9289032" cy="2592288"/>
          </a:xfrm>
        </p:grpSpPr>
        <p:pic>
          <p:nvPicPr>
            <p:cNvPr id="39950" name="Picture 2" descr="i08biosar0301x1_t12_int_geo_schrift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80528" y="4493086"/>
              <a:ext cx="2320290" cy="2320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51" name="Picture 2" descr="i08biosar0302x1_t12_int_geo_schrift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9072" y="4493086"/>
              <a:ext cx="2320290" cy="2320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52" name="Picture 2" descr="i08biosar0304x1_t12_int_geo_schrift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7294" y="4493086"/>
              <a:ext cx="2320290" cy="2320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53" name="Picture 2" descr="i08biosar0303x1_t12_int_geo_schrift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8214" y="4493086"/>
              <a:ext cx="2320290" cy="2320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954" name="Rectangle 27"/>
            <p:cNvSpPr>
              <a:spLocks noChangeArrowheads="1"/>
            </p:cNvSpPr>
            <p:nvPr/>
          </p:nvSpPr>
          <p:spPr bwMode="auto">
            <a:xfrm>
              <a:off x="107504" y="4221088"/>
              <a:ext cx="1631999" cy="321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altLang="de-DE" sz="1600" b="1" dirty="0" err="1">
                  <a:solidFill>
                    <a:schemeClr val="bg1"/>
                  </a:solidFill>
                  <a:latin typeface="Arial" charset="0"/>
                  <a:cs typeface="Times New Roman" pitchFamily="18" charset="0"/>
                </a:rPr>
                <a:t>BioSAR</a:t>
              </a:r>
              <a:r>
                <a:rPr lang="en-US" altLang="de-DE" sz="1600" b="1" dirty="0">
                  <a:solidFill>
                    <a:schemeClr val="bg1"/>
                  </a:solidFill>
                  <a:latin typeface="Arial" charset="0"/>
                  <a:cs typeface="Times New Roman" pitchFamily="18" charset="0"/>
                </a:rPr>
                <a:t> II </a:t>
              </a:r>
              <a:r>
                <a:rPr lang="en-US" altLang="de-DE" sz="1600" b="1" dirty="0" smtClean="0">
                  <a:solidFill>
                    <a:schemeClr val="bg1"/>
                  </a:solidFill>
                  <a:latin typeface="Arial" charset="0"/>
                  <a:cs typeface="Times New Roman" pitchFamily="18" charset="0"/>
                </a:rPr>
                <a:t>2009</a:t>
              </a:r>
              <a:endParaRPr lang="en-US" altLang="de-DE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35" name="Striped Right Arrow 34"/>
            <p:cNvSpPr/>
            <p:nvPr/>
          </p:nvSpPr>
          <p:spPr bwMode="auto">
            <a:xfrm rot="18932076">
              <a:off x="6806881" y="6073629"/>
              <a:ext cx="453975" cy="550842"/>
            </a:xfrm>
            <a:prstGeom prst="stripedRightArrow">
              <a:avLst>
                <a:gd name="adj1" fmla="val 50000"/>
                <a:gd name="adj2" fmla="val 63319"/>
              </a:avLst>
            </a:prstGeom>
            <a:solidFill>
              <a:srgbClr val="FF33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>
              <a:spAutoFit/>
            </a:bodyPr>
            <a:lstStyle/>
            <a:p>
              <a:pPr algn="ctr" defTabSz="858838" eaLnBrk="0" hangingPunct="0">
                <a:spcBef>
                  <a:spcPct val="50000"/>
                </a:spcBef>
                <a:defRPr/>
              </a:pPr>
              <a:endParaRPr lang="en-US" sz="1200" i="1">
                <a:solidFill>
                  <a:srgbClr val="00CC00"/>
                </a:solidFill>
                <a:latin typeface="Arial" pitchFamily="34" charset="0"/>
              </a:endParaRPr>
            </a:p>
          </p:txBody>
        </p:sp>
        <p:sp>
          <p:nvSpPr>
            <p:cNvPr id="36" name="Striped Right Arrow 35"/>
            <p:cNvSpPr/>
            <p:nvPr/>
          </p:nvSpPr>
          <p:spPr bwMode="auto">
            <a:xfrm rot="8132076">
              <a:off x="3825883" y="4676683"/>
              <a:ext cx="455563" cy="550842"/>
            </a:xfrm>
            <a:prstGeom prst="stripedRightArrow">
              <a:avLst>
                <a:gd name="adj1" fmla="val 50000"/>
                <a:gd name="adj2" fmla="val 63319"/>
              </a:avLst>
            </a:prstGeom>
            <a:solidFill>
              <a:srgbClr val="FF33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>
              <a:spAutoFit/>
            </a:bodyPr>
            <a:lstStyle/>
            <a:p>
              <a:pPr algn="ctr" defTabSz="858838" eaLnBrk="0" hangingPunct="0">
                <a:spcBef>
                  <a:spcPct val="50000"/>
                </a:spcBef>
                <a:defRPr/>
              </a:pPr>
              <a:endParaRPr lang="en-US" sz="1200" i="1">
                <a:solidFill>
                  <a:srgbClr val="00CC00"/>
                </a:solidFill>
                <a:latin typeface="Arial" pitchFamily="34" charset="0"/>
              </a:endParaRPr>
            </a:p>
          </p:txBody>
        </p:sp>
        <p:sp>
          <p:nvSpPr>
            <p:cNvPr id="37" name="Striped Right Arrow 36"/>
            <p:cNvSpPr/>
            <p:nvPr/>
          </p:nvSpPr>
          <p:spPr bwMode="auto">
            <a:xfrm rot="10800000">
              <a:off x="1690930" y="5232286"/>
              <a:ext cx="455562" cy="549254"/>
            </a:xfrm>
            <a:prstGeom prst="stripedRightArrow">
              <a:avLst>
                <a:gd name="adj1" fmla="val 50000"/>
                <a:gd name="adj2" fmla="val 63319"/>
              </a:avLst>
            </a:prstGeom>
            <a:solidFill>
              <a:srgbClr val="FF33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>
              <a:spAutoFit/>
            </a:bodyPr>
            <a:lstStyle/>
            <a:p>
              <a:pPr algn="ctr" defTabSz="858838" eaLnBrk="0" hangingPunct="0">
                <a:spcBef>
                  <a:spcPct val="50000"/>
                </a:spcBef>
                <a:defRPr/>
              </a:pPr>
              <a:endParaRPr lang="en-US" sz="1200" i="1">
                <a:solidFill>
                  <a:srgbClr val="00CC00"/>
                </a:solidFill>
                <a:latin typeface="Arial" pitchFamily="34" charset="0"/>
              </a:endParaRPr>
            </a:p>
          </p:txBody>
        </p:sp>
        <p:sp>
          <p:nvSpPr>
            <p:cNvPr id="38" name="Striped Right Arrow 37"/>
            <p:cNvSpPr/>
            <p:nvPr/>
          </p:nvSpPr>
          <p:spPr bwMode="auto">
            <a:xfrm rot="13227046">
              <a:off x="6176713" y="6146651"/>
              <a:ext cx="453975" cy="550842"/>
            </a:xfrm>
            <a:prstGeom prst="stripedRightArrow">
              <a:avLst>
                <a:gd name="adj1" fmla="val 50000"/>
                <a:gd name="adj2" fmla="val 63319"/>
              </a:avLst>
            </a:prstGeom>
            <a:solidFill>
              <a:srgbClr val="FF33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>
              <a:spAutoFit/>
            </a:bodyPr>
            <a:lstStyle/>
            <a:p>
              <a:pPr algn="ctr" defTabSz="858838" eaLnBrk="0" hangingPunct="0">
                <a:spcBef>
                  <a:spcPct val="50000"/>
                </a:spcBef>
                <a:defRPr/>
              </a:pPr>
              <a:endParaRPr lang="en-US" sz="1200" i="1">
                <a:solidFill>
                  <a:srgbClr val="00CC00"/>
                </a:solidFill>
                <a:latin typeface="Arial" pitchFamily="34" charset="0"/>
              </a:endParaRPr>
            </a:p>
          </p:txBody>
        </p:sp>
      </p:grpSp>
      <p:grpSp>
        <p:nvGrpSpPr>
          <p:cNvPr id="25" name="Group 24"/>
          <p:cNvGrpSpPr>
            <a:grpSpLocks/>
          </p:cNvGrpSpPr>
          <p:nvPr/>
        </p:nvGrpSpPr>
        <p:grpSpPr bwMode="auto">
          <a:xfrm>
            <a:off x="107950" y="2705100"/>
            <a:ext cx="8453438" cy="1912938"/>
            <a:chOff x="107504" y="2705555"/>
            <a:chExt cx="8453569" cy="1913191"/>
          </a:xfrm>
        </p:grpSpPr>
        <p:pic>
          <p:nvPicPr>
            <p:cNvPr id="39943" name="Picture 525" descr="pol_0201_t01_2d_rgb_pauli"/>
            <p:cNvPicPr>
              <a:picLocks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1850"/>
            <a:stretch>
              <a:fillRect/>
            </a:stretch>
          </p:blipFill>
          <p:spPr bwMode="auto">
            <a:xfrm rot="-5400000">
              <a:off x="6947335" y="2747999"/>
              <a:ext cx="1656181" cy="1571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44" name="Picture 525" descr="pol_0201_t01_2d_rgb_pauli"/>
            <p:cNvPicPr>
              <a:picLocks noChangeArrowheads="1"/>
            </p:cNvPicPr>
            <p:nvPr/>
          </p:nvPicPr>
          <p:blipFill>
            <a:blip r:embed="rId10">
              <a:lum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1850"/>
            <a:stretch>
              <a:fillRect/>
            </a:stretch>
          </p:blipFill>
          <p:spPr bwMode="auto">
            <a:xfrm rot="-5400000">
              <a:off x="4625469" y="2748003"/>
              <a:ext cx="1656182" cy="1571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945" name="Rectangle 26"/>
            <p:cNvSpPr>
              <a:spLocks noChangeArrowheads="1"/>
            </p:cNvSpPr>
            <p:nvPr/>
          </p:nvSpPr>
          <p:spPr bwMode="auto">
            <a:xfrm>
              <a:off x="107504" y="2780928"/>
              <a:ext cx="1574494" cy="321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altLang="de-DE" sz="1600" b="1" dirty="0" err="1">
                  <a:solidFill>
                    <a:schemeClr val="bg1"/>
                  </a:solidFill>
                  <a:latin typeface="Arial" charset="0"/>
                  <a:cs typeface="Times New Roman" pitchFamily="18" charset="0"/>
                </a:rPr>
                <a:t>BioSAR</a:t>
              </a:r>
              <a:r>
                <a:rPr lang="en-US" altLang="de-DE" sz="1600" b="1" dirty="0">
                  <a:solidFill>
                    <a:schemeClr val="bg1"/>
                  </a:solidFill>
                  <a:latin typeface="Arial" charset="0"/>
                  <a:cs typeface="Times New Roman" pitchFamily="18" charset="0"/>
                </a:rPr>
                <a:t> I </a:t>
              </a:r>
              <a:r>
                <a:rPr lang="en-US" altLang="de-DE" sz="1600" b="1" dirty="0" smtClean="0">
                  <a:solidFill>
                    <a:schemeClr val="bg1"/>
                  </a:solidFill>
                  <a:latin typeface="Arial" charset="0"/>
                  <a:cs typeface="Times New Roman" pitchFamily="18" charset="0"/>
                </a:rPr>
                <a:t>2007</a:t>
              </a:r>
              <a:endParaRPr lang="en-US" altLang="de-DE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39946" name="Rectangle 28"/>
            <p:cNvSpPr>
              <a:spLocks noChangeArrowheads="1"/>
            </p:cNvSpPr>
            <p:nvPr/>
          </p:nvSpPr>
          <p:spPr bwMode="auto">
            <a:xfrm>
              <a:off x="2267744" y="4310929"/>
              <a:ext cx="681608" cy="3078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altLang="de-DE" sz="1400">
                  <a:solidFill>
                    <a:schemeClr val="bg1"/>
                  </a:solidFill>
                  <a:latin typeface="Arial" charset="0"/>
                  <a:cs typeface="Times New Roman" pitchFamily="18" charset="0"/>
                </a:rPr>
                <a:t>March</a:t>
              </a:r>
              <a:endParaRPr lang="en-US" altLang="de-DE" sz="1400">
                <a:solidFill>
                  <a:schemeClr val="bg1"/>
                </a:solidFill>
              </a:endParaRPr>
            </a:p>
          </p:txBody>
        </p:sp>
        <p:sp>
          <p:nvSpPr>
            <p:cNvPr id="39947" name="Rectangle 29"/>
            <p:cNvSpPr>
              <a:spLocks noChangeArrowheads="1"/>
            </p:cNvSpPr>
            <p:nvPr/>
          </p:nvSpPr>
          <p:spPr bwMode="auto">
            <a:xfrm>
              <a:off x="4615867" y="4310511"/>
              <a:ext cx="543747" cy="3078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altLang="de-DE" sz="1400">
                  <a:solidFill>
                    <a:schemeClr val="bg1"/>
                  </a:solidFill>
                  <a:latin typeface="Arial" charset="0"/>
                  <a:cs typeface="Times New Roman" pitchFamily="18" charset="0"/>
                </a:rPr>
                <a:t>April</a:t>
              </a:r>
              <a:endParaRPr lang="en-US" altLang="de-DE" sz="1400">
                <a:solidFill>
                  <a:schemeClr val="bg1"/>
                </a:solidFill>
              </a:endParaRPr>
            </a:p>
          </p:txBody>
        </p:sp>
        <p:sp>
          <p:nvSpPr>
            <p:cNvPr id="39948" name="Rectangle 30"/>
            <p:cNvSpPr>
              <a:spLocks noChangeArrowheads="1"/>
            </p:cNvSpPr>
            <p:nvPr/>
          </p:nvSpPr>
          <p:spPr bwMode="auto">
            <a:xfrm>
              <a:off x="6924899" y="4310511"/>
              <a:ext cx="522908" cy="3078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altLang="de-DE" sz="1400">
                  <a:solidFill>
                    <a:schemeClr val="bg1"/>
                  </a:solidFill>
                  <a:latin typeface="Arial" charset="0"/>
                  <a:cs typeface="Times New Roman" pitchFamily="18" charset="0"/>
                </a:rPr>
                <a:t>May</a:t>
              </a:r>
              <a:endParaRPr lang="en-US" altLang="de-DE" sz="1400">
                <a:solidFill>
                  <a:schemeClr val="bg1"/>
                </a:solidFill>
              </a:endParaRPr>
            </a:p>
          </p:txBody>
        </p:sp>
        <p:pic>
          <p:nvPicPr>
            <p:cNvPr id="39949" name="Picture 525" descr="pol_0201_t01_2d_rgb_pauli"/>
            <p:cNvPicPr>
              <a:picLocks noChangeArrowheads="1"/>
            </p:cNvPicPr>
            <p:nvPr/>
          </p:nvPicPr>
          <p:blipFill>
            <a:blip r:embed="rId11">
              <a:lum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1850"/>
            <a:stretch>
              <a:fillRect/>
            </a:stretch>
          </p:blipFill>
          <p:spPr bwMode="auto">
            <a:xfrm rot="-5400000">
              <a:off x="2303601" y="2747997"/>
              <a:ext cx="1656178" cy="1571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440551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19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lIns="96789" tIns="48395" rIns="96789" bIns="48395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fr-FR" altLang="fr-FR"/>
          </a:p>
        </p:txBody>
      </p:sp>
      <p:pic>
        <p:nvPicPr>
          <p:cNvPr id="6149" name="Picture 5" descr="gabon_jers_no_park.jp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1895" y="-1230026"/>
            <a:ext cx="7235934" cy="7326025"/>
          </a:xfrm>
          <a:prstGeom prst="rect">
            <a:avLst/>
          </a:prstGeom>
          <a:solidFill>
            <a:srgbClr val="FF0000">
              <a:alpha val="50196"/>
            </a:srgbClr>
          </a:solidFill>
          <a:ln>
            <a:noFill/>
          </a:ln>
          <a:extLst/>
        </p:spPr>
      </p:pic>
      <p:sp>
        <p:nvSpPr>
          <p:cNvPr id="2" name="Rectangle 1"/>
          <p:cNvSpPr/>
          <p:nvPr/>
        </p:nvSpPr>
        <p:spPr bwMode="auto">
          <a:xfrm>
            <a:off x="-421895" y="0"/>
            <a:ext cx="7008730" cy="871668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  <a:effectLst/>
          <a:extLst/>
        </p:spPr>
        <p:txBody>
          <a:bodyPr anchor="ctr"/>
          <a:lstStyle/>
          <a:p>
            <a:pPr marL="87312" algn="l">
              <a:lnSpc>
                <a:spcPct val="120000"/>
              </a:lnSpc>
              <a:spcBef>
                <a:spcPct val="30000"/>
              </a:spcBef>
              <a:spcAft>
                <a:spcPct val="30000"/>
              </a:spcAft>
            </a:pPr>
            <a:endParaRPr lang="en-US" sz="1600" b="1" i="0">
              <a:solidFill>
                <a:schemeClr val="bg1"/>
              </a:solidFill>
              <a:latin typeface="Arial" pitchFamily="34" charset="0"/>
              <a:ea typeface="ヒラギノ角ゴ Pro W3"/>
            </a:endParaRPr>
          </a:p>
        </p:txBody>
      </p:sp>
      <p:sp>
        <p:nvSpPr>
          <p:cNvPr id="20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7C8703-1043-405D-92E1-0982C86EDE33}" type="slidenum">
              <a:rPr lang="fr-FR"/>
              <a:pPr>
                <a:defRPr/>
              </a:pPr>
              <a:t>4</a:t>
            </a:fld>
            <a:endParaRPr lang="fr-FR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056632" y="1889144"/>
            <a:ext cx="342218" cy="408135"/>
          </a:xfrm>
          <a:prstGeom prst="rect">
            <a:avLst/>
          </a:prstGeom>
          <a:solidFill>
            <a:srgbClr val="FF0000">
              <a:alpha val="50196"/>
            </a:srgbClr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lIns="95772" tIns="47888" rIns="95772" bIns="47888" anchor="ctr"/>
          <a:lstStyle/>
          <a:p>
            <a:pPr defTabSz="478906">
              <a:defRPr/>
            </a:pPr>
            <a:endParaRPr lang="fr-FR" sz="1900">
              <a:solidFill>
                <a:srgbClr val="FFFFFF"/>
              </a:solidFill>
              <a:latin typeface="Calibri" pitchFamily="34" charset="0"/>
              <a:ea typeface="ＭＳ Ｐゴシック" charset="-128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982727" y="1206882"/>
            <a:ext cx="284331" cy="251683"/>
          </a:xfrm>
          <a:prstGeom prst="rect">
            <a:avLst/>
          </a:prstGeom>
          <a:solidFill>
            <a:srgbClr val="FF0000">
              <a:alpha val="50196"/>
            </a:srgbClr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lIns="95772" tIns="47888" rIns="95772" bIns="47888" anchor="ctr"/>
          <a:lstStyle/>
          <a:p>
            <a:pPr defTabSz="478906">
              <a:defRPr/>
            </a:pPr>
            <a:endParaRPr lang="fr-FR" sz="1900">
              <a:solidFill>
                <a:srgbClr val="FFFFFF"/>
              </a:solidFill>
              <a:latin typeface="Calibri" pitchFamily="34" charset="0"/>
              <a:ea typeface="ＭＳ Ｐゴシック" charset="-128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515632" y="3703309"/>
            <a:ext cx="286033" cy="249983"/>
          </a:xfrm>
          <a:prstGeom prst="rect">
            <a:avLst/>
          </a:prstGeom>
          <a:solidFill>
            <a:srgbClr val="FF0000">
              <a:alpha val="50196"/>
            </a:srgbClr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lIns="95772" tIns="47888" rIns="95772" bIns="47888" anchor="ctr"/>
          <a:lstStyle/>
          <a:p>
            <a:pPr defTabSz="478906">
              <a:defRPr/>
            </a:pPr>
            <a:endParaRPr lang="fr-FR" sz="1900">
              <a:solidFill>
                <a:srgbClr val="FFFFFF"/>
              </a:solidFill>
              <a:latin typeface="Calibri" pitchFamily="34" charset="0"/>
              <a:ea typeface="ＭＳ Ｐゴシック" charset="-128"/>
            </a:endParaRPr>
          </a:p>
        </p:txBody>
      </p:sp>
      <p:sp>
        <p:nvSpPr>
          <p:cNvPr id="6155" name="TextBox 15"/>
          <p:cNvSpPr txBox="1">
            <a:spLocks noChangeArrowheads="1"/>
          </p:cNvSpPr>
          <p:nvPr/>
        </p:nvSpPr>
        <p:spPr bwMode="auto">
          <a:xfrm>
            <a:off x="3402513" y="1917718"/>
            <a:ext cx="2056617" cy="368645"/>
          </a:xfrm>
          <a:prstGeom prst="rect">
            <a:avLst/>
          </a:prstGeom>
          <a:solidFill>
            <a:srgbClr val="000028">
              <a:alpha val="4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772" tIns="47888" rIns="95772" bIns="47888">
            <a:spAutoFit/>
          </a:bodyPr>
          <a:lstStyle>
            <a:lvl1pPr defTabSz="4524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524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524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524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524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52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52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52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52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fr-FR" sz="1900" dirty="0" smtClean="0">
                <a:solidFill>
                  <a:srgbClr val="FFFF00"/>
                </a:solidFill>
                <a:latin typeface="Calibri" pitchFamily="34" charset="0"/>
                <a:ea typeface="ＭＳ Ｐゴシック" charset="-128"/>
              </a:rPr>
              <a:t>Lope </a:t>
            </a:r>
            <a:r>
              <a:rPr lang="en-US" altLang="fr-FR" sz="1900" dirty="0">
                <a:solidFill>
                  <a:srgbClr val="FFFF00"/>
                </a:solidFill>
                <a:latin typeface="Calibri" pitchFamily="34" charset="0"/>
                <a:ea typeface="ＭＳ Ｐゴシック" charset="-128"/>
              </a:rPr>
              <a:t>National Park</a:t>
            </a:r>
          </a:p>
        </p:txBody>
      </p:sp>
      <p:sp>
        <p:nvSpPr>
          <p:cNvPr id="6157" name="TextBox 18"/>
          <p:cNvSpPr txBox="1">
            <a:spLocks noChangeArrowheads="1"/>
          </p:cNvSpPr>
          <p:nvPr/>
        </p:nvSpPr>
        <p:spPr bwMode="auto">
          <a:xfrm>
            <a:off x="902196" y="3652468"/>
            <a:ext cx="627829" cy="368645"/>
          </a:xfrm>
          <a:prstGeom prst="rect">
            <a:avLst/>
          </a:prstGeom>
          <a:solidFill>
            <a:srgbClr val="000028">
              <a:alpha val="4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772" tIns="47888" rIns="95772" bIns="47888">
            <a:spAutoFit/>
          </a:bodyPr>
          <a:lstStyle>
            <a:lvl1pPr defTabSz="4524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524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524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524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524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52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52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52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52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fr-FR" sz="1900" dirty="0">
                <a:solidFill>
                  <a:srgbClr val="FFFFFF"/>
                </a:solidFill>
                <a:latin typeface="Calibri" pitchFamily="34" charset="0"/>
                <a:ea typeface="ＭＳ Ｐゴシック" charset="-128"/>
              </a:rPr>
              <a:t>Rabi</a:t>
            </a:r>
          </a:p>
        </p:txBody>
      </p:sp>
      <p:sp>
        <p:nvSpPr>
          <p:cNvPr id="6159" name="TextBox 21"/>
          <p:cNvSpPr txBox="1">
            <a:spLocks noChangeArrowheads="1"/>
          </p:cNvSpPr>
          <p:nvPr/>
        </p:nvSpPr>
        <p:spPr bwMode="auto">
          <a:xfrm>
            <a:off x="-43568" y="1123130"/>
            <a:ext cx="1031786" cy="368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772" tIns="47888" rIns="95772" bIns="47888">
            <a:spAutoFit/>
          </a:bodyPr>
          <a:lstStyle>
            <a:lvl1pPr defTabSz="4524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524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524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524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524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52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52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52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52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fr-FR" sz="1900" dirty="0" err="1">
                <a:solidFill>
                  <a:srgbClr val="FFFFFF"/>
                </a:solidFill>
                <a:latin typeface="Calibri" pitchFamily="34" charset="0"/>
                <a:ea typeface="ＭＳ Ｐゴシック" charset="-128"/>
              </a:rPr>
              <a:t>Mondah</a:t>
            </a:r>
            <a:endParaRPr lang="en-US" altLang="fr-FR" sz="1900" dirty="0">
              <a:solidFill>
                <a:srgbClr val="FFFFFF"/>
              </a:solidFill>
              <a:latin typeface="Calibri" pitchFamily="34" charset="0"/>
              <a:ea typeface="ＭＳ Ｐゴシック" charset="-128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2114220" y="2578333"/>
            <a:ext cx="248575" cy="232579"/>
          </a:xfrm>
          <a:prstGeom prst="rect">
            <a:avLst/>
          </a:prstGeom>
          <a:solidFill>
            <a:srgbClr val="FF0000">
              <a:alpha val="50196"/>
            </a:srgbClr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lIns="95772" tIns="47888" rIns="95772" bIns="47888" anchor="ctr"/>
          <a:lstStyle/>
          <a:p>
            <a:pPr defTabSz="478906">
              <a:defRPr/>
            </a:pPr>
            <a:endParaRPr lang="fr-FR" sz="1900">
              <a:solidFill>
                <a:srgbClr val="FFFFFF"/>
              </a:solidFill>
              <a:latin typeface="Calibri" pitchFamily="34" charset="0"/>
              <a:ea typeface="ＭＳ Ｐゴシック" charset="-128"/>
            </a:endParaRPr>
          </a:p>
        </p:txBody>
      </p:sp>
      <p:sp>
        <p:nvSpPr>
          <p:cNvPr id="23" name="TextBox 21"/>
          <p:cNvSpPr txBox="1">
            <a:spLocks noChangeArrowheads="1"/>
          </p:cNvSpPr>
          <p:nvPr/>
        </p:nvSpPr>
        <p:spPr bwMode="auto">
          <a:xfrm>
            <a:off x="939360" y="2505175"/>
            <a:ext cx="1209718" cy="368645"/>
          </a:xfrm>
          <a:prstGeom prst="rect">
            <a:avLst/>
          </a:prstGeom>
          <a:solidFill>
            <a:srgbClr val="000028">
              <a:alpha val="4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772" tIns="47888" rIns="95772" bIns="47888">
            <a:spAutoFit/>
          </a:bodyPr>
          <a:lstStyle>
            <a:lvl1pPr defTabSz="4524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524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524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524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524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52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52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52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52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fr-FR" sz="1900" dirty="0" err="1">
                <a:solidFill>
                  <a:srgbClr val="FFFFFF"/>
                </a:solidFill>
                <a:latin typeface="Calibri" pitchFamily="34" charset="0"/>
                <a:ea typeface="ＭＳ Ｐゴシック" charset="-128"/>
              </a:rPr>
              <a:t>Mabounie</a:t>
            </a:r>
            <a:endParaRPr lang="en-US" altLang="fr-FR" sz="1900" dirty="0">
              <a:solidFill>
                <a:srgbClr val="FFFFFF"/>
              </a:solidFill>
              <a:latin typeface="Calibri" pitchFamily="34" charset="0"/>
              <a:ea typeface="ＭＳ Ｐゴシック" charset="-128"/>
            </a:endParaRPr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969616" y="1668111"/>
            <a:ext cx="286033" cy="249983"/>
          </a:xfrm>
          <a:prstGeom prst="rect">
            <a:avLst/>
          </a:prstGeom>
          <a:solidFill>
            <a:srgbClr val="FF0000">
              <a:alpha val="50196"/>
            </a:srgbClr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lIns="95772" tIns="47888" rIns="95772" bIns="47888" anchor="ctr"/>
          <a:lstStyle/>
          <a:p>
            <a:pPr defTabSz="478906">
              <a:defRPr/>
            </a:pPr>
            <a:endParaRPr lang="fr-FR" sz="1900">
              <a:solidFill>
                <a:srgbClr val="FFFFFF"/>
              </a:solidFill>
              <a:latin typeface="Calibri" pitchFamily="34" charset="0"/>
              <a:ea typeface="ＭＳ Ｐゴシック" charset="-128"/>
            </a:endParaRPr>
          </a:p>
        </p:txBody>
      </p:sp>
      <p:sp>
        <p:nvSpPr>
          <p:cNvPr id="28" name="TextBox 21"/>
          <p:cNvSpPr txBox="1">
            <a:spLocks noChangeArrowheads="1"/>
          </p:cNvSpPr>
          <p:nvPr/>
        </p:nvSpPr>
        <p:spPr bwMode="auto">
          <a:xfrm>
            <a:off x="-32695" y="1591180"/>
            <a:ext cx="996520" cy="368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772" tIns="47888" rIns="95772" bIns="47888">
            <a:spAutoFit/>
          </a:bodyPr>
          <a:lstStyle>
            <a:lvl1pPr defTabSz="4524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524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524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524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524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52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52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52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52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fr-FR" sz="1900" dirty="0" err="1" smtClean="0">
                <a:solidFill>
                  <a:srgbClr val="FFFFFF"/>
                </a:solidFill>
                <a:latin typeface="Calibri" pitchFamily="34" charset="0"/>
                <a:ea typeface="ＭＳ Ｐゴシック" charset="-128"/>
              </a:rPr>
              <a:t>Pongara</a:t>
            </a:r>
            <a:endParaRPr lang="en-US" altLang="fr-FR" sz="1900" dirty="0">
              <a:solidFill>
                <a:srgbClr val="FFFFFF"/>
              </a:solidFill>
              <a:latin typeface="Calibri" pitchFamily="34" charset="0"/>
              <a:ea typeface="ＭＳ Ｐゴシック" charset="-128"/>
            </a:endParaRPr>
          </a:p>
        </p:txBody>
      </p:sp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1327681" y="1447773"/>
            <a:ext cx="178157" cy="195361"/>
          </a:xfrm>
          <a:prstGeom prst="rect">
            <a:avLst/>
          </a:prstGeom>
          <a:solidFill>
            <a:srgbClr val="FF0000">
              <a:alpha val="50196"/>
            </a:srgbClr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lIns="95772" tIns="47888" rIns="95772" bIns="47888" anchor="ctr"/>
          <a:lstStyle/>
          <a:p>
            <a:pPr defTabSz="478906">
              <a:defRPr/>
            </a:pPr>
            <a:endParaRPr lang="fr-FR" sz="1900">
              <a:solidFill>
                <a:srgbClr val="FFFFFF"/>
              </a:solidFill>
              <a:latin typeface="Calibri" pitchFamily="34" charset="0"/>
              <a:ea typeface="ＭＳ Ｐゴシック" charset="-128"/>
            </a:endParaRPr>
          </a:p>
        </p:txBody>
      </p:sp>
      <p:sp>
        <p:nvSpPr>
          <p:cNvPr id="30" name="TextBox 21"/>
          <p:cNvSpPr txBox="1">
            <a:spLocks noChangeArrowheads="1"/>
          </p:cNvSpPr>
          <p:nvPr/>
        </p:nvSpPr>
        <p:spPr bwMode="auto">
          <a:xfrm>
            <a:off x="1514271" y="1377696"/>
            <a:ext cx="691756" cy="368645"/>
          </a:xfrm>
          <a:prstGeom prst="rect">
            <a:avLst/>
          </a:prstGeom>
          <a:solidFill>
            <a:srgbClr val="000028">
              <a:alpha val="4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772" tIns="47888" rIns="95772" bIns="47888">
            <a:spAutoFit/>
          </a:bodyPr>
          <a:lstStyle>
            <a:lvl1pPr defTabSz="4524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524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524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524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524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52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52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52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52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fr-FR" sz="1900" dirty="0" err="1" smtClean="0">
                <a:solidFill>
                  <a:srgbClr val="FFFFFF"/>
                </a:solidFill>
                <a:latin typeface="Calibri" pitchFamily="34" charset="0"/>
                <a:ea typeface="ＭＳ Ｐゴシック" charset="-128"/>
              </a:rPr>
              <a:t>Nkok</a:t>
            </a:r>
            <a:endParaRPr lang="en-US" altLang="fr-FR" sz="1900" dirty="0">
              <a:solidFill>
                <a:srgbClr val="FFFFFF"/>
              </a:solidFill>
              <a:latin typeface="Calibri" pitchFamily="34" charset="0"/>
              <a:ea typeface="ＭＳ Ｐゴシック" charset="-128"/>
            </a:endParaRPr>
          </a:p>
        </p:txBody>
      </p:sp>
      <p:sp>
        <p:nvSpPr>
          <p:cNvPr id="6150" name="TextBox 6"/>
          <p:cNvSpPr txBox="1">
            <a:spLocks noChangeArrowheads="1"/>
          </p:cNvSpPr>
          <p:nvPr/>
        </p:nvSpPr>
        <p:spPr bwMode="auto">
          <a:xfrm>
            <a:off x="14475" y="4519074"/>
            <a:ext cx="2678069" cy="89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772" tIns="47888" rIns="95772" bIns="47888">
            <a:spAutoFit/>
          </a:bodyPr>
          <a:lstStyle>
            <a:lvl1pPr defTabSz="4524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524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524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524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524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52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52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52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52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en-US" altLang="fr-FR" sz="1400" b="1" i="0" dirty="0">
                <a:solidFill>
                  <a:schemeClr val="bg1"/>
                </a:solidFill>
                <a:latin typeface="Aharoni" panose="02010803020104030203" pitchFamily="2" charset="-79"/>
                <a:ea typeface="ＭＳ Ｐゴシック" charset="-128"/>
                <a:cs typeface="Aharoni" panose="02010803020104030203" pitchFamily="2" charset="-79"/>
              </a:rPr>
              <a:t>JERS LHH MOSAIC of </a:t>
            </a:r>
            <a:r>
              <a:rPr lang="en-US" altLang="fr-FR" sz="1400" b="1" i="0" dirty="0" smtClean="0">
                <a:solidFill>
                  <a:schemeClr val="bg1"/>
                </a:solidFill>
                <a:latin typeface="Aharoni" panose="02010803020104030203" pitchFamily="2" charset="-79"/>
                <a:ea typeface="ＭＳ Ｐゴシック" charset="-128"/>
                <a:cs typeface="Aharoni" panose="02010803020104030203" pitchFamily="2" charset="-79"/>
              </a:rPr>
              <a:t>GABON</a:t>
            </a:r>
            <a:endParaRPr lang="en-US" altLang="fr-FR" sz="1400" b="1" i="0" dirty="0">
              <a:solidFill>
                <a:schemeClr val="bg1"/>
              </a:solidFill>
              <a:latin typeface="Aharoni" panose="02010803020104030203" pitchFamily="2" charset="-79"/>
              <a:ea typeface="ＭＳ Ｐゴシック" charset="-128"/>
              <a:cs typeface="Aharoni" panose="02010803020104030203" pitchFamily="2" charset="-79"/>
            </a:endParaRPr>
          </a:p>
          <a:p>
            <a:pPr algn="l" eaLnBrk="1" hangingPunct="1"/>
            <a:r>
              <a:rPr lang="en-US" altLang="fr-FR" sz="1400" i="0" dirty="0">
                <a:solidFill>
                  <a:srgbClr val="FF0000"/>
                </a:solidFill>
                <a:latin typeface="Aharoni" panose="02010803020104030203" pitchFamily="2" charset="-79"/>
                <a:ea typeface="ＭＳ Ｐゴシック" charset="-128"/>
                <a:cs typeface="Aharoni" panose="02010803020104030203" pitchFamily="2" charset="-79"/>
              </a:rPr>
              <a:t>R</a:t>
            </a:r>
            <a:r>
              <a:rPr lang="en-US" altLang="fr-FR" sz="1400" i="0" dirty="0">
                <a:solidFill>
                  <a:schemeClr val="bg1"/>
                </a:solidFill>
                <a:latin typeface="Aharoni" panose="02010803020104030203" pitchFamily="2" charset="-79"/>
                <a:ea typeface="ＭＳ Ｐゴシック" charset="-128"/>
                <a:cs typeface="Aharoni" panose="02010803020104030203" pitchFamily="2" charset="-79"/>
              </a:rPr>
              <a:t>: </a:t>
            </a:r>
            <a:r>
              <a:rPr lang="en-US" altLang="fr-FR" sz="1400" i="0" dirty="0" smtClean="0">
                <a:solidFill>
                  <a:schemeClr val="bg1"/>
                </a:solidFill>
                <a:latin typeface="Aharoni" panose="02010803020104030203" pitchFamily="2" charset="-79"/>
                <a:ea typeface="ＭＳ Ｐゴシック" charset="-128"/>
                <a:cs typeface="Aharoni" panose="02010803020104030203" pitchFamily="2" charset="-79"/>
              </a:rPr>
              <a:t>LHH-1 (Oct-Nov</a:t>
            </a:r>
            <a:r>
              <a:rPr lang="en-US" altLang="fr-FR" sz="1400" i="0" dirty="0">
                <a:solidFill>
                  <a:schemeClr val="bg1"/>
                </a:solidFill>
                <a:latin typeface="Aharoni" panose="02010803020104030203" pitchFamily="2" charset="-79"/>
                <a:ea typeface="ＭＳ Ｐゴシック" charset="-128"/>
                <a:cs typeface="Aharoni" panose="02010803020104030203" pitchFamily="2" charset="-79"/>
              </a:rPr>
              <a:t>, 1996)</a:t>
            </a:r>
          </a:p>
          <a:p>
            <a:pPr algn="l" eaLnBrk="1" hangingPunct="1"/>
            <a:r>
              <a:rPr lang="en-US" altLang="fr-FR" sz="1400" i="0" dirty="0">
                <a:solidFill>
                  <a:srgbClr val="008000"/>
                </a:solidFill>
                <a:latin typeface="Aharoni" panose="02010803020104030203" pitchFamily="2" charset="-79"/>
                <a:ea typeface="ＭＳ Ｐゴシック" charset="-128"/>
                <a:cs typeface="Aharoni" panose="02010803020104030203" pitchFamily="2" charset="-79"/>
              </a:rPr>
              <a:t>G</a:t>
            </a:r>
            <a:r>
              <a:rPr lang="en-US" altLang="fr-FR" sz="1400" i="0" dirty="0">
                <a:solidFill>
                  <a:schemeClr val="bg1"/>
                </a:solidFill>
                <a:latin typeface="Aharoni" panose="02010803020104030203" pitchFamily="2" charset="-79"/>
                <a:ea typeface="ＭＳ Ｐゴシック" charset="-128"/>
                <a:cs typeface="Aharoni" panose="02010803020104030203" pitchFamily="2" charset="-79"/>
              </a:rPr>
              <a:t>: </a:t>
            </a:r>
            <a:r>
              <a:rPr lang="en-US" altLang="fr-FR" sz="1400" i="0" dirty="0" smtClean="0">
                <a:solidFill>
                  <a:schemeClr val="bg1"/>
                </a:solidFill>
                <a:latin typeface="Aharoni" panose="02010803020104030203" pitchFamily="2" charset="-79"/>
                <a:ea typeface="ＭＳ Ｐゴシック" charset="-128"/>
                <a:cs typeface="Aharoni" panose="02010803020104030203" pitchFamily="2" charset="-79"/>
              </a:rPr>
              <a:t>LHH-2 </a:t>
            </a:r>
            <a:r>
              <a:rPr lang="en-US" altLang="fr-FR" sz="1400" i="0" dirty="0">
                <a:solidFill>
                  <a:schemeClr val="bg1"/>
                </a:solidFill>
                <a:latin typeface="Aharoni" panose="02010803020104030203" pitchFamily="2" charset="-79"/>
                <a:ea typeface="ＭＳ Ｐゴシック" charset="-128"/>
                <a:cs typeface="Aharoni" panose="02010803020104030203" pitchFamily="2" charset="-79"/>
              </a:rPr>
              <a:t>(Jan-Mar, 1996)</a:t>
            </a:r>
          </a:p>
          <a:p>
            <a:pPr algn="l" eaLnBrk="1" hangingPunct="1"/>
            <a:r>
              <a:rPr lang="en-US" altLang="fr-FR" sz="1400" i="0" dirty="0">
                <a:solidFill>
                  <a:srgbClr val="0000FF"/>
                </a:solidFill>
                <a:latin typeface="Aharoni" panose="02010803020104030203" pitchFamily="2" charset="-79"/>
                <a:ea typeface="ＭＳ Ｐゴシック" charset="-128"/>
                <a:cs typeface="Aharoni" panose="02010803020104030203" pitchFamily="2" charset="-79"/>
              </a:rPr>
              <a:t>B</a:t>
            </a:r>
            <a:r>
              <a:rPr lang="en-US" altLang="fr-FR" sz="1400" i="0" dirty="0">
                <a:solidFill>
                  <a:schemeClr val="bg1"/>
                </a:solidFill>
                <a:latin typeface="Aharoni" panose="02010803020104030203" pitchFamily="2" charset="-79"/>
                <a:ea typeface="ＭＳ Ｐゴシック" charset="-128"/>
                <a:cs typeface="Aharoni" panose="02010803020104030203" pitchFamily="2" charset="-79"/>
              </a:rPr>
              <a:t>: Ratio LHH-1/LHH-2</a:t>
            </a:r>
          </a:p>
        </p:txBody>
      </p:sp>
      <p:sp>
        <p:nvSpPr>
          <p:cNvPr id="26" name="WordArt 67"/>
          <p:cNvSpPr>
            <a:spLocks noChangeArrowheads="1" noChangeShapeType="1" noTextEdit="1"/>
          </p:cNvSpPr>
          <p:nvPr/>
        </p:nvSpPr>
        <p:spPr bwMode="auto">
          <a:xfrm>
            <a:off x="177342" y="295286"/>
            <a:ext cx="4253478" cy="43497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i="0" kern="10" dirty="0" err="1" smtClean="0">
                <a:ln w="12700">
                  <a:solidFill>
                    <a:srgbClr val="80808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  <a:ea typeface="ヒラギノ角ゴ Pro W3"/>
              </a:rPr>
              <a:t>Af</a:t>
            </a:r>
            <a:r>
              <a:rPr lang="en-US" sz="2000" b="1" i="0" kern="10" dirty="0" err="1" smtClean="0">
                <a:ln w="12700">
                  <a:solidFill>
                    <a:srgbClr val="80808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Arial Black"/>
                <a:ea typeface="ヒラギノ角ゴ Pro W3"/>
              </a:rPr>
              <a:t>riS</a:t>
            </a:r>
            <a:r>
              <a:rPr lang="en-US" sz="2000" b="1" i="0" kern="10" dirty="0" err="1" smtClean="0">
                <a:ln w="12700">
                  <a:solidFill>
                    <a:srgbClr val="80808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Arial Black"/>
                <a:ea typeface="ヒラギノ角ゴ Pro W3"/>
              </a:rPr>
              <a:t>AR</a:t>
            </a:r>
            <a:r>
              <a:rPr lang="en-US" sz="2000" b="1" i="0" kern="10" dirty="0" smtClean="0">
                <a:ln w="12700">
                  <a:solidFill>
                    <a:srgbClr val="808080"/>
                  </a:solidFill>
                  <a:round/>
                  <a:headEnd/>
                  <a:tailEnd/>
                </a:ln>
                <a:solidFill>
                  <a:schemeClr val="bg1">
                    <a:lumMod val="95000"/>
                  </a:schemeClr>
                </a:solidFill>
                <a:latin typeface="Arial Black"/>
                <a:ea typeface="ヒラギノ角ゴ Pro W3"/>
              </a:rPr>
              <a:t>  </a:t>
            </a:r>
            <a:r>
              <a:rPr lang="en-US" sz="2000" b="1" i="0" kern="10" dirty="0" smtClean="0">
                <a:ln w="12700">
                  <a:solidFill>
                    <a:srgbClr val="80808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  <a:ea typeface="ヒラギノ角ゴ Pro W3"/>
              </a:rPr>
              <a:t>20</a:t>
            </a:r>
            <a:r>
              <a:rPr lang="en-US" sz="2000" b="1" i="0" kern="10" dirty="0" smtClean="0">
                <a:ln w="12700">
                  <a:solidFill>
                    <a:srgbClr val="80808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Arial Black"/>
                <a:ea typeface="ヒラギノ角ゴ Pro W3"/>
              </a:rPr>
              <a:t>16</a:t>
            </a:r>
            <a:r>
              <a:rPr lang="en-US" sz="2000" b="1" i="0" kern="10" dirty="0" smtClean="0">
                <a:ln w="12700">
                  <a:solidFill>
                    <a:srgbClr val="808080"/>
                  </a:solidFill>
                  <a:round/>
                  <a:headEnd/>
                  <a:tailEnd/>
                </a:ln>
                <a:solidFill>
                  <a:schemeClr val="bg1">
                    <a:lumMod val="95000"/>
                  </a:schemeClr>
                </a:solidFill>
                <a:latin typeface="Arial Black"/>
                <a:ea typeface="ヒラギノ角ゴ Pro W3"/>
              </a:rPr>
              <a:t>  </a:t>
            </a:r>
          </a:p>
        </p:txBody>
      </p:sp>
      <p:sp>
        <p:nvSpPr>
          <p:cNvPr id="39" name="Foliennummernplatzhalter 2"/>
          <p:cNvSpPr txBox="1">
            <a:spLocks/>
          </p:cNvSpPr>
          <p:nvPr/>
        </p:nvSpPr>
        <p:spPr>
          <a:xfrm>
            <a:off x="3201866" y="6477002"/>
            <a:ext cx="5561134" cy="150813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1200" i="1" kern="1200">
                <a:solidFill>
                  <a:srgbClr val="00CC00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i="1" kern="1200">
                <a:solidFill>
                  <a:srgbClr val="00CC00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i="1" kern="1200">
                <a:solidFill>
                  <a:srgbClr val="00CC00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i="1" kern="1200">
                <a:solidFill>
                  <a:srgbClr val="00CC00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i="1" kern="1200">
                <a:solidFill>
                  <a:srgbClr val="00CC00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i="1" kern="1200">
                <a:solidFill>
                  <a:srgbClr val="00CC00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i="1" kern="1200">
                <a:solidFill>
                  <a:srgbClr val="00CC00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i="1" kern="1200">
                <a:solidFill>
                  <a:srgbClr val="00CC00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i="1" kern="1200">
                <a:solidFill>
                  <a:srgbClr val="00CC00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mtClean="0"/>
              <a:t>DLR.de  •  Chart </a:t>
            </a:r>
            <a:fld id="{18C7CB6D-895A-4F21-B0E7-2185F6FE5534}" type="slidenum">
              <a:rPr lang="en-GB" smtClean="0"/>
              <a:pPr>
                <a:defRPr/>
              </a:pPr>
              <a:t>4</a:t>
            </a:fld>
            <a:endParaRPr lang="en-GB" dirty="0"/>
          </a:p>
        </p:txBody>
      </p:sp>
      <p:sp>
        <p:nvSpPr>
          <p:cNvPr id="40" name="Rectangle 39"/>
          <p:cNvSpPr/>
          <p:nvPr/>
        </p:nvSpPr>
        <p:spPr bwMode="auto">
          <a:xfrm>
            <a:off x="0" y="5839898"/>
            <a:ext cx="9144000" cy="101810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8588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41" name="Picture 2" descr="DLR-Logo_Grau_U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001" y="6075399"/>
            <a:ext cx="1661746" cy="546100"/>
          </a:xfrm>
          <a:prstGeom prst="rect">
            <a:avLst/>
          </a:prstGeom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3" descr="Unbenann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33" y="6074608"/>
            <a:ext cx="978877" cy="547687"/>
          </a:xfrm>
          <a:prstGeom prst="rect">
            <a:avLst/>
          </a:prstGeom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" descr="ONER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818" y="6075399"/>
            <a:ext cx="1773115" cy="546100"/>
          </a:xfrm>
          <a:prstGeom prst="rect">
            <a:avLst/>
          </a:prstGeom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43" descr="parcs-gab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992" y="5994439"/>
            <a:ext cx="962757" cy="708025"/>
          </a:xfrm>
          <a:prstGeom prst="rect">
            <a:avLst/>
          </a:prstGeom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1" descr="LOGO AGEOS.jpe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79" y="5839897"/>
            <a:ext cx="944845" cy="1017104"/>
          </a:xfrm>
          <a:prstGeom prst="rect">
            <a:avLst/>
          </a:prstGeom>
        </p:spPr>
      </p:pic>
      <p:pic>
        <p:nvPicPr>
          <p:cNvPr id="46" name="Picture 4" descr="NASA Logo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814" y="5998319"/>
            <a:ext cx="777387" cy="700265"/>
          </a:xfrm>
          <a:prstGeom prst="rect">
            <a:avLst/>
          </a:prstGeom>
        </p:spPr>
      </p:pic>
      <p:sp>
        <p:nvSpPr>
          <p:cNvPr id="76" name="Text Box 4"/>
          <p:cNvSpPr txBox="1">
            <a:spLocks noChangeArrowheads="1"/>
          </p:cNvSpPr>
          <p:nvPr/>
        </p:nvSpPr>
        <p:spPr bwMode="auto">
          <a:xfrm>
            <a:off x="6365960" y="114302"/>
            <a:ext cx="2725286" cy="5591175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  <a:effectLst/>
          <a:extLst/>
        </p:spPr>
        <p:txBody>
          <a:bodyPr anchor="ctr"/>
          <a:lstStyle>
            <a:lvl1pPr marL="269875" indent="-18256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87312" indent="0" algn="l" fontAlgn="base">
              <a:lnSpc>
                <a:spcPct val="120000"/>
              </a:lnSpc>
              <a:spcBef>
                <a:spcPct val="30000"/>
              </a:spcBef>
              <a:spcAft>
                <a:spcPct val="30000"/>
              </a:spcAft>
            </a:pPr>
            <a:r>
              <a:rPr lang="en-US" altLang="en-US" sz="1600" b="1" i="0" dirty="0" smtClean="0">
                <a:solidFill>
                  <a:schemeClr val="bg1"/>
                </a:solidFill>
                <a:latin typeface="Arial" pitchFamily="34" charset="0"/>
                <a:ea typeface="ヒラギノ角ゴ Pro W3"/>
              </a:rPr>
              <a:t>Objectives </a:t>
            </a:r>
          </a:p>
          <a:p>
            <a:pPr marL="87312" indent="0" algn="l" fontAlgn="base">
              <a:lnSpc>
                <a:spcPct val="120000"/>
              </a:lnSpc>
              <a:spcBef>
                <a:spcPct val="30000"/>
              </a:spcBef>
              <a:spcAft>
                <a:spcPct val="30000"/>
              </a:spcAft>
            </a:pPr>
            <a:r>
              <a:rPr lang="en-US" altLang="en-US" sz="1400" b="1" i="0" dirty="0" smtClean="0">
                <a:solidFill>
                  <a:srgbClr val="FF0000"/>
                </a:solidFill>
                <a:latin typeface="Arial" pitchFamily="34" charset="0"/>
                <a:ea typeface="ヒラギノ角ゴ Pro W3"/>
              </a:rPr>
              <a:t>Tandem-L: </a:t>
            </a:r>
          </a:p>
          <a:p>
            <a:pPr marL="87312" indent="0" algn="l" fontAlgn="base">
              <a:lnSpc>
                <a:spcPct val="120000"/>
              </a:lnSpc>
              <a:spcBef>
                <a:spcPct val="30000"/>
              </a:spcBef>
              <a:spcAft>
                <a:spcPct val="30000"/>
              </a:spcAft>
            </a:pPr>
            <a:r>
              <a:rPr lang="en-US" altLang="en-US" sz="1400" i="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ea typeface="ヒラギノ角ゴ Pro W3"/>
              </a:rPr>
              <a:t>Development &amp; validation of algorithms for forest structure </a:t>
            </a:r>
            <a:r>
              <a:rPr lang="en-US" altLang="en-US" sz="1400" i="0" dirty="0" err="1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ea typeface="ヒラギノ角ゴ Pro W3"/>
              </a:rPr>
              <a:t>characterisation</a:t>
            </a:r>
            <a:r>
              <a:rPr lang="en-US" altLang="en-US" sz="1400" i="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ea typeface="ヒラギノ角ゴ Pro W3"/>
              </a:rPr>
              <a:t> @ L-band</a:t>
            </a:r>
          </a:p>
          <a:p>
            <a:pPr marL="87312" indent="0" algn="l">
              <a:lnSpc>
                <a:spcPct val="120000"/>
              </a:lnSpc>
              <a:spcBef>
                <a:spcPct val="30000"/>
              </a:spcBef>
              <a:spcAft>
                <a:spcPct val="30000"/>
              </a:spcAft>
            </a:pPr>
            <a:endParaRPr lang="en-US" altLang="en-US" sz="1400" b="1" i="0" dirty="0" smtClean="0">
              <a:solidFill>
                <a:srgbClr val="FFC000"/>
              </a:solidFill>
              <a:latin typeface="Arial" pitchFamily="34" charset="0"/>
              <a:ea typeface="ヒラギノ角ゴ Pro W3"/>
            </a:endParaRPr>
          </a:p>
          <a:p>
            <a:pPr marL="87312" indent="0" algn="l">
              <a:lnSpc>
                <a:spcPct val="120000"/>
              </a:lnSpc>
              <a:spcBef>
                <a:spcPct val="30000"/>
              </a:spcBef>
              <a:spcAft>
                <a:spcPct val="30000"/>
              </a:spcAft>
            </a:pPr>
            <a:r>
              <a:rPr lang="en-US" altLang="en-US" sz="1400" b="1" i="0" dirty="0" smtClean="0">
                <a:solidFill>
                  <a:srgbClr val="FFC000"/>
                </a:solidFill>
                <a:latin typeface="Arial" pitchFamily="34" charset="0"/>
                <a:ea typeface="ヒラギノ角ゴ Pro W3"/>
              </a:rPr>
              <a:t>GEDI</a:t>
            </a:r>
            <a:endParaRPr lang="en-US" altLang="en-US" sz="1400" b="1" i="0" dirty="0">
              <a:solidFill>
                <a:srgbClr val="FFC000"/>
              </a:solidFill>
              <a:latin typeface="Arial" pitchFamily="34" charset="0"/>
              <a:ea typeface="ヒラギノ角ゴ Pro W3"/>
            </a:endParaRPr>
          </a:p>
          <a:p>
            <a:pPr marL="87312" indent="0" algn="l">
              <a:lnSpc>
                <a:spcPct val="120000"/>
              </a:lnSpc>
              <a:spcBef>
                <a:spcPct val="30000"/>
              </a:spcBef>
              <a:spcAft>
                <a:spcPct val="30000"/>
              </a:spcAft>
            </a:pPr>
            <a:r>
              <a:rPr lang="en-US" altLang="en-US" sz="1400" i="0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  <a:ea typeface="ヒラギノ角ゴ Pro W3"/>
              </a:rPr>
              <a:t>Development </a:t>
            </a:r>
            <a:r>
              <a:rPr lang="en-US" altLang="en-US" sz="1400" i="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ea typeface="ヒラギノ角ゴ Pro W3"/>
              </a:rPr>
              <a:t>&amp; validation of </a:t>
            </a:r>
            <a:r>
              <a:rPr lang="en-US" altLang="en-US" sz="1400" i="0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  <a:ea typeface="ヒラギノ角ゴ Pro W3"/>
              </a:rPr>
              <a:t>methodology for combining TD-X </a:t>
            </a:r>
            <a:r>
              <a:rPr lang="en-US" altLang="en-US" sz="1400" i="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ea typeface="ヒラギノ角ゴ Pro W3"/>
              </a:rPr>
              <a:t>and GEDI measurements </a:t>
            </a:r>
          </a:p>
          <a:p>
            <a:pPr marL="87312" indent="0" algn="l" fontAlgn="base">
              <a:lnSpc>
                <a:spcPct val="120000"/>
              </a:lnSpc>
              <a:spcBef>
                <a:spcPct val="30000"/>
              </a:spcBef>
              <a:spcAft>
                <a:spcPct val="30000"/>
              </a:spcAft>
            </a:pPr>
            <a:endParaRPr lang="en-US" altLang="en-US" sz="1400" b="1" i="0" dirty="0" smtClean="0">
              <a:solidFill>
                <a:srgbClr val="00B050"/>
              </a:solidFill>
              <a:latin typeface="Arial" pitchFamily="34" charset="0"/>
              <a:ea typeface="ヒラギノ角ゴ Pro W3"/>
            </a:endParaRPr>
          </a:p>
          <a:p>
            <a:pPr marL="87312" indent="0" algn="l" fontAlgn="base">
              <a:lnSpc>
                <a:spcPct val="120000"/>
              </a:lnSpc>
              <a:spcBef>
                <a:spcPct val="30000"/>
              </a:spcBef>
              <a:spcAft>
                <a:spcPct val="30000"/>
              </a:spcAft>
            </a:pPr>
            <a:r>
              <a:rPr lang="en-US" altLang="en-US" sz="1400" b="1" i="0" dirty="0" smtClean="0">
                <a:solidFill>
                  <a:srgbClr val="00B050"/>
                </a:solidFill>
                <a:latin typeface="Arial" pitchFamily="34" charset="0"/>
                <a:ea typeface="ヒラギノ角ゴ Pro W3"/>
              </a:rPr>
              <a:t>BIOMASS</a:t>
            </a:r>
          </a:p>
          <a:p>
            <a:pPr marL="87312" indent="0" algn="l">
              <a:lnSpc>
                <a:spcPct val="120000"/>
              </a:lnSpc>
              <a:spcBef>
                <a:spcPct val="30000"/>
              </a:spcBef>
              <a:spcAft>
                <a:spcPct val="30000"/>
              </a:spcAft>
            </a:pPr>
            <a:r>
              <a:rPr lang="en-US" altLang="en-US" sz="1400" i="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ea typeface="ヒラギノ角ゴ Pro W3"/>
              </a:rPr>
              <a:t>Establishment &amp; validation of a common framework for </a:t>
            </a:r>
            <a:r>
              <a:rPr lang="en-US" altLang="en-US" sz="1400" i="0" dirty="0" err="1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ea typeface="ヒラギノ角ゴ Pro W3"/>
              </a:rPr>
              <a:t>PolSAR</a:t>
            </a:r>
            <a:r>
              <a:rPr lang="en-US" altLang="en-US" sz="1400" i="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ea typeface="ヒラギノ角ゴ Pro W3"/>
              </a:rPr>
              <a:t>, Pol-</a:t>
            </a:r>
            <a:r>
              <a:rPr lang="en-US" altLang="en-US" sz="1400" i="0" dirty="0" err="1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ea typeface="ヒラギノ角ゴ Pro W3"/>
              </a:rPr>
              <a:t>InSAR</a:t>
            </a:r>
            <a:r>
              <a:rPr lang="en-US" altLang="en-US" sz="1400" i="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ea typeface="ヒラギノ角ゴ Pro W3"/>
              </a:rPr>
              <a:t> and </a:t>
            </a:r>
            <a:r>
              <a:rPr lang="en-US" altLang="en-US" sz="1400" i="0" dirty="0" err="1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ea typeface="ヒラギノ角ゴ Pro W3"/>
              </a:rPr>
              <a:t>TomoSAR</a:t>
            </a:r>
            <a:r>
              <a:rPr lang="en-US" altLang="en-US" sz="1400" i="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ea typeface="ヒラギノ角ゴ Pro W3"/>
              </a:rPr>
              <a:t> </a:t>
            </a:r>
            <a:r>
              <a:rPr lang="en-US" altLang="en-US" sz="1400" i="0" dirty="0" err="1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ea typeface="ヒラギノ角ゴ Pro W3"/>
              </a:rPr>
              <a:t>massurements</a:t>
            </a:r>
            <a:r>
              <a:rPr lang="en-US" altLang="en-US" sz="1400" i="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ea typeface="ヒラギノ角ゴ Pro W3"/>
              </a:rPr>
              <a:t> to support Biomass estimation @ P-band</a:t>
            </a:r>
            <a:endParaRPr lang="en-US" altLang="en-US" sz="1400" b="1" i="0" dirty="0" smtClean="0">
              <a:solidFill>
                <a:schemeClr val="bg1">
                  <a:lumMod val="95000"/>
                </a:schemeClr>
              </a:solidFill>
              <a:latin typeface="Arial" pitchFamily="34" charset="0"/>
              <a:ea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270157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19"/>
          <p:cNvSpPr>
            <a:spLocks noChangeArrowheads="1"/>
          </p:cNvSpPr>
          <p:nvPr/>
        </p:nvSpPr>
        <p:spPr bwMode="auto">
          <a:xfrm>
            <a:off x="-1933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lIns="92375" tIns="46189" rIns="92375" bIns="46189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fr-FR" altLang="fr-FR">
              <a:solidFill>
                <a:srgbClr val="92D05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652" y="99483"/>
            <a:ext cx="8413709" cy="737829"/>
          </a:xfrm>
        </p:spPr>
        <p:txBody>
          <a:bodyPr/>
          <a:lstStyle/>
          <a:p>
            <a:r>
              <a:rPr lang="en-US" sz="2400" dirty="0">
                <a:solidFill>
                  <a:srgbClr val="92D050"/>
                </a:solidFill>
              </a:rPr>
              <a:t>Forest Height Estimation: </a:t>
            </a:r>
            <a:r>
              <a:rPr lang="en-US" sz="2400" dirty="0" err="1">
                <a:solidFill>
                  <a:srgbClr val="92D050"/>
                </a:solidFill>
              </a:rPr>
              <a:t>Pongara</a:t>
            </a:r>
            <a:r>
              <a:rPr lang="en-US" sz="2400" dirty="0">
                <a:solidFill>
                  <a:srgbClr val="92D050"/>
                </a:solidFill>
              </a:rPr>
              <a:t> Test Site, Gabon</a:t>
            </a:r>
            <a:endParaRPr lang="de-DE" sz="2400" dirty="0">
              <a:solidFill>
                <a:srgbClr val="92D050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2375071" y="3415667"/>
            <a:ext cx="253219" cy="31089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271" tIns="43635" rIns="87271" bIns="43635" rtlCol="0" anchor="ctr"/>
          <a:lstStyle/>
          <a:p>
            <a:pPr algn="ctr"/>
            <a:endParaRPr lang="de-DE">
              <a:solidFill>
                <a:srgbClr val="92D050"/>
              </a:solidFill>
            </a:endParaRPr>
          </a:p>
        </p:txBody>
      </p:sp>
      <p:pic>
        <p:nvPicPr>
          <p:cNvPr id="25" name="Picture 2"/>
          <p:cNvPicPr>
            <a:picLocks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9" b="89823" l="4471" r="94454">
                        <a14:backgroundMark x1="5320" y1="39460" x2="5320" y2="39460"/>
                      </a14:backgroundRemoval>
                    </a14:imgEffect>
                    <a14:imgEffect>
                      <a14:saturation sat="200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257615" y="1368728"/>
            <a:ext cx="6582156" cy="448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Textfeld 70"/>
          <p:cNvSpPr txBox="1">
            <a:spLocks noChangeArrowheads="1"/>
          </p:cNvSpPr>
          <p:nvPr/>
        </p:nvSpPr>
        <p:spPr bwMode="auto">
          <a:xfrm>
            <a:off x="4742942" y="6380644"/>
            <a:ext cx="1663833" cy="345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7271" tIns="43635" rIns="87271" bIns="43635">
            <a:spAutoFit/>
          </a:bodyPr>
          <a:lstStyle/>
          <a:p>
            <a:r>
              <a:rPr lang="en-US" b="1" dirty="0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Forest </a:t>
            </a:r>
            <a:r>
              <a:rPr lang="en-US" b="1" dirty="0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Height</a:t>
            </a:r>
            <a:endParaRPr lang="de-DE" b="1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feld 70"/>
          <p:cNvSpPr txBox="1">
            <a:spLocks noChangeArrowheads="1"/>
          </p:cNvSpPr>
          <p:nvPr/>
        </p:nvSpPr>
        <p:spPr bwMode="auto">
          <a:xfrm>
            <a:off x="1122832" y="6380644"/>
            <a:ext cx="2702579" cy="345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7271" tIns="43635" rIns="87271" bIns="43635">
            <a:spAutoFit/>
          </a:bodyPr>
          <a:lstStyle/>
          <a:p>
            <a:r>
              <a:rPr lang="en-US" b="1" dirty="0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Polarimetric </a:t>
            </a:r>
            <a:r>
              <a:rPr lang="en-US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Pauli RGB</a:t>
            </a:r>
            <a:endParaRPr lang="de-DE" b="1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38" descr="D:\Institutsbericht_temp\Pongara\Height_inverted_Pongara_L-band.eps.pn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04" b="98196" l="1101" r="97998">
                        <a14:foregroundMark x1="22022" y1="65932" x2="22022" y2="65932"/>
                        <a14:foregroundMark x1="68468" y1="48297" x2="68468" y2="482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89455" y="1611779"/>
            <a:ext cx="5934075" cy="37490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" name="Group 16"/>
          <p:cNvGrpSpPr/>
          <p:nvPr/>
        </p:nvGrpSpPr>
        <p:grpSpPr>
          <a:xfrm>
            <a:off x="6432918" y="570625"/>
            <a:ext cx="2511057" cy="2704838"/>
            <a:chOff x="6613661" y="490930"/>
            <a:chExt cx="2834640" cy="2704838"/>
          </a:xfrm>
          <a:solidFill>
            <a:schemeClr val="tx1"/>
          </a:solidFill>
        </p:grpSpPr>
        <p:pic>
          <p:nvPicPr>
            <p:cNvPr id="19" name="Picture 18" descr="D:\Institutsbericht_temp\Pongara\VP_Pongara_P-band_1612_2pG1_LVIS_XC.wmf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3661" y="490930"/>
              <a:ext cx="2834640" cy="2651760"/>
            </a:xfrm>
            <a:prstGeom prst="rect">
              <a:avLst/>
            </a:prstGeom>
            <a:grpFill/>
            <a:ln>
              <a:noFill/>
            </a:ln>
          </p:spPr>
        </p:pic>
        <p:sp>
          <p:nvSpPr>
            <p:cNvPr id="20" name="Textfeld 70"/>
            <p:cNvSpPr txBox="1">
              <a:spLocks noChangeArrowheads="1"/>
            </p:cNvSpPr>
            <p:nvPr/>
          </p:nvSpPr>
          <p:spPr bwMode="auto">
            <a:xfrm rot="16200000">
              <a:off x="5910404" y="1651203"/>
              <a:ext cx="1967205" cy="314287"/>
            </a:xfrm>
            <a:prstGeom prst="rect">
              <a:avLst/>
            </a:prstGeom>
            <a:grpFill/>
            <a:ln>
              <a:noFill/>
            </a:ln>
            <a:extLst/>
          </p:spPr>
          <p:txBody>
            <a:bodyPr wrap="none">
              <a:spAutoFit/>
            </a:bodyPr>
            <a:lstStyle/>
            <a:p>
              <a:r>
                <a:rPr lang="en-US" sz="1300" b="1" dirty="0" smtClean="0">
                  <a:solidFill>
                    <a:srgbClr val="92D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SAR Forest </a:t>
              </a:r>
              <a:r>
                <a:rPr lang="en-US" sz="1300" b="1" dirty="0">
                  <a:solidFill>
                    <a:srgbClr val="92D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Height [m]</a:t>
              </a:r>
              <a:endParaRPr lang="de-DE" sz="13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feld 70"/>
            <p:cNvSpPr txBox="1">
              <a:spLocks noChangeArrowheads="1"/>
            </p:cNvSpPr>
            <p:nvPr/>
          </p:nvSpPr>
          <p:spPr bwMode="auto">
            <a:xfrm>
              <a:off x="7349299" y="2917358"/>
              <a:ext cx="1896763" cy="278410"/>
            </a:xfrm>
            <a:prstGeom prst="rect">
              <a:avLst/>
            </a:prstGeom>
            <a:grpFill/>
            <a:ln>
              <a:noFill/>
            </a:ln>
            <a:extLst/>
          </p:spPr>
          <p:txBody>
            <a:bodyPr wrap="none">
              <a:spAutoFit/>
            </a:bodyPr>
            <a:lstStyle>
              <a:defPPr>
                <a:defRPr lang="en-US"/>
              </a:defPPr>
              <a:lvl1pPr fontAlgn="auto">
                <a:spcBef>
                  <a:spcPts val="0"/>
                </a:spcBef>
                <a:spcAft>
                  <a:spcPts val="0"/>
                </a:spcAft>
                <a:defRPr sz="2000" b="1" i="0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US" sz="1300" dirty="0">
                  <a:solidFill>
                    <a:srgbClr val="92D050"/>
                  </a:solidFill>
                </a:rPr>
                <a:t>Lidar Height [m]</a:t>
              </a:r>
              <a:endParaRPr lang="de-DE" sz="1300" dirty="0">
                <a:solidFill>
                  <a:srgbClr val="92D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665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83" name="Picture 45" descr="LNL-07_LVIS_profil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865" y="81781"/>
            <a:ext cx="1450731" cy="2245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2" name="Picture 46" descr="LNL-07_SAR_profiles_Capon_vonl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538" y="81781"/>
            <a:ext cx="1450731" cy="2245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1" name="Picture 49" descr="LNL-07_SAR_profiles_Capon_vonl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211" y="81781"/>
            <a:ext cx="1450731" cy="2245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91" name="Picture 23" descr="LNL-11_LVIS_profile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865" y="2319679"/>
            <a:ext cx="1450731" cy="2245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90" name="Picture 28" descr="LNL-11_SAR_profiles_Capon_vonl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539" y="2319679"/>
            <a:ext cx="1450731" cy="2245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9" name="Picture 47" descr="LNL-11_SAR_profiles_Capon_vonl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212" y="2319679"/>
            <a:ext cx="1450731" cy="2245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99" name="Picture 24" descr="LNL-10_LVIS_profile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865" y="4557578"/>
            <a:ext cx="1450731" cy="2245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98" name="Picture 26" descr="LNL-10_SAR_profiles_Capon_vonl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539" y="4557577"/>
            <a:ext cx="1450731" cy="2245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97" name="Picture 48" descr="LNL-10_SAR_profiles_Capon_vonly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212" y="4557577"/>
            <a:ext cx="1450731" cy="2245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704" name="Picture 3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934" y="193965"/>
            <a:ext cx="2206868" cy="1790448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8705" name="Picture 3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934" y="4669580"/>
            <a:ext cx="2209058" cy="1792224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8706" name="Picture 3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934" y="2431682"/>
            <a:ext cx="2209058" cy="1792224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9" name="Title 2"/>
          <p:cNvSpPr txBox="1">
            <a:spLocks/>
          </p:cNvSpPr>
          <p:nvPr/>
        </p:nvSpPr>
        <p:spPr>
          <a:xfrm rot="16200000">
            <a:off x="-4296624" y="1367567"/>
            <a:ext cx="9337675" cy="375138"/>
          </a:xfrm>
          <a:prstGeom prst="rect">
            <a:avLst/>
          </a:prstGeom>
        </p:spPr>
        <p:txBody>
          <a:bodyPr/>
          <a:lstStyle>
            <a:lvl1pPr algn="l" defTabSz="858838" rtl="0" fontAlgn="base">
              <a:lnSpc>
                <a:spcPts val="275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defTabSz="858838" rtl="0" fontAlgn="base">
              <a:lnSpc>
                <a:spcPts val="275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accent2"/>
                </a:solidFill>
                <a:latin typeface="Arial" charset="0"/>
              </a:defRPr>
            </a:lvl2pPr>
            <a:lvl3pPr algn="l" defTabSz="858838" rtl="0" fontAlgn="base">
              <a:lnSpc>
                <a:spcPts val="275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accent2"/>
                </a:solidFill>
                <a:latin typeface="Arial" charset="0"/>
              </a:defRPr>
            </a:lvl3pPr>
            <a:lvl4pPr algn="l" defTabSz="858838" rtl="0" fontAlgn="base">
              <a:lnSpc>
                <a:spcPts val="275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accent2"/>
                </a:solidFill>
                <a:latin typeface="Arial" charset="0"/>
              </a:defRPr>
            </a:lvl4pPr>
            <a:lvl5pPr algn="l" defTabSz="858838" rtl="0" fontAlgn="base">
              <a:lnSpc>
                <a:spcPts val="275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accent2"/>
                </a:solidFill>
                <a:latin typeface="Arial" charset="0"/>
              </a:defRPr>
            </a:lvl5pPr>
            <a:lvl6pPr marL="457200" algn="l" defTabSz="858838" rtl="0" fontAlgn="base">
              <a:lnSpc>
                <a:spcPts val="275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accent2"/>
                </a:solidFill>
                <a:latin typeface="Arial" charset="0"/>
              </a:defRPr>
            </a:lvl6pPr>
            <a:lvl7pPr marL="914400" algn="l" defTabSz="858838" rtl="0" fontAlgn="base">
              <a:lnSpc>
                <a:spcPts val="275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accent2"/>
                </a:solidFill>
                <a:latin typeface="Arial" charset="0"/>
              </a:defRPr>
            </a:lvl7pPr>
            <a:lvl8pPr marL="1371600" algn="l" defTabSz="858838" rtl="0" fontAlgn="base">
              <a:lnSpc>
                <a:spcPts val="275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accent2"/>
                </a:solidFill>
                <a:latin typeface="Arial" charset="0"/>
              </a:defRPr>
            </a:lvl8pPr>
            <a:lvl9pPr marL="1828800" algn="l" defTabSz="858838" rtl="0" fontAlgn="base">
              <a:lnSpc>
                <a:spcPts val="275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i="0" kern="0" dirty="0" err="1" smtClean="0">
                <a:solidFill>
                  <a:srgbClr val="FFFFFF"/>
                </a:solidFill>
              </a:rPr>
              <a:t>AfriSAR</a:t>
            </a:r>
            <a:r>
              <a:rPr lang="en-GB" i="0" kern="0" dirty="0" smtClean="0">
                <a:solidFill>
                  <a:srgbClr val="FFFFFF"/>
                </a:solidFill>
              </a:rPr>
              <a:t>: LVIS vs </a:t>
            </a:r>
            <a:r>
              <a:rPr lang="en-GB" i="0" kern="0" dirty="0" err="1" smtClean="0">
                <a:solidFill>
                  <a:srgbClr val="FFFFFF"/>
                </a:solidFill>
              </a:rPr>
              <a:t>TomoSAR</a:t>
            </a:r>
            <a:r>
              <a:rPr lang="en-GB" i="0" kern="0" dirty="0" smtClean="0">
                <a:solidFill>
                  <a:srgbClr val="FFFFFF"/>
                </a:solidFill>
              </a:rPr>
              <a:t> profiles (</a:t>
            </a:r>
            <a:r>
              <a:rPr lang="en-GB" i="0" kern="0" dirty="0" err="1" smtClean="0">
                <a:solidFill>
                  <a:srgbClr val="FFFFFF"/>
                </a:solidFill>
              </a:rPr>
              <a:t>Lopé</a:t>
            </a:r>
            <a:r>
              <a:rPr lang="en-GB" i="0" kern="0" dirty="0" smtClean="0">
                <a:solidFill>
                  <a:srgbClr val="FFFFFF"/>
                </a:solidFill>
              </a:rPr>
              <a:t>)</a:t>
            </a:r>
          </a:p>
        </p:txBody>
      </p:sp>
      <p:sp>
        <p:nvSpPr>
          <p:cNvPr id="20" name="TextBox 19"/>
          <p:cNvSpPr txBox="1"/>
          <p:nvPr/>
        </p:nvSpPr>
        <p:spPr>
          <a:xfrm rot="16200000">
            <a:off x="2672931" y="876732"/>
            <a:ext cx="1873718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b="1" i="0" dirty="0" smtClean="0">
                <a:solidFill>
                  <a:srgbClr val="00FF00"/>
                </a:solidFill>
              </a:rPr>
              <a:t>LVIS full waveforms</a:t>
            </a:r>
            <a:endParaRPr lang="en-US" sz="1400" b="1" i="0" dirty="0">
              <a:solidFill>
                <a:srgbClr val="00FF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 rot="16200000">
            <a:off x="2990422" y="2430619"/>
            <a:ext cx="4981492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b="1" i="0" dirty="0" err="1" smtClean="0">
                <a:solidFill>
                  <a:srgbClr val="FF0000"/>
                </a:solidFill>
              </a:rPr>
              <a:t>TomoSAR</a:t>
            </a:r>
            <a:r>
              <a:rPr lang="en-US" sz="1400" b="1" i="0" dirty="0" smtClean="0">
                <a:solidFill>
                  <a:srgbClr val="FF0000"/>
                </a:solidFill>
              </a:rPr>
              <a:t> L-band </a:t>
            </a:r>
            <a:r>
              <a:rPr lang="en-US" sz="1400" i="0" dirty="0" smtClean="0">
                <a:solidFill>
                  <a:srgbClr val="FF0000"/>
                </a:solidFill>
              </a:rPr>
              <a:t>– DLR F-SAR, HV, Capon, 15m vert. res.</a:t>
            </a:r>
            <a:endParaRPr lang="en-US" sz="1400" i="0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 rot="16200000">
            <a:off x="4859804" y="2436230"/>
            <a:ext cx="4992712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b="1" i="0" dirty="0" err="1" smtClean="0">
                <a:solidFill>
                  <a:srgbClr val="FFFF00"/>
                </a:solidFill>
              </a:rPr>
              <a:t>TomoSAR</a:t>
            </a:r>
            <a:r>
              <a:rPr lang="en-US" sz="1400" b="1" i="0" dirty="0" smtClean="0">
                <a:solidFill>
                  <a:srgbClr val="FFFF00"/>
                </a:solidFill>
              </a:rPr>
              <a:t> P-band </a:t>
            </a:r>
            <a:r>
              <a:rPr lang="en-US" sz="1400" i="0" dirty="0" smtClean="0">
                <a:solidFill>
                  <a:srgbClr val="FFFF00"/>
                </a:solidFill>
              </a:rPr>
              <a:t>– DLR F-SAR, HV, Capon, 15m vert. res.</a:t>
            </a:r>
            <a:endParaRPr lang="en-US" sz="1400" i="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561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179388" y="142875"/>
            <a:ext cx="77724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algn="l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54545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54545"/>
                </a:solidFill>
                <a:latin typeface="Arial" charset="0"/>
              </a:defRPr>
            </a:lvl2pPr>
            <a:lvl3pPr algn="l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54545"/>
                </a:solidFill>
                <a:latin typeface="Arial" charset="0"/>
              </a:defRPr>
            </a:lvl3pPr>
            <a:lvl4pPr algn="l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54545"/>
                </a:solidFill>
                <a:latin typeface="Arial" charset="0"/>
              </a:defRPr>
            </a:lvl4pPr>
            <a:lvl5pPr algn="l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54545"/>
                </a:solidFill>
                <a:latin typeface="Arial" charset="0"/>
              </a:defRPr>
            </a:lvl5pPr>
            <a:lvl6pPr marL="457200" algn="l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54545"/>
                </a:solidFill>
                <a:latin typeface="Arial" charset="0"/>
              </a:defRPr>
            </a:lvl6pPr>
            <a:lvl7pPr marL="914400" algn="l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54545"/>
                </a:solidFill>
                <a:latin typeface="Arial" charset="0"/>
              </a:defRPr>
            </a:lvl7pPr>
            <a:lvl8pPr marL="1371600" algn="l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54545"/>
                </a:solidFill>
                <a:latin typeface="Arial" charset="0"/>
              </a:defRPr>
            </a:lvl8pPr>
            <a:lvl9pPr marL="1828800" algn="l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54545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kern="0" dirty="0" smtClean="0"/>
              <a:t>DLR-HR </a:t>
            </a:r>
            <a:r>
              <a:rPr lang="en-US" kern="0" dirty="0" smtClean="0"/>
              <a:t>Contributions to BIOMASS</a:t>
            </a:r>
            <a:endParaRPr lang="en-US" kern="0" dirty="0"/>
          </a:p>
        </p:txBody>
      </p:sp>
      <p:sp>
        <p:nvSpPr>
          <p:cNvPr id="38919" name="Rectangle 8"/>
          <p:cNvSpPr>
            <a:spLocks noChangeArrowheads="1"/>
          </p:cNvSpPr>
          <p:nvPr/>
        </p:nvSpPr>
        <p:spPr bwMode="auto">
          <a:xfrm>
            <a:off x="131763" y="698500"/>
            <a:ext cx="5953125" cy="398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tabLst>
                <a:tab pos="4572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4572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4572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4572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4572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 algn="just" eaLnBrk="1" hangingPunct="1">
              <a:spcBef>
                <a:spcPts val="600"/>
              </a:spcBef>
              <a:spcAft>
                <a:spcPts val="600"/>
              </a:spcAft>
            </a:pPr>
            <a:r>
              <a:rPr lang="en-GB" sz="1600" dirty="0">
                <a:latin typeface="Arial" charset="0"/>
                <a:cs typeface="Times New Roman" pitchFamily="18" charset="0"/>
              </a:rPr>
              <a:t>In parallel to the science and calibration </a:t>
            </a:r>
            <a:r>
              <a:rPr lang="en-GB" sz="1600" dirty="0" smtClean="0">
                <a:latin typeface="Arial" charset="0"/>
                <a:cs typeface="Times New Roman" pitchFamily="18" charset="0"/>
              </a:rPr>
              <a:t>activities DLR-HR </a:t>
            </a:r>
            <a:r>
              <a:rPr lang="en-GB" sz="1600" dirty="0">
                <a:latin typeface="Arial" charset="0"/>
                <a:cs typeface="Times New Roman" pitchFamily="18" charset="0"/>
              </a:rPr>
              <a:t>the institute </a:t>
            </a:r>
            <a:r>
              <a:rPr lang="en-GB" sz="1600" dirty="0">
                <a:latin typeface="Arial" charset="0"/>
                <a:cs typeface="Times New Roman" pitchFamily="18" charset="0"/>
              </a:rPr>
              <a:t>is involved in core activities </a:t>
            </a:r>
            <a:r>
              <a:rPr lang="en-GB" sz="1600" dirty="0">
                <a:latin typeface="Arial" charset="0"/>
                <a:cs typeface="Times New Roman" pitchFamily="18" charset="0"/>
              </a:rPr>
              <a:t>launched in the frame of Phase B2 (Preliminary Definition), C (Detailed Definition) and D (Qualification and Acceptance</a:t>
            </a:r>
            <a:r>
              <a:rPr lang="en-GB" sz="1600" dirty="0" smtClean="0">
                <a:latin typeface="Arial" charset="0"/>
                <a:cs typeface="Times New Roman" pitchFamily="18" charset="0"/>
              </a:rPr>
              <a:t>):</a:t>
            </a:r>
            <a:endParaRPr lang="en-GB" sz="1600" dirty="0">
              <a:latin typeface="Arial" charset="0"/>
              <a:cs typeface="Times New Roman" pitchFamily="18" charset="0"/>
            </a:endParaRPr>
          </a:p>
          <a:p>
            <a:pPr marL="0" indent="0" algn="just" eaLnBrk="1" hangingPunct="1">
              <a:spcBef>
                <a:spcPts val="600"/>
              </a:spcBef>
              <a:spcAft>
                <a:spcPts val="600"/>
              </a:spcAft>
            </a:pPr>
            <a:r>
              <a:rPr lang="en-GB" sz="1600" dirty="0">
                <a:latin typeface="Arial" charset="0"/>
                <a:cs typeface="Times New Roman" pitchFamily="18" charset="0"/>
              </a:rPr>
              <a:t>1</a:t>
            </a:r>
            <a:r>
              <a:rPr lang="en-GB" sz="1600" dirty="0">
                <a:latin typeface="Arial" charset="0"/>
                <a:cs typeface="Times New Roman" pitchFamily="18" charset="0"/>
              </a:rPr>
              <a:t>. </a:t>
            </a:r>
            <a:r>
              <a:rPr lang="en-GB" sz="1600" dirty="0" smtClean="0">
                <a:latin typeface="Arial" charset="0"/>
                <a:cs typeface="Times New Roman" pitchFamily="18" charset="0"/>
              </a:rPr>
              <a:t>DLR-HR </a:t>
            </a:r>
            <a:r>
              <a:rPr lang="en-GB" sz="1600" dirty="0">
                <a:latin typeface="Arial" charset="0"/>
                <a:cs typeface="Times New Roman" pitchFamily="18" charset="0"/>
              </a:rPr>
              <a:t>leads the work for the BIOMASS End-to-End Performance Simulator (BEEPS) Space Segment Simulator, a complete end-to-end chain of modules representing the Space Segment. </a:t>
            </a:r>
            <a:endParaRPr lang="de-DE" sz="1600" dirty="0">
              <a:latin typeface="Arial" charset="0"/>
              <a:cs typeface="Times New Roman" pitchFamily="18" charset="0"/>
            </a:endParaRPr>
          </a:p>
          <a:p>
            <a:pPr marL="0" indent="0" algn="just" eaLnBrk="1" hangingPunct="1">
              <a:spcBef>
                <a:spcPts val="600"/>
              </a:spcBef>
              <a:spcAft>
                <a:spcPts val="600"/>
              </a:spcAft>
            </a:pPr>
            <a:r>
              <a:rPr lang="en-GB" sz="1600" dirty="0">
                <a:latin typeface="Arial" charset="0"/>
                <a:cs typeface="Times New Roman" pitchFamily="18" charset="0"/>
              </a:rPr>
              <a:t>2. </a:t>
            </a:r>
            <a:r>
              <a:rPr lang="en-GB" sz="1600" dirty="0" smtClean="0">
                <a:latin typeface="Arial" charset="0"/>
                <a:cs typeface="Times New Roman" pitchFamily="18" charset="0"/>
              </a:rPr>
              <a:t>DLR-HR </a:t>
            </a:r>
            <a:r>
              <a:rPr lang="en-GB" sz="1600" dirty="0">
                <a:latin typeface="Arial" charset="0"/>
                <a:cs typeface="Times New Roman" pitchFamily="18" charset="0"/>
              </a:rPr>
              <a:t>leads the development of the Ground Processor Prototype (GPP) that process BIOMASS Level 0 data to Level 1a/1b (i.e. </a:t>
            </a:r>
            <a:r>
              <a:rPr lang="en-GB" sz="1600" dirty="0">
                <a:latin typeface="Arial" charset="0"/>
                <a:cs typeface="Times New Roman" pitchFamily="18" charset="0"/>
              </a:rPr>
              <a:t>Calibrated Single Look Complex SLC data). </a:t>
            </a:r>
            <a:endParaRPr lang="de-DE" sz="1600" dirty="0">
              <a:latin typeface="Arial" charset="0"/>
              <a:cs typeface="Times New Roman" pitchFamily="18" charset="0"/>
            </a:endParaRPr>
          </a:p>
          <a:p>
            <a:pPr marL="0" indent="0" algn="just" eaLnBrk="1" hangingPunct="1">
              <a:spcBef>
                <a:spcPts val="600"/>
              </a:spcBef>
              <a:spcAft>
                <a:spcPts val="600"/>
              </a:spcAft>
            </a:pPr>
            <a:r>
              <a:rPr lang="en-GB" sz="1600" dirty="0">
                <a:latin typeface="Arial" charset="0"/>
                <a:cs typeface="Times New Roman" pitchFamily="18" charset="0"/>
              </a:rPr>
              <a:t>3. </a:t>
            </a:r>
            <a:r>
              <a:rPr lang="en-GB" sz="1600" dirty="0" smtClean="0">
                <a:latin typeface="Arial" charset="0"/>
                <a:cs typeface="Times New Roman" pitchFamily="18" charset="0"/>
              </a:rPr>
              <a:t>DLR-HR </a:t>
            </a:r>
            <a:r>
              <a:rPr lang="en-GB" sz="1600" dirty="0">
                <a:latin typeface="Arial" charset="0"/>
                <a:cs typeface="Times New Roman" pitchFamily="18" charset="0"/>
              </a:rPr>
              <a:t>is further responsible for developing, implementing and verifying the prototype processor for the operational forest height product in the frame of the BIOMASS Level-2 Implementation Study. </a:t>
            </a:r>
            <a:endParaRPr lang="en-US" altLang="de-DE" sz="1600" dirty="0">
              <a:latin typeface="Arial" charset="0"/>
              <a:cs typeface="Times New Roman" pitchFamily="18" charset="0"/>
            </a:endParaRPr>
          </a:p>
        </p:txBody>
      </p:sp>
      <p:sp>
        <p:nvSpPr>
          <p:cNvPr id="38921" name="Rectangle 10"/>
          <p:cNvSpPr>
            <a:spLocks noChangeArrowheads="1"/>
          </p:cNvSpPr>
          <p:nvPr/>
        </p:nvSpPr>
        <p:spPr bwMode="auto">
          <a:xfrm>
            <a:off x="6288088" y="5289550"/>
            <a:ext cx="2501006" cy="893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sz="1400" dirty="0">
                <a:latin typeface="Arial" charset="0"/>
                <a:cs typeface="Times New Roman" pitchFamily="18" charset="0"/>
              </a:rPr>
              <a:t>Simulated BIOMASS scene </a:t>
            </a:r>
            <a:endParaRPr lang="en-GB" sz="1400" dirty="0">
              <a:latin typeface="Arial" charset="0"/>
              <a:cs typeface="Times New Roman" pitchFamily="18" charset="0"/>
            </a:endParaRPr>
          </a:p>
          <a:p>
            <a:pPr marL="285750" indent="-285750" eaLnBrk="1" hangingPunct="1">
              <a:buFont typeface="Wingdings" panose="05000000000000000000" pitchFamily="2" charset="2"/>
              <a:buChar char="§"/>
            </a:pPr>
            <a:r>
              <a:rPr lang="en-GB" sz="1400" dirty="0" smtClean="0">
                <a:latin typeface="Arial" charset="0"/>
                <a:cs typeface="Times New Roman" pitchFamily="18" charset="0"/>
              </a:rPr>
              <a:t>geocoded amplitude</a:t>
            </a:r>
            <a:endParaRPr lang="en-GB" sz="1400" dirty="0">
              <a:latin typeface="Arial" charset="0"/>
              <a:cs typeface="Times New Roman" pitchFamily="18" charset="0"/>
            </a:endParaRPr>
          </a:p>
          <a:p>
            <a:pPr marL="285750" indent="-285750" eaLnBrk="1" hangingPunct="1">
              <a:buFont typeface="Wingdings" panose="05000000000000000000" pitchFamily="2" charset="2"/>
              <a:buChar char="§"/>
            </a:pPr>
            <a:r>
              <a:rPr lang="en-GB" sz="1400" dirty="0">
                <a:latin typeface="Arial" charset="0"/>
                <a:cs typeface="Times New Roman" pitchFamily="18" charset="0"/>
              </a:rPr>
              <a:t>interferometric </a:t>
            </a:r>
            <a:r>
              <a:rPr lang="en-GB" sz="1400" dirty="0">
                <a:latin typeface="Arial" charset="0"/>
                <a:cs typeface="Times New Roman" pitchFamily="18" charset="0"/>
              </a:rPr>
              <a:t>phase </a:t>
            </a:r>
            <a:endParaRPr lang="en-GB" sz="1400" dirty="0" smtClean="0">
              <a:latin typeface="Arial" charset="0"/>
              <a:cs typeface="Times New Roman" pitchFamily="18" charset="0"/>
            </a:endParaRPr>
          </a:p>
          <a:p>
            <a:pPr marL="285750" indent="-285750" eaLnBrk="1" hangingPunct="1">
              <a:buFont typeface="Wingdings" panose="05000000000000000000" pitchFamily="2" charset="2"/>
              <a:buChar char="§"/>
            </a:pPr>
            <a:r>
              <a:rPr lang="en-GB" sz="1400" dirty="0" smtClean="0">
                <a:latin typeface="Arial" charset="0"/>
                <a:cs typeface="Times New Roman" pitchFamily="18" charset="0"/>
              </a:rPr>
              <a:t>interferometric </a:t>
            </a:r>
            <a:r>
              <a:rPr lang="en-GB" sz="1400" dirty="0">
                <a:latin typeface="Arial" charset="0"/>
                <a:cs typeface="Times New Roman" pitchFamily="18" charset="0"/>
              </a:rPr>
              <a:t>coherence</a:t>
            </a:r>
            <a:endParaRPr lang="en-US" altLang="de-DE" sz="1400" dirty="0">
              <a:latin typeface="Arial" charset="0"/>
              <a:cs typeface="Times New Roman" pitchFamily="18" charset="0"/>
            </a:endParaRPr>
          </a:p>
        </p:txBody>
      </p:sp>
      <p:pic>
        <p:nvPicPr>
          <p:cNvPr id="10" name="Picture 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54613" y="1243012"/>
            <a:ext cx="5029200" cy="2743200"/>
          </a:xfrm>
          <a:prstGeom prst="rect">
            <a:avLst/>
          </a:prstGeom>
          <a:noFill/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42253210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742949" y="1392241"/>
            <a:ext cx="8153401" cy="741361"/>
          </a:xfrm>
        </p:spPr>
        <p:txBody>
          <a:bodyPr/>
          <a:lstStyle/>
          <a:p>
            <a:r>
              <a:rPr lang="en-US" sz="2400" dirty="0" smtClean="0"/>
              <a:t>BIOMASS</a:t>
            </a:r>
            <a:endParaRPr lang="de-DE" sz="2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2950" y="2682907"/>
            <a:ext cx="7342188" cy="371475"/>
          </a:xfrm>
        </p:spPr>
        <p:txBody>
          <a:bodyPr/>
          <a:lstStyle/>
          <a:p>
            <a:r>
              <a:rPr lang="en-US" dirty="0" smtClean="0"/>
              <a:t>K. Papathanassiou &amp; M. </a:t>
            </a:r>
            <a:r>
              <a:rPr lang="en-US" dirty="0" err="1" smtClean="0"/>
              <a:t>Pardini</a:t>
            </a:r>
            <a:endParaRPr lang="en-GB" sz="2000" b="1" dirty="0" smtClean="0"/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en-GB" sz="2000" b="1" dirty="0" smtClean="0"/>
              <a:t>Microwaves </a:t>
            </a:r>
            <a:r>
              <a:rPr lang="en-GB" sz="2000" b="1" dirty="0"/>
              <a:t>and Radar </a:t>
            </a:r>
            <a:r>
              <a:rPr lang="en-GB" sz="2000" b="1" dirty="0" smtClean="0"/>
              <a:t>Institute</a:t>
            </a:r>
            <a:endParaRPr lang="en-GB" sz="2000" dirty="0" smtClean="0"/>
          </a:p>
          <a:p>
            <a:pPr>
              <a:spcBef>
                <a:spcPts val="1200"/>
              </a:spcBef>
              <a:spcAft>
                <a:spcPts val="2400"/>
              </a:spcAft>
            </a:pPr>
            <a:r>
              <a:rPr lang="en-GB" sz="2000" dirty="0" smtClean="0"/>
              <a:t>DLR </a:t>
            </a:r>
            <a:r>
              <a:rPr lang="en-GB" sz="2000" dirty="0" err="1"/>
              <a:t>Oberpfaffenhofen</a:t>
            </a:r>
            <a:endParaRPr lang="en-GB" sz="2000" dirty="0"/>
          </a:p>
          <a:p>
            <a:endParaRPr lang="en-US" dirty="0" smtClean="0"/>
          </a:p>
          <a:p>
            <a:endParaRPr lang="de-DE" dirty="0"/>
          </a:p>
        </p:txBody>
      </p:sp>
      <p:pic>
        <p:nvPicPr>
          <p:cNvPr id="1026" name="Picture 2" descr="C:\Users\papathan\AppData\Local\Temp\660128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926" b="90000" l="5796" r="969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33" b="13334"/>
          <a:stretch/>
        </p:blipFill>
        <p:spPr bwMode="auto">
          <a:xfrm>
            <a:off x="1949450" y="3209925"/>
            <a:ext cx="8150825" cy="749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2639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742949" y="1392241"/>
            <a:ext cx="8153401" cy="741361"/>
          </a:xfrm>
        </p:spPr>
        <p:txBody>
          <a:bodyPr/>
          <a:lstStyle/>
          <a:p>
            <a:r>
              <a:rPr lang="en-US" sz="2400" dirty="0" err="1" smtClean="0"/>
              <a:t>TanDEM</a:t>
            </a:r>
            <a:r>
              <a:rPr lang="en-US" sz="2400" dirty="0" smtClean="0"/>
              <a:t>-X – GEDI Fusion for Global Vegetation Mapping</a:t>
            </a:r>
            <a:endParaRPr lang="de-DE" sz="2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2950" y="2682907"/>
            <a:ext cx="7342188" cy="371475"/>
          </a:xfrm>
        </p:spPr>
        <p:txBody>
          <a:bodyPr/>
          <a:lstStyle/>
          <a:p>
            <a:r>
              <a:rPr lang="en-US" dirty="0" smtClean="0"/>
              <a:t>K. Papathanassiou &amp; M. </a:t>
            </a:r>
            <a:r>
              <a:rPr lang="en-US" dirty="0" err="1" smtClean="0"/>
              <a:t>Pardini</a:t>
            </a:r>
            <a:endParaRPr lang="en-GB" sz="2000" b="1" dirty="0" smtClean="0"/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en-GB" sz="2000" b="1" dirty="0" smtClean="0"/>
              <a:t>Microwaves </a:t>
            </a:r>
            <a:r>
              <a:rPr lang="en-GB" sz="2000" b="1" dirty="0"/>
              <a:t>and Radar </a:t>
            </a:r>
            <a:r>
              <a:rPr lang="en-GB" sz="2000" b="1" dirty="0" smtClean="0"/>
              <a:t>Institute</a:t>
            </a:r>
            <a:endParaRPr lang="en-GB" sz="2000" dirty="0" smtClean="0"/>
          </a:p>
          <a:p>
            <a:pPr>
              <a:spcBef>
                <a:spcPts val="1200"/>
              </a:spcBef>
              <a:spcAft>
                <a:spcPts val="2400"/>
              </a:spcAft>
            </a:pPr>
            <a:r>
              <a:rPr lang="en-GB" sz="2000" dirty="0" smtClean="0"/>
              <a:t>DLR </a:t>
            </a:r>
            <a:r>
              <a:rPr lang="en-GB" sz="2000" dirty="0" err="1"/>
              <a:t>Oberpfaffenhofen</a:t>
            </a:r>
            <a:endParaRPr lang="en-GB" sz="2000" dirty="0"/>
          </a:p>
          <a:p>
            <a:endParaRPr lang="en-US" dirty="0" smtClean="0"/>
          </a:p>
          <a:p>
            <a:endParaRPr lang="de-DE" dirty="0"/>
          </a:p>
        </p:txBody>
      </p:sp>
      <p:pic>
        <p:nvPicPr>
          <p:cNvPr id="1026" name="Picture 2" descr="C:\Users\papathan\AppData\Local\Temp\660128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926" b="90000" l="5796" r="969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33" b="13334"/>
          <a:stretch/>
        </p:blipFill>
        <p:spPr bwMode="auto">
          <a:xfrm>
            <a:off x="1949450" y="3209925"/>
            <a:ext cx="8150825" cy="749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6165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DR-Template">
  <a:themeElements>
    <a:clrScheme name="CDR-Templat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DR-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DR-Templat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R-Templat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DR-Templat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DR-Templat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DR-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DR-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DR-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LR-Präsentation 4:3 Englisch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>
          <a:solidFill>
            <a:schemeClr val="tx1"/>
          </a:solidFill>
        </a:ln>
      </a:spPr>
      <a:bodyPr rtlCol="0" anchor="ctr">
        <a:spAutoFit/>
      </a:bodyPr>
      <a:lstStyle>
        <a:defPPr algn="ctr">
          <a:defRPr dirty="0" smtClean="0">
            <a:solidFill>
              <a:schemeClr val="tx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5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folHlink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858838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e-DE" sz="1200" b="0" i="1" u="none" strike="noStrike" cap="none" normalizeH="0" baseline="0" smtClean="0">
            <a:ln>
              <a:noFill/>
            </a:ln>
            <a:solidFill>
              <a:srgbClr val="00CC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folHlink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858838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e-DE" sz="1200" b="0" i="1" u="none" strike="noStrike" cap="none" normalizeH="0" baseline="0" smtClean="0">
            <a:ln>
              <a:noFill/>
            </a:ln>
            <a:solidFill>
              <a:srgbClr val="00CC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DLR-Präsentation 4:3 Englisch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>
          <a:solidFill>
            <a:schemeClr val="tx1"/>
          </a:solidFill>
        </a:ln>
      </a:spPr>
      <a:bodyPr rtlCol="0" anchor="ctr">
        <a:spAutoFit/>
      </a:bodyPr>
      <a:lstStyle>
        <a:defPPr algn="ctr">
          <a:defRPr dirty="0" smtClean="0">
            <a:solidFill>
              <a:schemeClr val="tx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875</Words>
  <Application>Microsoft Office PowerPoint</Application>
  <PresentationFormat>On-screen Show (4:3)</PresentationFormat>
  <Paragraphs>139</Paragraphs>
  <Slides>14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CDR-Template</vt:lpstr>
      <vt:lpstr>1_DLR-Präsentation 4:3 Englisch</vt:lpstr>
      <vt:lpstr>5_Default Design</vt:lpstr>
      <vt:lpstr>DLR-Präsentation 4:3 Englisch</vt:lpstr>
      <vt:lpstr>BIOMASS</vt:lpstr>
      <vt:lpstr>PowerPoint Presentation</vt:lpstr>
      <vt:lpstr>PowerPoint Presentation</vt:lpstr>
      <vt:lpstr>PowerPoint Presentation</vt:lpstr>
      <vt:lpstr>Forest Height Estimation: Pongara Test Site, Gabon</vt:lpstr>
      <vt:lpstr>PowerPoint Presentation</vt:lpstr>
      <vt:lpstr>PowerPoint Presentation</vt:lpstr>
      <vt:lpstr>BIOMASS</vt:lpstr>
      <vt:lpstr>TanDEM-X – GEDI Fusion for Global Vegetation Mapping</vt:lpstr>
      <vt:lpstr>PowerPoint Presentation</vt:lpstr>
      <vt:lpstr>PowerPoint Presentation</vt:lpstr>
      <vt:lpstr>PowerPoint Presentation</vt:lpstr>
      <vt:lpstr>PowerPoint Presentation</vt:lpstr>
      <vt:lpstr>TanDEM-X – GEDI Fusion for Global Vegetation Mapping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Pardini, Matteo</dc:creator>
  <cp:lastModifiedBy>Kostas Papathanassiou</cp:lastModifiedBy>
  <cp:revision>919</cp:revision>
  <cp:lastPrinted>2015-06-03T12:52:33Z</cp:lastPrinted>
  <dcterms:created xsi:type="dcterms:W3CDTF">2014-07-20T08:36:29Z</dcterms:created>
  <dcterms:modified xsi:type="dcterms:W3CDTF">2019-03-26T11:08:25Z</dcterms:modified>
</cp:coreProperties>
</file>