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8" r:id="rId2"/>
    <p:sldMasterId id="2147483675" r:id="rId3"/>
    <p:sldMasterId id="2147483688" r:id="rId4"/>
    <p:sldMasterId id="2147483701" r:id="rId5"/>
    <p:sldMasterId id="2147483713" r:id="rId6"/>
  </p:sldMasterIdLst>
  <p:notesMasterIdLst>
    <p:notesMasterId r:id="rId18"/>
  </p:notesMasterIdLst>
  <p:sldIdLst>
    <p:sldId id="256" r:id="rId7"/>
    <p:sldId id="302" r:id="rId8"/>
    <p:sldId id="306" r:id="rId9"/>
    <p:sldId id="308" r:id="rId10"/>
    <p:sldId id="309" r:id="rId11"/>
    <p:sldId id="292" r:id="rId12"/>
    <p:sldId id="294" r:id="rId13"/>
    <p:sldId id="293" r:id="rId14"/>
    <p:sldId id="310" r:id="rId15"/>
    <p:sldId id="311" r:id="rId16"/>
    <p:sldId id="275" r:id="rId17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1pPr>
    <a:lvl2pPr marL="0" marR="0" indent="228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2pPr>
    <a:lvl3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3pPr>
    <a:lvl4pPr marL="0" marR="0" indent="685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4pPr>
    <a:lvl5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5pPr>
    <a:lvl6pPr marL="0" marR="0" indent="1143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6pPr>
    <a:lvl7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7pPr>
    <a:lvl8pPr marL="0" marR="0" indent="1600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8pPr>
    <a:lvl9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8F44A2F1-9E1F-4B54-A3A2-5F16C0AD49E2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1EAF4"/>
          </a:solidFill>
        </a:fill>
      </a:tcStyle>
    </a:wholeTbl>
    <a:band2H>
      <a:tcTxStyle/>
      <a:tcStyle>
        <a:tcBdr/>
        <a:fill>
          <a:solidFill>
            <a:srgbClr val="F1F5FA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381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6095C9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6095C9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6095C9"/>
          </a:solidFill>
        </a:fill>
      </a:tcStyle>
    </a:firstRow>
  </a:tblStyle>
  <a:tblStyle styleId="{D51ADE6A-740E-44AE-83CC-AE7238B6C88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28575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8575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85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Row>
  </a:tblStyle>
  <a:tblStyle styleId="{EEE7283C-3CF3-47DC-8721-378D4A62B228}" styleName="">
    <a:tblBg/>
    <a:wholeTbl>
      <a:tcTxStyle>
        <a:font>
          <a:latin typeface="ヒラギノ角ゴ ProN W3"/>
          <a:ea typeface="ヒラギノ角ゴ ProN W3"/>
          <a:cs typeface="ヒラギノ角ゴ ProN W3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>
        <a:font>
          <a:latin typeface="ヒラギノ角ゴ ProN W3"/>
          <a:ea typeface="ヒラギノ角ゴ ProN W3"/>
          <a:cs typeface="ヒラギノ角ゴ ProN W3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>
        <a:font>
          <a:latin typeface="ヒラギノ角ゴ ProN W3"/>
          <a:ea typeface="ヒラギノ角ゴ ProN W3"/>
          <a:cs typeface="ヒラギノ角ゴ ProN W3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>
        <a:font>
          <a:latin typeface="ヒラギノ角ゴ ProN W3"/>
          <a:ea typeface="ヒラギノ角ゴ ProN W3"/>
          <a:cs typeface="ヒラギノ角ゴ ProN W3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ヒラギノ角ゴ ProN W6"/>
          <a:ea typeface="ヒラギノ角ゴ ProN W6"/>
          <a:cs typeface="ヒラギノ角ゴ ProN W6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ヒラギノ角ゴ ProN W6"/>
          <a:ea typeface="ヒラギノ角ゴ ProN W6"/>
          <a:cs typeface="ヒラギノ角ゴ ProN W6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ヒラギノ角ゴ ProN W6"/>
          <a:ea typeface="ヒラギノ角ゴ ProN W6"/>
          <a:cs typeface="ヒラギノ角ゴ ProN W6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>
        <a:font>
          <a:latin typeface="ヒラギノ角ゴ ProN W3"/>
          <a:ea typeface="ヒラギノ角ゴ ProN W3"/>
          <a:cs typeface="ヒラギノ角ゴ ProN W3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>
          <a:latin typeface="ヒラギノ角ゴ ProN W3"/>
          <a:ea typeface="ヒラギノ角ゴ ProN W3"/>
          <a:cs typeface="ヒラギノ角ゴ ProN W3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>
        <a:font>
          <a:latin typeface="ヒラギノ角ゴ ProN W3"/>
          <a:ea typeface="ヒラギノ角ゴ ProN W3"/>
          <a:cs typeface="ヒラギノ角ゴ ProN W3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>
        <a:font>
          <a:latin typeface="ヒラギノ角ゴ ProN W3"/>
          <a:ea typeface="ヒラギノ角ゴ ProN W3"/>
          <a:cs typeface="ヒラギノ角ゴ ProN W3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>
        <p:scale>
          <a:sx n="78" d="100"/>
          <a:sy n="78" d="100"/>
        </p:scale>
        <p:origin x="-85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1" name="Shape 10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7819453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uFill>
          <a:solidFill>
            <a:srgbClr val="000000"/>
          </a:solidFill>
        </a:uFill>
        <a:latin typeface="+mn-lt"/>
        <a:ea typeface="+mn-ea"/>
        <a:cs typeface="+mn-cs"/>
        <a:sym typeface="Calibri"/>
      </a:defRPr>
    </a:lvl1pPr>
    <a:lvl2pPr indent="228600" defTabSz="457200" latinLnBrk="0">
      <a:defRPr sz="1200">
        <a:uFill>
          <a:solidFill>
            <a:srgbClr val="000000"/>
          </a:solidFill>
        </a:uFill>
        <a:latin typeface="+mn-lt"/>
        <a:ea typeface="+mn-ea"/>
        <a:cs typeface="+mn-cs"/>
        <a:sym typeface="Calibri"/>
      </a:defRPr>
    </a:lvl2pPr>
    <a:lvl3pPr indent="457200" defTabSz="457200" latinLnBrk="0">
      <a:defRPr sz="1200">
        <a:uFill>
          <a:solidFill>
            <a:srgbClr val="000000"/>
          </a:solidFill>
        </a:uFill>
        <a:latin typeface="+mn-lt"/>
        <a:ea typeface="+mn-ea"/>
        <a:cs typeface="+mn-cs"/>
        <a:sym typeface="Calibri"/>
      </a:defRPr>
    </a:lvl3pPr>
    <a:lvl4pPr indent="685800" defTabSz="457200" latinLnBrk="0">
      <a:defRPr sz="1200">
        <a:uFill>
          <a:solidFill>
            <a:srgbClr val="000000"/>
          </a:solidFill>
        </a:uFill>
        <a:latin typeface="+mn-lt"/>
        <a:ea typeface="+mn-ea"/>
        <a:cs typeface="+mn-cs"/>
        <a:sym typeface="Calibri"/>
      </a:defRPr>
    </a:lvl4pPr>
    <a:lvl5pPr indent="914400" defTabSz="457200" latinLnBrk="0">
      <a:defRPr sz="1200">
        <a:uFill>
          <a:solidFill>
            <a:srgbClr val="000000"/>
          </a:solidFill>
        </a:uFill>
        <a:latin typeface="+mn-lt"/>
        <a:ea typeface="+mn-ea"/>
        <a:cs typeface="+mn-cs"/>
        <a:sym typeface="Calibri"/>
      </a:defRPr>
    </a:lvl5pPr>
    <a:lvl6pPr indent="1143000" defTabSz="457200" latinLnBrk="0">
      <a:defRPr sz="1200">
        <a:uFill>
          <a:solidFill>
            <a:srgbClr val="000000"/>
          </a:solidFill>
        </a:uFill>
        <a:latin typeface="+mn-lt"/>
        <a:ea typeface="+mn-ea"/>
        <a:cs typeface="+mn-cs"/>
        <a:sym typeface="Calibri"/>
      </a:defRPr>
    </a:lvl6pPr>
    <a:lvl7pPr indent="1371600" defTabSz="457200" latinLnBrk="0">
      <a:defRPr sz="1200">
        <a:uFill>
          <a:solidFill>
            <a:srgbClr val="000000"/>
          </a:solidFill>
        </a:uFill>
        <a:latin typeface="+mn-lt"/>
        <a:ea typeface="+mn-ea"/>
        <a:cs typeface="+mn-cs"/>
        <a:sym typeface="Calibri"/>
      </a:defRPr>
    </a:lvl7pPr>
    <a:lvl8pPr indent="1600200" defTabSz="457200" latinLnBrk="0">
      <a:defRPr sz="1200">
        <a:uFill>
          <a:solidFill>
            <a:srgbClr val="000000"/>
          </a:solidFill>
        </a:uFill>
        <a:latin typeface="+mn-lt"/>
        <a:ea typeface="+mn-ea"/>
        <a:cs typeface="+mn-cs"/>
        <a:sym typeface="Calibri"/>
      </a:defRPr>
    </a:lvl8pPr>
    <a:lvl9pPr indent="1828800" defTabSz="457200" latinLnBrk="0">
      <a:defRPr sz="1200">
        <a:uFill>
          <a:solidFill>
            <a:srgbClr val="000000"/>
          </a:solidFill>
        </a:uFill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1413" y="684213"/>
            <a:ext cx="4575175" cy="34321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ノート プレースホル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ALOS-2 carries L-band Synthetic Aperture Radar called PALSAR-2. </a:t>
            </a:r>
          </a:p>
          <a:p>
            <a:pPr eaLnBrk="1" hangingPunct="1">
              <a:spcBef>
                <a:spcPct val="0"/>
              </a:spcBef>
            </a:pPr>
            <a:r>
              <a:rPr lang="en-US" altLang="ja-JP"/>
              <a:t>The local sun time is at noon in order to complement other SAR satellites which are in dawn-dusk orbits.</a:t>
            </a:r>
            <a:r>
              <a:rPr lang="ja-JP" altLang="en-US"/>
              <a:t>　</a:t>
            </a:r>
            <a:r>
              <a:rPr lang="en-US" altLang="ja-JP"/>
              <a:t>The revisit time is shortened from that of ALOS and the orbit is controlled within 500m tube for interferometry.</a:t>
            </a:r>
            <a:endParaRPr lang="ja-JP" altLang="en-US"/>
          </a:p>
          <a:p>
            <a:pPr eaLnBrk="1" hangingPunct="1">
              <a:spcBef>
                <a:spcPct val="0"/>
              </a:spcBef>
            </a:pPr>
            <a:r>
              <a:rPr lang="en-US" altLang="ja-JP"/>
              <a:t>The observation data is transmitted either directly to a ground station via X-band at 800Mbps or through inter-satellite communication via Ka-band at 278Mbps.</a:t>
            </a:r>
          </a:p>
          <a:p>
            <a:pPr eaLnBrk="1" hangingPunct="1">
              <a:spcBef>
                <a:spcPct val="0"/>
              </a:spcBef>
            </a:pPr>
            <a:r>
              <a:rPr lang="en-US" altLang="ja-JP"/>
              <a:t>ALOS-2 will contribute to Disaster monitoring, Land monitoring, Agricultural monitoring, Natural Resource Exploration and Global Forest monitoring as ALOS did.</a:t>
            </a:r>
          </a:p>
          <a:p>
            <a:pPr eaLnBrk="1" hangingPunct="1">
              <a:spcBef>
                <a:spcPct val="0"/>
              </a:spcBef>
            </a:pPr>
            <a:r>
              <a:rPr lang="en-US" altLang="ja-JP"/>
              <a:t>And potential use such as maritime safety will be expected.</a:t>
            </a:r>
            <a:endParaRPr lang="ja-JP" altLang="en-US"/>
          </a:p>
        </p:txBody>
      </p:sp>
      <p:sp>
        <p:nvSpPr>
          <p:cNvPr id="75780" name="スライド番号プレースホルダ 3"/>
          <p:cNvSpPr>
            <a:spLocks noGrp="1"/>
          </p:cNvSpPr>
          <p:nvPr>
            <p:ph type="sldNum" sz="quarter" idx="5"/>
          </p:nvPr>
        </p:nvSpPr>
        <p:spPr>
          <a:xfrm>
            <a:off x="3883991" y="8684963"/>
            <a:ext cx="2972392" cy="45756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defTabSz="912747"/>
            <a:fld id="{37C41046-2FD6-4A91-A8B9-E450CD351C23}" type="slidenum">
              <a:rPr lang="ja-JP" altLang="en-US" smtClean="0">
                <a:solidFill>
                  <a:prstClr val="black"/>
                </a:solidFill>
                <a:ea typeface="ＭＳ Ｐゴシック"/>
              </a:rPr>
              <a:pPr defTabSz="912747"/>
              <a:t>2</a:t>
            </a:fld>
            <a:endParaRPr lang="en-US" altLang="ja-JP">
              <a:solidFill>
                <a:prstClr val="black"/>
              </a:solidFill>
              <a:ea typeface="ＭＳ Ｐゴシック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efault - 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gradFill>
            <a:gsLst>
              <a:gs pos="0">
                <a:srgbClr val="9EC2E9"/>
              </a:gs>
              <a:gs pos="100000">
                <a:srgbClr val="005493"/>
              </a:gs>
            </a:gsLst>
            <a:lin ang="16200000"/>
          </a:gradFill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  <p:txBody>
          <a:bodyPr anchor="ctr"/>
          <a:lstStyle>
            <a:lvl1pPr defTabSz="457200">
              <a:defRPr sz="36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タイトルテキスト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 defTabSz="457200">
              <a:spcBef>
                <a:spcPts val="500"/>
              </a:spcBef>
              <a:buClr>
                <a:srgbClr val="9A9A9A"/>
              </a:buClr>
              <a:buSzTx/>
              <a:buFontTx/>
              <a:buNone/>
              <a:defRPr sz="2400">
                <a:solidFill>
                  <a:srgbClr val="9A9A9A"/>
                </a:solidFill>
                <a:uFill>
                  <a:solidFill>
                    <a:srgbClr val="9A9A9A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1pPr>
            <a:lvl2pPr marL="457200" indent="0" algn="ctr" defTabSz="457200">
              <a:spcBef>
                <a:spcPts val="500"/>
              </a:spcBef>
              <a:buClr>
                <a:srgbClr val="9A9A9A"/>
              </a:buClr>
              <a:buSzTx/>
              <a:buFontTx/>
              <a:buNone/>
              <a:defRPr sz="2400">
                <a:solidFill>
                  <a:srgbClr val="9A9A9A"/>
                </a:solidFill>
                <a:uFill>
                  <a:solidFill>
                    <a:srgbClr val="9A9A9A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2pPr>
            <a:lvl3pPr marL="914400" indent="0" algn="ctr" defTabSz="457200">
              <a:spcBef>
                <a:spcPts val="500"/>
              </a:spcBef>
              <a:buClr>
                <a:srgbClr val="9A9A9A"/>
              </a:buClr>
              <a:buSzTx/>
              <a:buFontTx/>
              <a:buNone/>
              <a:defRPr>
                <a:solidFill>
                  <a:srgbClr val="9A9A9A"/>
                </a:solidFill>
                <a:uFill>
                  <a:solidFill>
                    <a:srgbClr val="9A9A9A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3pPr>
            <a:lvl4pPr marL="1371600" indent="0" algn="ctr" defTabSz="457200">
              <a:buClr>
                <a:srgbClr val="9A9A9A"/>
              </a:buClr>
              <a:buSzTx/>
              <a:buFontTx/>
              <a:buNone/>
              <a:defRPr sz="2400">
                <a:solidFill>
                  <a:srgbClr val="9A9A9A"/>
                </a:solidFill>
                <a:uFill>
                  <a:solidFill>
                    <a:srgbClr val="9A9A9A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4pPr>
            <a:lvl5pPr marL="1828800" indent="0" algn="ctr" defTabSz="457200">
              <a:buClr>
                <a:srgbClr val="9A9A9A"/>
              </a:buClr>
              <a:buSzTx/>
              <a:buNone/>
              <a:defRPr sz="2400">
                <a:solidFill>
                  <a:srgbClr val="9A9A9A"/>
                </a:solidFill>
                <a:uFill>
                  <a:solidFill>
                    <a:srgbClr val="9A9A9A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 5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xfrm>
            <a:off x="8851000" y="6591300"/>
            <a:ext cx="282676" cy="266700"/>
          </a:xfrm>
          <a:prstGeom prst="rect">
            <a:avLst/>
          </a:prstGeom>
          <a:ln w="12700"/>
        </p:spPr>
        <p:txBody>
          <a:bodyPr anchor="ctr"/>
          <a:lstStyle>
            <a:lvl1pPr defTabSz="457200">
              <a:defRPr sz="1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C0BE9-55B4-8F4E-BE08-F5CD7FE35C0A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2017/9/1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3877B-6821-D741-8675-165A84A6BDF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371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C0BE9-55B4-8F4E-BE08-F5CD7FE35C0A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2017/9/1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3877B-6821-D741-8675-165A84A6BDF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8158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C0BE9-55B4-8F4E-BE08-F5CD7FE35C0A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2017/9/1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3877B-6821-D741-8675-165A84A6BDF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516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C0BE9-55B4-8F4E-BE08-F5CD7FE35C0A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2017/9/1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3877B-6821-D741-8675-165A84A6BDF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2014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C0BE9-55B4-8F4E-BE08-F5CD7FE35C0A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2017/9/1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3877B-6821-D741-8675-165A84A6BDF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9885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C0BE9-55B4-8F4E-BE08-F5CD7FE35C0A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2017/9/1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3877B-6821-D741-8675-165A84A6BDF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7683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C0BE9-55B4-8F4E-BE08-F5CD7FE35C0A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2017/9/1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3877B-6821-D741-8675-165A84A6BDF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2515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ホワイ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xfrm>
            <a:off x="-11113" y="-20638"/>
            <a:ext cx="9144001" cy="676276"/>
          </a:xfrm>
          <a:prstGeom prst="rect">
            <a:avLst/>
          </a:prstGeom>
          <a:gradFill>
            <a:gsLst>
              <a:gs pos="0">
                <a:srgbClr val="008FC7"/>
              </a:gs>
              <a:gs pos="100000">
                <a:srgbClr val="1F59A0"/>
              </a:gs>
            </a:gsLst>
            <a:lin ang="16200000"/>
          </a:gradFill>
          <a:ln>
            <a:miter lim="400000"/>
          </a:ln>
          <a:effectLst>
            <a:outerShdw blurRad="50800" dist="38100" dir="2700000" rotWithShape="0">
              <a:srgbClr val="929292">
                <a:alpha val="42999"/>
              </a:srgbClr>
            </a:outerShdw>
          </a:effectLst>
        </p:spPr>
        <p:txBody>
          <a:bodyPr lIns="50800" tIns="50800" rIns="50800" bIns="50800" anchor="ctr"/>
          <a:lstStyle>
            <a:lvl1pPr marL="40639" marR="40639" defTabSz="457200">
              <a:defRPr sz="3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メイリオ"/>
                <a:ea typeface="メイリオ"/>
                <a:cs typeface="メイリオ"/>
                <a:sym typeface="メイリオ"/>
              </a:defRPr>
            </a:lvl1pPr>
          </a:lstStyle>
          <a:p>
            <a:r>
              <a:t>タイトルテキスト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xfrm>
            <a:off x="234950" y="815975"/>
            <a:ext cx="8674100" cy="3612290"/>
          </a:xfrm>
          <a:prstGeom prst="rect">
            <a:avLst/>
          </a:prstGeom>
          <a:ln>
            <a:miter lim="400000"/>
          </a:ln>
        </p:spPr>
        <p:txBody>
          <a:bodyPr lIns="50800" tIns="50800" rIns="50800" bIns="50800"/>
          <a:lstStyle>
            <a:lvl1pPr marL="383540" marR="40639" defTabSz="457200">
              <a:spcBef>
                <a:spcPts val="500"/>
              </a:spcBef>
              <a:buSzPct val="100000"/>
              <a:buChar char=""/>
              <a:defRPr sz="2400">
                <a:latin typeface="メイリオ"/>
                <a:ea typeface="メイリオ"/>
                <a:cs typeface="メイリオ"/>
                <a:sym typeface="メイリオ"/>
              </a:defRPr>
            </a:lvl1pPr>
            <a:lvl2pPr marL="783590" marR="40639" defTabSz="457200">
              <a:spcBef>
                <a:spcPts val="500"/>
              </a:spcBef>
              <a:buSzPct val="100000"/>
              <a:buChar char="‣"/>
              <a:defRPr sz="2400">
                <a:latin typeface="メイリオ"/>
                <a:ea typeface="メイリオ"/>
                <a:cs typeface="メイリオ"/>
                <a:sym typeface="メイリオ"/>
              </a:defRPr>
            </a:lvl2pPr>
            <a:lvl3pPr marL="1183639" marR="40639" defTabSz="457200">
              <a:spcBef>
                <a:spcPts val="500"/>
              </a:spcBef>
              <a:buSzPct val="100000"/>
              <a:buChar char="•"/>
              <a:defRPr sz="2000">
                <a:latin typeface="メイリオ"/>
                <a:ea typeface="メイリオ"/>
                <a:cs typeface="メイリオ"/>
                <a:sym typeface="メイリオ"/>
              </a:defRPr>
            </a:lvl3pPr>
            <a:lvl4pPr marL="1640839" marR="40639" defTabSz="457200">
              <a:buSzPct val="100000"/>
              <a:defRPr sz="2400">
                <a:latin typeface="メイリオ"/>
                <a:ea typeface="メイリオ"/>
                <a:cs typeface="メイリオ"/>
                <a:sym typeface="メイリオ"/>
              </a:defRPr>
            </a:lvl4pPr>
            <a:lvl5pPr marL="2098039" marR="40639" defTabSz="457200">
              <a:buSzPct val="100000"/>
              <a:buFont typeface="Wingdings"/>
              <a:buChar char=""/>
              <a:defRPr sz="2400">
                <a:latin typeface="メイリオ"/>
                <a:ea typeface="メイリオ"/>
                <a:cs typeface="メイリオ"/>
                <a:sym typeface="メイリオ"/>
              </a:defRPr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 5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xfrm>
            <a:off x="8740526" y="6535737"/>
            <a:ext cx="268785" cy="279401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/>
          <a:lstStyle>
            <a:lvl1pPr algn="ctr" defTabSz="584200">
              <a:defRPr sz="1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6750661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73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0" y="6492923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 hangingPunct="1"/>
            <a:endParaRPr kumimoji="1" lang="ja-JP" altLang="en-US" sz="1800" kern="1200">
              <a:solidFill>
                <a:prstClr val="black"/>
              </a:solidFill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75559-32F5-4657-8849-F5E88CA749E1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5374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0" y="6492923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 hangingPunct="1"/>
            <a:endParaRPr kumimoji="1" lang="ja-JP" altLang="en-US" sz="1800" kern="1200">
              <a:solidFill>
                <a:prstClr val="black"/>
              </a:solidFill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75559-32F5-4657-8849-F5E88CA749E1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830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ホワイ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xfrm>
            <a:off x="-11113" y="-20638"/>
            <a:ext cx="9144001" cy="676276"/>
          </a:xfrm>
          <a:prstGeom prst="rect">
            <a:avLst/>
          </a:prstGeom>
          <a:gradFill>
            <a:gsLst>
              <a:gs pos="0">
                <a:srgbClr val="008FC7"/>
              </a:gs>
              <a:gs pos="100000">
                <a:srgbClr val="1F59A0"/>
              </a:gs>
            </a:gsLst>
            <a:lin ang="16200000"/>
          </a:gradFill>
          <a:ln>
            <a:miter lim="400000"/>
          </a:ln>
          <a:effectLst>
            <a:outerShdw blurRad="50800" dist="38100" dir="2700000" rotWithShape="0">
              <a:srgbClr val="929292">
                <a:alpha val="42999"/>
              </a:srgbClr>
            </a:outerShdw>
          </a:effectLst>
        </p:spPr>
        <p:txBody>
          <a:bodyPr lIns="50800" tIns="50800" rIns="50800" bIns="50800" anchor="ctr"/>
          <a:lstStyle>
            <a:lvl1pPr marL="40639" marR="40639" defTabSz="457200">
              <a:defRPr sz="3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メイリオ"/>
                <a:ea typeface="メイリオ"/>
                <a:cs typeface="メイリオ"/>
                <a:sym typeface="メイリオ"/>
              </a:defRPr>
            </a:lvl1pPr>
          </a:lstStyle>
          <a:p>
            <a:r>
              <a:t>タイトルテキスト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xfrm>
            <a:off x="234950" y="815975"/>
            <a:ext cx="8674100" cy="3612290"/>
          </a:xfrm>
          <a:prstGeom prst="rect">
            <a:avLst/>
          </a:prstGeom>
          <a:ln>
            <a:miter lim="400000"/>
          </a:ln>
        </p:spPr>
        <p:txBody>
          <a:bodyPr lIns="50800" tIns="50800" rIns="50800" bIns="50800"/>
          <a:lstStyle>
            <a:lvl1pPr marL="383540" marR="40639" defTabSz="457200">
              <a:spcBef>
                <a:spcPts val="500"/>
              </a:spcBef>
              <a:buSzPct val="100000"/>
              <a:buChar char=""/>
              <a:defRPr sz="2400">
                <a:latin typeface="メイリオ"/>
                <a:ea typeface="メイリオ"/>
                <a:cs typeface="メイリオ"/>
                <a:sym typeface="メイリオ"/>
              </a:defRPr>
            </a:lvl1pPr>
            <a:lvl2pPr marL="783590" marR="40639" defTabSz="457200">
              <a:spcBef>
                <a:spcPts val="500"/>
              </a:spcBef>
              <a:buSzPct val="100000"/>
              <a:buChar char="‣"/>
              <a:defRPr sz="2400">
                <a:latin typeface="メイリオ"/>
                <a:ea typeface="メイリオ"/>
                <a:cs typeface="メイリオ"/>
                <a:sym typeface="メイリオ"/>
              </a:defRPr>
            </a:lvl2pPr>
            <a:lvl3pPr marL="1183639" marR="40639" defTabSz="457200">
              <a:spcBef>
                <a:spcPts val="500"/>
              </a:spcBef>
              <a:buSzPct val="100000"/>
              <a:buChar char="•"/>
              <a:defRPr sz="2000">
                <a:latin typeface="メイリオ"/>
                <a:ea typeface="メイリオ"/>
                <a:cs typeface="メイリオ"/>
                <a:sym typeface="メイリオ"/>
              </a:defRPr>
            </a:lvl3pPr>
            <a:lvl4pPr marL="1640839" marR="40639" defTabSz="457200">
              <a:buSzPct val="100000"/>
              <a:defRPr sz="2400">
                <a:latin typeface="メイリオ"/>
                <a:ea typeface="メイリオ"/>
                <a:cs typeface="メイリオ"/>
                <a:sym typeface="メイリオ"/>
              </a:defRPr>
            </a:lvl4pPr>
            <a:lvl5pPr marL="2098039" marR="40639" defTabSz="457200">
              <a:buSzPct val="100000"/>
              <a:buFont typeface="Wingdings"/>
              <a:buChar char=""/>
              <a:defRPr sz="2400">
                <a:latin typeface="メイリオ"/>
                <a:ea typeface="メイリオ"/>
                <a:cs typeface="メイリオ"/>
                <a:sym typeface="メイリオ"/>
              </a:defRPr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 5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xfrm>
            <a:off x="8740526" y="6535737"/>
            <a:ext cx="268785" cy="279401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/>
          <a:lstStyle>
            <a:lvl1pPr algn="ctr" defTabSz="584200">
              <a:defRPr sz="1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4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0" y="6492923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 hangingPunct="1"/>
            <a:endParaRPr kumimoji="1" lang="ja-JP" altLang="en-US" sz="1800" kern="1200">
              <a:solidFill>
                <a:prstClr val="black"/>
              </a:solidFill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75559-32F5-4657-8849-F5E88CA749E1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9244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>
          <a:xfrm>
            <a:off x="0" y="6492923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 hangingPunct="1"/>
            <a:endParaRPr kumimoji="1" lang="ja-JP" altLang="en-US" sz="1800" kern="1200">
              <a:solidFill>
                <a:prstClr val="black"/>
              </a:solidFill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75559-32F5-4657-8849-F5E88CA749E1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0201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>
          <a:xfrm>
            <a:off x="0" y="6492923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 hangingPunct="1"/>
            <a:endParaRPr kumimoji="1" lang="ja-JP" altLang="en-US" sz="1800" kern="1200">
              <a:solidFill>
                <a:prstClr val="black"/>
              </a:solidFill>
              <a:latin typeface="Calibri"/>
              <a:ea typeface="ＭＳ Ｐゴシック"/>
              <a:cs typeface="+mn-cs"/>
            </a:endParaRPr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75559-32F5-4657-8849-F5E88CA749E1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6062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>
          <a:xfrm>
            <a:off x="0" y="6492923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 hangingPunct="1"/>
            <a:endParaRPr kumimoji="1" lang="ja-JP" altLang="en-US" sz="1800" kern="1200">
              <a:solidFill>
                <a:prstClr val="black"/>
              </a:solidFill>
              <a:latin typeface="Calibri"/>
              <a:ea typeface="ＭＳ Ｐゴシック"/>
              <a:cs typeface="+mn-cs"/>
            </a:endParaRP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75559-32F5-4657-8849-F5E88CA749E1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031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>
          <a:xfrm>
            <a:off x="0" y="6492923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 hangingPunct="1"/>
            <a:endParaRPr kumimoji="1" lang="ja-JP" altLang="en-US" sz="1800" kern="1200">
              <a:solidFill>
                <a:prstClr val="black"/>
              </a:solidFill>
              <a:latin typeface="Calibri"/>
              <a:ea typeface="ＭＳ Ｐゴシック"/>
              <a:cs typeface="+mn-cs"/>
            </a:endParaRPr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75559-32F5-4657-8849-F5E88CA749E1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8481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8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1" y="27309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8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>
          <a:xfrm>
            <a:off x="0" y="6492923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 hangingPunct="1"/>
            <a:endParaRPr kumimoji="1" lang="ja-JP" altLang="en-US" sz="1800" kern="1200">
              <a:solidFill>
                <a:prstClr val="black"/>
              </a:solidFill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75559-32F5-4657-8849-F5E88CA749E1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2962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>
          <a:xfrm>
            <a:off x="0" y="6492923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 hangingPunct="1"/>
            <a:endParaRPr kumimoji="1" lang="ja-JP" altLang="en-US" sz="1800" kern="1200">
              <a:solidFill>
                <a:prstClr val="black"/>
              </a:solidFill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75559-32F5-4657-8849-F5E88CA749E1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3239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0" y="6492923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 hangingPunct="1"/>
            <a:endParaRPr kumimoji="1" lang="ja-JP" altLang="en-US" sz="1800" kern="1200">
              <a:solidFill>
                <a:prstClr val="black"/>
              </a:solidFill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75559-32F5-4657-8849-F5E88CA749E1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5790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86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86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0" y="6492923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 hangingPunct="1"/>
            <a:endParaRPr kumimoji="1" lang="ja-JP" altLang="en-US" sz="1800" kern="1200">
              <a:solidFill>
                <a:prstClr val="black"/>
              </a:solidFill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75559-32F5-4657-8849-F5E88CA749E1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1198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406BE-2200-4DEA-8F5A-DD47B1B94CE0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2017/9/1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B70F7-040E-4945-9D4D-2150C9A64A6B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972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17475"/>
            <a:ext cx="2411412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8" descr="geogl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36513"/>
            <a:ext cx="197961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3862388"/>
            <a:ext cx="5329238" cy="302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476250"/>
            <a:ext cx="1827212" cy="78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70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Click to edit Master title style</a:t>
            </a:r>
          </a:p>
        </p:txBody>
      </p:sp>
      <p:sp>
        <p:nvSpPr>
          <p:cNvPr id="2170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mtClean="0"/>
            </a:lvl1pPr>
          </a:lstStyle>
          <a:p>
            <a:r>
              <a:rPr lang="en-US" smtClean="0"/>
              <a:t>Click to edit Master subtitle style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B4C525-AAC8-4067-B5AE-4883AD8E416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 dirty="0">
                <a:solidFill>
                  <a:srgbClr val="000000"/>
                </a:solidFill>
              </a:rPr>
              <a:t> / 10</a:t>
            </a:r>
          </a:p>
        </p:txBody>
      </p:sp>
    </p:spTree>
    <p:extLst>
      <p:ext uri="{BB962C8B-B14F-4D97-AF65-F5344CB8AC3E}">
        <p14:creationId xmlns:p14="http://schemas.microsoft.com/office/powerpoint/2010/main" val="131969816"/>
      </p:ext>
    </p:extLst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406BE-2200-4DEA-8F5A-DD47B1B94CE0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2017/9/1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B70F7-040E-4945-9D4D-2150C9A64A6B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3924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406BE-2200-4DEA-8F5A-DD47B1B94CE0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2017/9/1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B70F7-040E-4945-9D4D-2150C9A64A6B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6141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406BE-2200-4DEA-8F5A-DD47B1B94CE0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2017/9/1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B70F7-040E-4945-9D4D-2150C9A64A6B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2090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406BE-2200-4DEA-8F5A-DD47B1B94CE0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2017/9/1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B70F7-040E-4945-9D4D-2150C9A64A6B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5711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406BE-2200-4DEA-8F5A-DD47B1B94CE0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2017/9/1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B70F7-040E-4945-9D4D-2150C9A64A6B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3998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406BE-2200-4DEA-8F5A-DD47B1B94CE0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2017/9/1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B70F7-040E-4945-9D4D-2150C9A64A6B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3522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406BE-2200-4DEA-8F5A-DD47B1B94CE0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2017/9/1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B70F7-040E-4945-9D4D-2150C9A64A6B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43782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406BE-2200-4DEA-8F5A-DD47B1B94CE0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2017/9/1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B70F7-040E-4945-9D4D-2150C9A64A6B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4517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406BE-2200-4DEA-8F5A-DD47B1B94CE0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2017/9/1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B70F7-040E-4945-9D4D-2150C9A64A6B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4496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406BE-2200-4DEA-8F5A-DD47B1B94CE0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2017/9/1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B70F7-040E-4945-9D4D-2150C9A64A6B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843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9252A8-57A4-4DC5-B66B-B0C0B7737AC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 dirty="0">
                <a:solidFill>
                  <a:srgbClr val="000000"/>
                </a:solidFill>
              </a:rPr>
              <a:t> / 10</a:t>
            </a:r>
          </a:p>
        </p:txBody>
      </p:sp>
    </p:spTree>
    <p:extLst>
      <p:ext uri="{BB962C8B-B14F-4D97-AF65-F5344CB8AC3E}">
        <p14:creationId xmlns:p14="http://schemas.microsoft.com/office/powerpoint/2010/main" val="37682449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22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4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66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8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10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32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54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76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F91E3D-7487-403E-89E7-085120201F09}" type="datetime1">
              <a:rPr lang="ja-JP" altLang="en-US" smtClean="0"/>
              <a:pPr>
                <a:defRPr/>
              </a:pPr>
              <a:t>2017/9/1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1AF6D9-DD9A-48E1-A3D5-92D92873218B}" type="slidenum">
              <a:rPr lang="ja-JP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  <p:pic>
        <p:nvPicPr>
          <p:cNvPr id="7" name="Picture 2" descr="PPT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6865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585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65593" indent="-165593">
              <a:spcBef>
                <a:spcPts val="738"/>
              </a:spcBef>
              <a:defRPr sz="1662"/>
            </a:lvl1pPr>
            <a:lvl2pPr marL="495312" indent="-165593">
              <a:spcBef>
                <a:spcPts val="738"/>
              </a:spcBef>
              <a:buFont typeface="Wingdings" pitchFamily="2" charset="2"/>
              <a:buChar char="Ø"/>
              <a:defRPr sz="1662"/>
            </a:lvl2pPr>
            <a:lvl3pPr marL="825033" indent="-164127">
              <a:spcBef>
                <a:spcPts val="738"/>
              </a:spcBef>
              <a:buFont typeface="Wingdings" pitchFamily="2" charset="2"/>
              <a:buChar char="ü"/>
              <a:defRPr sz="1662"/>
            </a:lvl3pPr>
            <a:lvl4pPr marL="1156218" indent="-165593">
              <a:spcBef>
                <a:spcPts val="738"/>
              </a:spcBef>
              <a:defRPr sz="1662"/>
            </a:lvl4pPr>
            <a:lvl5pPr marL="1485937" indent="-164127">
              <a:spcBef>
                <a:spcPts val="738"/>
              </a:spcBef>
              <a:defRPr sz="1662"/>
            </a:lvl5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C99746-7031-4391-AE2D-B8E533F3CA78}" type="datetime1">
              <a:rPr lang="ja-JP" altLang="en-US" smtClean="0"/>
              <a:pPr>
                <a:defRPr/>
              </a:pPr>
              <a:t>2017/9/1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0C1E7-7724-4210-ACF8-E30BECC43A04}" type="slidenum">
              <a:rPr lang="ja-JP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6182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（インデントなし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58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spcBef>
                <a:spcPts val="738"/>
              </a:spcBef>
              <a:buNone/>
              <a:defRPr sz="1662"/>
            </a:lvl1pPr>
            <a:lvl2pPr marL="495312" indent="-165593">
              <a:spcBef>
                <a:spcPts val="738"/>
              </a:spcBef>
              <a:buFont typeface="Wingdings" pitchFamily="2" charset="2"/>
              <a:buChar char="Ø"/>
              <a:defRPr sz="1662"/>
            </a:lvl2pPr>
            <a:lvl3pPr marL="825033" indent="-164127">
              <a:spcBef>
                <a:spcPts val="738"/>
              </a:spcBef>
              <a:buFont typeface="Wingdings" pitchFamily="2" charset="2"/>
              <a:buChar char="ü"/>
              <a:defRPr sz="1662"/>
            </a:lvl3pPr>
            <a:lvl4pPr marL="1156218" indent="-165593">
              <a:spcBef>
                <a:spcPts val="738"/>
              </a:spcBef>
              <a:defRPr sz="1662"/>
            </a:lvl4pPr>
            <a:lvl5pPr marL="1485937" indent="-164127">
              <a:spcBef>
                <a:spcPts val="738"/>
              </a:spcBef>
              <a:defRPr sz="1662"/>
            </a:lvl5pPr>
          </a:lstStyle>
          <a:p>
            <a:pPr lvl="0"/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B25778-644E-4795-AB53-DF5BB777620F}" type="datetime1">
              <a:rPr lang="ja-JP" altLang="en-US" smtClean="0"/>
              <a:pPr>
                <a:defRPr/>
              </a:pPr>
              <a:t>2017/9/1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E71DA-259C-4890-A978-0ACAC8AC4011}" type="slidenum">
              <a:rPr lang="ja-JP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09049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58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4B318-3E6A-4BF8-AC0D-752B9401A54E}" type="datetime1">
              <a:rPr lang="ja-JP" altLang="en-US" smtClean="0"/>
              <a:pPr>
                <a:defRPr/>
              </a:pPr>
              <a:t>2017/9/1</a:t>
            </a:fld>
            <a:endParaRPr lang="ja-JP" altLang="en-US"/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092DFC-3075-40E2-B47B-80472ADF2DBA}" type="slidenum">
              <a:rPr lang="ja-JP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9812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EF67B-5E02-4B53-BFA8-A3262937CC80}" type="datetime1">
              <a:rPr lang="ja-JP" altLang="en-US" smtClean="0"/>
              <a:pPr>
                <a:defRPr/>
              </a:pPr>
              <a:t>2017/9/1</a:t>
            </a:fld>
            <a:endParaRPr lang="ja-JP" altLang="en-US"/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14950E-3E9A-41CC-9C9C-BCCBA8D3FBB6}" type="slidenum">
              <a:rPr lang="ja-JP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48722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ホワイ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/>
          </p:cNvSpPr>
          <p:nvPr>
            <p:ph type="title"/>
          </p:nvPr>
        </p:nvSpPr>
        <p:spPr>
          <a:xfrm>
            <a:off x="-11113" y="-20638"/>
            <a:ext cx="9144001" cy="676276"/>
          </a:xfrm>
          <a:prstGeom prst="rect">
            <a:avLst/>
          </a:prstGeom>
          <a:gradFill>
            <a:gsLst>
              <a:gs pos="0">
                <a:srgbClr val="008FC7"/>
              </a:gs>
              <a:gs pos="100000">
                <a:srgbClr val="1F59A0"/>
              </a:gs>
            </a:gsLst>
            <a:lin ang="16200000"/>
          </a:gradFill>
          <a:effectLst>
            <a:outerShdw blurRad="50800" dist="38100" dir="2700000" rotWithShape="0">
              <a:srgbClr val="929292">
                <a:alpha val="42999"/>
              </a:srgbClr>
            </a:outerShdw>
          </a:effectLst>
        </p:spPr>
        <p:txBody>
          <a:bodyPr lIns="50800" tIns="50800" rIns="50800" bIns="50800"/>
          <a:lstStyle>
            <a:lvl1pPr marL="37514" marR="37514" defTabSz="422041">
              <a:defRPr sz="24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メイリオ"/>
                <a:ea typeface="メイリオ"/>
                <a:cs typeface="メイリオ"/>
                <a:sym typeface="メイリオ"/>
              </a:defRPr>
            </a:lvl1pPr>
          </a:lstStyle>
          <a:p>
            <a:r>
              <a:t>タイトルテキスト</a:t>
            </a:r>
          </a:p>
        </p:txBody>
      </p:sp>
      <p:sp>
        <p:nvSpPr>
          <p:cNvPr id="61" name="Shape 61"/>
          <p:cNvSpPr>
            <a:spLocks noGrp="1"/>
          </p:cNvSpPr>
          <p:nvPr>
            <p:ph type="body" sz="half" idx="1"/>
          </p:nvPr>
        </p:nvSpPr>
        <p:spPr>
          <a:xfrm>
            <a:off x="234950" y="815975"/>
            <a:ext cx="8674100" cy="1714500"/>
          </a:xfrm>
          <a:prstGeom prst="rect">
            <a:avLst/>
          </a:prstGeom>
        </p:spPr>
        <p:txBody>
          <a:bodyPr lIns="50800" tIns="50800" rIns="50800" bIns="50800"/>
          <a:lstStyle>
            <a:lvl1pPr marL="354045" marR="37514" indent="-316530" defTabSz="422041">
              <a:spcBef>
                <a:spcPts val="462"/>
              </a:spcBef>
              <a:buClr>
                <a:srgbClr val="000000"/>
              </a:buClr>
              <a:buFont typeface="Wingdings"/>
              <a:buChar char=""/>
              <a:defRPr sz="2031">
                <a:uFill>
                  <a:solidFill>
                    <a:srgbClr val="000000"/>
                  </a:solidFill>
                </a:uFill>
                <a:latin typeface="メイリオ"/>
                <a:ea typeface="メイリオ"/>
                <a:cs typeface="メイリオ"/>
                <a:sym typeface="メイリオ"/>
              </a:defRPr>
            </a:lvl1pPr>
            <a:lvl2pPr marL="723332" marR="37514" indent="-263776" defTabSz="422041">
              <a:spcBef>
                <a:spcPts val="462"/>
              </a:spcBef>
              <a:buClr>
                <a:srgbClr val="000000"/>
              </a:buClr>
              <a:buFont typeface="Wingdings"/>
              <a:buChar char="‣"/>
              <a:defRPr sz="1846">
                <a:uFill>
                  <a:solidFill>
                    <a:srgbClr val="000000"/>
                  </a:solidFill>
                </a:uFill>
                <a:latin typeface="メイリオ"/>
                <a:ea typeface="メイリオ"/>
                <a:cs typeface="メイリオ"/>
                <a:sym typeface="メイリオ"/>
              </a:defRPr>
            </a:lvl2pPr>
            <a:lvl3pPr marL="1092617" marR="37514" indent="-211021" defTabSz="422041">
              <a:spcBef>
                <a:spcPts val="462"/>
              </a:spcBef>
              <a:buClr>
                <a:srgbClr val="000000"/>
              </a:buClr>
              <a:buFont typeface="Wingdings"/>
              <a:defRPr sz="1846">
                <a:uFill>
                  <a:solidFill>
                    <a:srgbClr val="000000"/>
                  </a:solidFill>
                </a:uFill>
                <a:latin typeface="メイリオ"/>
                <a:ea typeface="メイリオ"/>
                <a:cs typeface="メイリオ"/>
                <a:sym typeface="メイリオ"/>
              </a:defRPr>
            </a:lvl3pPr>
            <a:lvl4pPr marL="1514658" marR="37514" indent="-211021" defTabSz="422041">
              <a:spcBef>
                <a:spcPts val="462"/>
              </a:spcBef>
              <a:buClr>
                <a:srgbClr val="000000"/>
              </a:buClr>
              <a:buFont typeface="Wingdings"/>
              <a:buChar char=""/>
              <a:defRPr sz="2215">
                <a:uFill>
                  <a:solidFill>
                    <a:srgbClr val="000000"/>
                  </a:solidFill>
                </a:uFill>
                <a:latin typeface="メイリオ"/>
                <a:ea typeface="メイリオ"/>
                <a:cs typeface="メイリオ"/>
                <a:sym typeface="メイリオ"/>
              </a:defRPr>
            </a:lvl4pPr>
            <a:lvl5pPr marL="1936700" marR="37514" indent="-211021" defTabSz="422041">
              <a:spcBef>
                <a:spcPts val="462"/>
              </a:spcBef>
              <a:buClr>
                <a:srgbClr val="000000"/>
              </a:buClr>
              <a:buFont typeface="Wingdings"/>
              <a:buChar char=""/>
              <a:defRPr sz="2215">
                <a:uFill>
                  <a:solidFill>
                    <a:srgbClr val="000000"/>
                  </a:solidFill>
                </a:uFill>
                <a:latin typeface="メイリオ"/>
                <a:ea typeface="メイリオ"/>
                <a:cs typeface="メイリオ"/>
                <a:sym typeface="メイリオ"/>
              </a:defRPr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 5</a:t>
            </a:r>
          </a:p>
        </p:txBody>
      </p:sp>
      <p:sp>
        <p:nvSpPr>
          <p:cNvPr id="62" name="Shape 62"/>
          <p:cNvSpPr>
            <a:spLocks noGrp="1"/>
          </p:cNvSpPr>
          <p:nvPr>
            <p:ph type="sldNum" sz="quarter" idx="2"/>
          </p:nvPr>
        </p:nvSpPr>
        <p:spPr>
          <a:xfrm>
            <a:off x="8733011" y="6535739"/>
            <a:ext cx="283816" cy="279401"/>
          </a:xfrm>
          <a:prstGeom prst="rect">
            <a:avLst/>
          </a:prstGeom>
        </p:spPr>
        <p:txBody>
          <a:bodyPr wrap="none" lIns="50800" tIns="50800" rIns="50800" bIns="50800"/>
          <a:lstStyle>
            <a:lvl1pPr algn="ctr" defTabSz="539275"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25711619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549275"/>
            <a:ext cx="8229600" cy="720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BF81E5-CD55-442D-9C7F-DF60CAC5BAD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 dirty="0">
                <a:solidFill>
                  <a:srgbClr val="000000"/>
                </a:solidFill>
              </a:rPr>
              <a:t> / 10</a:t>
            </a:r>
          </a:p>
        </p:txBody>
      </p:sp>
    </p:spTree>
    <p:extLst>
      <p:ext uri="{BB962C8B-B14F-4D97-AF65-F5344CB8AC3E}">
        <p14:creationId xmlns:p14="http://schemas.microsoft.com/office/powerpoint/2010/main" val="4279447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C0BE9-55B4-8F4E-BE08-F5CD7FE35C0A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2017/9/1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3877B-6821-D741-8675-165A84A6BDF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569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C0BE9-55B4-8F4E-BE08-F5CD7FE35C0A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2017/9/1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3877B-6821-D741-8675-165A84A6BDF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081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C0BE9-55B4-8F4E-BE08-F5CD7FE35C0A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2017/9/1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3877B-6821-D741-8675-165A84A6BDF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630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C0BE9-55B4-8F4E-BE08-F5CD7FE35C0A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2017/9/1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3877B-6821-D741-8675-165A84A6BDF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353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image" Target="../media/image7.jpeg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image" Target="../media/image6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slideLayout" Target="../slideLayouts/slideLayout42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5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325563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/>
          <a:lstStyle/>
          <a:p>
            <a:r>
              <a:t>タイトルテキスト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57200" y="1600199"/>
            <a:ext cx="8229600" cy="5257802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/>
          <a:lstStyle>
            <a:lvl2pPr marL="742950" indent="-285750">
              <a:spcBef>
                <a:spcPts val="700"/>
              </a:spcBef>
              <a:buChar char=""/>
              <a:defRPr sz="2800"/>
            </a:lvl2pPr>
            <a:lvl3pPr marL="1143000" indent="-228600">
              <a:spcBef>
                <a:spcPts val="600"/>
              </a:spcBef>
              <a:defRPr sz="2400"/>
            </a:lvl3pPr>
            <a:lvl4pPr marL="1600200" indent="-228600">
              <a:spcBef>
                <a:spcPts val="500"/>
              </a:spcBef>
              <a:buChar char=""/>
              <a:defRPr sz="2000"/>
            </a:lvl4pPr>
            <a:lvl5pPr marL="2057400" indent="-228600">
              <a:spcBef>
                <a:spcPts val="500"/>
              </a:spcBef>
              <a:buFontTx/>
              <a:buChar char="•"/>
              <a:defRPr sz="2000"/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 5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8851627" y="6573378"/>
            <a:ext cx="343173" cy="335423"/>
          </a:xfrm>
          <a:prstGeom prst="rect">
            <a:avLst/>
          </a:prstGeom>
        </p:spPr>
        <p:txBody>
          <a:bodyPr wrap="none" lIns="38100" tIns="38100" rIns="38100" bIns="38100" anchor="b">
            <a:spAutoFit/>
          </a:bodyPr>
          <a:lstStyle>
            <a:lvl1pPr algn="r" defTabSz="914400">
              <a:defRPr sz="1800">
                <a:solidFill>
                  <a:srgbClr val="011279"/>
                </a:solidFill>
                <a:uFill>
                  <a:solidFill>
                    <a:srgbClr val="01127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med"/>
  <p:txStyles>
    <p:titleStyle>
      <a:lvl1pPr marL="0" marR="0" indent="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Arial"/>
          <a:ea typeface="Arial"/>
          <a:cs typeface="Arial"/>
          <a:sym typeface="Arial"/>
        </a:defRPr>
      </a:lvl1pPr>
      <a:lvl2pPr marL="0" marR="0" indent="22860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Arial"/>
          <a:ea typeface="Arial"/>
          <a:cs typeface="Arial"/>
          <a:sym typeface="Arial"/>
        </a:defRPr>
      </a:lvl2pPr>
      <a:lvl3pPr marL="0" marR="0" indent="45720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Arial"/>
          <a:ea typeface="Arial"/>
          <a:cs typeface="Arial"/>
          <a:sym typeface="Arial"/>
        </a:defRPr>
      </a:lvl3pPr>
      <a:lvl4pPr marL="0" marR="0" indent="68580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Arial"/>
          <a:ea typeface="Arial"/>
          <a:cs typeface="Arial"/>
          <a:sym typeface="Arial"/>
        </a:defRPr>
      </a:lvl4pPr>
      <a:lvl5pPr marL="0" marR="0" indent="91440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Arial"/>
          <a:ea typeface="Arial"/>
          <a:cs typeface="Arial"/>
          <a:sym typeface="Arial"/>
        </a:defRPr>
      </a:lvl5pPr>
      <a:lvl6pPr marL="0" marR="0" indent="114300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Arial"/>
          <a:ea typeface="Arial"/>
          <a:cs typeface="Arial"/>
          <a:sym typeface="Arial"/>
        </a:defRPr>
      </a:lvl6pPr>
      <a:lvl7pPr marL="0" marR="0" indent="137160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Arial"/>
          <a:ea typeface="Arial"/>
          <a:cs typeface="Arial"/>
          <a:sym typeface="Arial"/>
        </a:defRPr>
      </a:lvl7pPr>
      <a:lvl8pPr marL="0" marR="0" indent="160020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Arial"/>
          <a:ea typeface="Arial"/>
          <a:cs typeface="Arial"/>
          <a:sym typeface="Arial"/>
        </a:defRPr>
      </a:lvl8pPr>
      <a:lvl9pPr marL="0" marR="0" indent="182880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Arial"/>
          <a:ea typeface="Arial"/>
          <a:cs typeface="Arial"/>
          <a:sym typeface="Arial"/>
        </a:defRPr>
      </a:lvl9pPr>
    </p:titleStyle>
    <p:bodyStyle>
      <a:lvl1pPr marL="342900" marR="0" indent="-342900" algn="l" defTabSz="914400" latinLnBrk="0">
        <a:lnSpc>
          <a:spcPct val="100000"/>
        </a:lnSpc>
        <a:spcBef>
          <a:spcPts val="800"/>
        </a:spcBef>
        <a:spcAft>
          <a:spcPts val="0"/>
        </a:spcAft>
        <a:buClr>
          <a:srgbClr val="000000"/>
        </a:buClr>
        <a:buSzPct val="60000"/>
        <a:buFont typeface="Wingdings"/>
        <a:buChar char="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Arial"/>
          <a:ea typeface="Arial"/>
          <a:cs typeface="Arial"/>
          <a:sym typeface="Arial"/>
        </a:defRPr>
      </a:lvl1pPr>
      <a:lvl2pPr marL="783771" marR="0" indent="-326571" algn="l" defTabSz="914400" latinLnBrk="0">
        <a:lnSpc>
          <a:spcPct val="100000"/>
        </a:lnSpc>
        <a:spcBef>
          <a:spcPts val="800"/>
        </a:spcBef>
        <a:spcAft>
          <a:spcPts val="0"/>
        </a:spcAft>
        <a:buClr>
          <a:srgbClr val="000000"/>
        </a:buClr>
        <a:buSzPct val="60000"/>
        <a:buFont typeface="Wingdings"/>
        <a:buChar char="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Arial"/>
          <a:ea typeface="Arial"/>
          <a:cs typeface="Arial"/>
          <a:sym typeface="Arial"/>
        </a:defRPr>
      </a:lvl2pPr>
      <a:lvl3pPr marL="1219200" marR="0" indent="-304800" algn="l" defTabSz="914400" latinLnBrk="0">
        <a:lnSpc>
          <a:spcPct val="100000"/>
        </a:lnSpc>
        <a:spcBef>
          <a:spcPts val="800"/>
        </a:spcBef>
        <a:spcAft>
          <a:spcPts val="0"/>
        </a:spcAft>
        <a:buClr>
          <a:srgbClr val="000000"/>
        </a:buClr>
        <a:buSzPct val="40000"/>
        <a:buFont typeface="Wingdings"/>
        <a:buChar char="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Arial"/>
          <a:ea typeface="Arial"/>
          <a:cs typeface="Arial"/>
          <a:sym typeface="Arial"/>
        </a:defRPr>
      </a:lvl3pPr>
      <a:lvl4pPr marL="1737360" marR="0" indent="-365760" algn="l" defTabSz="914400" latinLnBrk="0">
        <a:lnSpc>
          <a:spcPct val="100000"/>
        </a:lnSpc>
        <a:spcBef>
          <a:spcPts val="800"/>
        </a:spcBef>
        <a:spcAft>
          <a:spcPts val="0"/>
        </a:spcAft>
        <a:buClr>
          <a:srgbClr val="000000"/>
        </a:buClr>
        <a:buSzPct val="50000"/>
        <a:buFont typeface="Wingdings"/>
        <a:buChar char="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Arial"/>
          <a:ea typeface="Arial"/>
          <a:cs typeface="Arial"/>
          <a:sym typeface="Arial"/>
        </a:defRPr>
      </a:lvl4pPr>
      <a:lvl5pPr marL="2194560" marR="0" indent="-365760" algn="l" defTabSz="914400" latinLnBrk="0">
        <a:lnSpc>
          <a:spcPct val="100000"/>
        </a:lnSpc>
        <a:spcBef>
          <a:spcPts val="800"/>
        </a:spcBef>
        <a:spcAft>
          <a:spcPts val="0"/>
        </a:spcAft>
        <a:buClr>
          <a:srgbClr val="000000"/>
        </a:buClr>
        <a:buSzPct val="80000"/>
        <a:buFont typeface="Wingdings"/>
        <a:buChar char="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Arial"/>
          <a:ea typeface="Arial"/>
          <a:cs typeface="Arial"/>
          <a:sym typeface="Arial"/>
        </a:defRPr>
      </a:lvl5pPr>
      <a:lvl6pPr marL="3365500" marR="0" indent="-914400" algn="l" defTabSz="914400" latinLnBrk="0">
        <a:lnSpc>
          <a:spcPct val="100000"/>
        </a:lnSpc>
        <a:spcBef>
          <a:spcPts val="800"/>
        </a:spcBef>
        <a:spcAft>
          <a:spcPts val="0"/>
        </a:spcAft>
        <a:buClr>
          <a:srgbClr val="000000"/>
        </a:buClr>
        <a:buSzPct val="171000"/>
        <a:buFont typeface="Wingdings"/>
        <a:buChar char="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Arial"/>
          <a:ea typeface="Arial"/>
          <a:cs typeface="Arial"/>
          <a:sym typeface="Arial"/>
        </a:defRPr>
      </a:lvl6pPr>
      <a:lvl7pPr marL="3721100" marR="0" indent="-914400" algn="l" defTabSz="914400" latinLnBrk="0">
        <a:lnSpc>
          <a:spcPct val="100000"/>
        </a:lnSpc>
        <a:spcBef>
          <a:spcPts val="800"/>
        </a:spcBef>
        <a:spcAft>
          <a:spcPts val="0"/>
        </a:spcAft>
        <a:buClr>
          <a:srgbClr val="000000"/>
        </a:buClr>
        <a:buSzPct val="171000"/>
        <a:buFont typeface="Wingdings"/>
        <a:buChar char="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Arial"/>
          <a:ea typeface="Arial"/>
          <a:cs typeface="Arial"/>
          <a:sym typeface="Arial"/>
        </a:defRPr>
      </a:lvl7pPr>
      <a:lvl8pPr marL="4076700" marR="0" indent="-914400" algn="l" defTabSz="914400" latinLnBrk="0">
        <a:lnSpc>
          <a:spcPct val="100000"/>
        </a:lnSpc>
        <a:spcBef>
          <a:spcPts val="800"/>
        </a:spcBef>
        <a:spcAft>
          <a:spcPts val="0"/>
        </a:spcAft>
        <a:buClr>
          <a:srgbClr val="000000"/>
        </a:buClr>
        <a:buSzPct val="171000"/>
        <a:buFont typeface="Wingdings"/>
        <a:buChar char="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Arial"/>
          <a:ea typeface="Arial"/>
          <a:cs typeface="Arial"/>
          <a:sym typeface="Arial"/>
        </a:defRPr>
      </a:lvl8pPr>
      <a:lvl9pPr marL="4432300" marR="0" indent="-914400" algn="l" defTabSz="914400" latinLnBrk="0">
        <a:lnSpc>
          <a:spcPct val="100000"/>
        </a:lnSpc>
        <a:spcBef>
          <a:spcPts val="800"/>
        </a:spcBef>
        <a:spcAft>
          <a:spcPts val="0"/>
        </a:spcAft>
        <a:buClr>
          <a:srgbClr val="000000"/>
        </a:buClr>
        <a:buSzPct val="171000"/>
        <a:buFont typeface="Wingdings"/>
        <a:buChar char="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11279"/>
            </a:solidFill>
          </a:uFill>
          <a:latin typeface="+mn-lt"/>
          <a:ea typeface="+mn-ea"/>
          <a:cs typeface="+mn-cs"/>
          <a:sym typeface="Arial"/>
        </a:defRPr>
      </a:lvl1pPr>
      <a:lvl2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11279"/>
            </a:solidFill>
          </a:uFill>
          <a:latin typeface="+mn-lt"/>
          <a:ea typeface="+mn-ea"/>
          <a:cs typeface="+mn-cs"/>
          <a:sym typeface="Arial"/>
        </a:defRPr>
      </a:lvl2pPr>
      <a:lvl3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11279"/>
            </a:solidFill>
          </a:uFill>
          <a:latin typeface="+mn-lt"/>
          <a:ea typeface="+mn-ea"/>
          <a:cs typeface="+mn-cs"/>
          <a:sym typeface="Arial"/>
        </a:defRPr>
      </a:lvl3pPr>
      <a:lvl4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11279"/>
            </a:solidFill>
          </a:uFill>
          <a:latin typeface="+mn-lt"/>
          <a:ea typeface="+mn-ea"/>
          <a:cs typeface="+mn-cs"/>
          <a:sym typeface="Arial"/>
        </a:defRPr>
      </a:lvl4pPr>
      <a:lvl5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11279"/>
            </a:solidFill>
          </a:uFill>
          <a:latin typeface="+mn-lt"/>
          <a:ea typeface="+mn-ea"/>
          <a:cs typeface="+mn-cs"/>
          <a:sym typeface="Arial"/>
        </a:defRPr>
      </a:lvl5pPr>
      <a:lvl6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11279"/>
            </a:solidFill>
          </a:uFill>
          <a:latin typeface="+mn-lt"/>
          <a:ea typeface="+mn-ea"/>
          <a:cs typeface="+mn-cs"/>
          <a:sym typeface="Arial"/>
        </a:defRPr>
      </a:lvl6pPr>
      <a:lvl7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11279"/>
            </a:solidFill>
          </a:uFill>
          <a:latin typeface="+mn-lt"/>
          <a:ea typeface="+mn-ea"/>
          <a:cs typeface="+mn-cs"/>
          <a:sym typeface="Arial"/>
        </a:defRPr>
      </a:lvl7pPr>
      <a:lvl8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11279"/>
            </a:solidFill>
          </a:uFill>
          <a:latin typeface="+mn-lt"/>
          <a:ea typeface="+mn-ea"/>
          <a:cs typeface="+mn-cs"/>
          <a:sym typeface="Arial"/>
        </a:defRPr>
      </a:lvl8pPr>
      <a:lvl9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11279"/>
            </a:solidFill>
          </a:uFill>
          <a:latin typeface="+mn-lt"/>
          <a:ea typeface="+mn-ea"/>
          <a:cs typeface="+mn-cs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549275"/>
            <a:ext cx="82296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Cliquez pour modifier le style du titre</a:t>
            </a:r>
            <a:endParaRPr lang="en-US" alt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686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Cliquez pour modifier les styles du texte du masque</a:t>
            </a:r>
          </a:p>
          <a:p>
            <a:pPr lvl="1"/>
            <a:r>
              <a:rPr lang="fr-FR" altLang="en-US" smtClean="0"/>
              <a:t>Deuxième niveau</a:t>
            </a:r>
          </a:p>
          <a:p>
            <a:pPr lvl="2"/>
            <a:r>
              <a:rPr lang="fr-FR" altLang="en-US" smtClean="0"/>
              <a:t>Troisième niveau</a:t>
            </a:r>
          </a:p>
          <a:p>
            <a:pPr lvl="3"/>
            <a:r>
              <a:rPr lang="fr-FR" altLang="en-US" smtClean="0"/>
              <a:t>Quatrième niveau</a:t>
            </a:r>
          </a:p>
          <a:p>
            <a:pPr lvl="4"/>
            <a:r>
              <a:rPr lang="fr-FR" altLang="en-US" smtClean="0"/>
              <a:t>Cinquième niveau</a:t>
            </a:r>
            <a:endParaRPr lang="en-US" altLang="en-US" smtClean="0"/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kern="1200">
              <a:latin typeface="Arial" pitchFamily="34" charset="0"/>
              <a:ea typeface="ＭＳ Ｐゴシック" pitchFamily="50" charset="-128"/>
              <a:cs typeface="Arial"/>
            </a:endParaRPr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kern="1200">
              <a:latin typeface="Arial" pitchFamily="34" charset="0"/>
              <a:ea typeface="ＭＳ Ｐゴシック" pitchFamily="50" charset="-128"/>
              <a:cs typeface="Arial"/>
            </a:endParaRPr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45438" y="6400800"/>
            <a:ext cx="1019175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  <a:ea typeface="ＭＳ Ｐゴシック" charset="-128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5304D678-9397-46BB-AFCA-544B3FE8329C}" type="slidenum">
              <a:rPr lang="en-US" altLang="en-US" kern="1200">
                <a:cs typeface="Arial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lang="en-US" altLang="en-US" kern="1200" dirty="0">
                <a:cs typeface="Arial"/>
              </a:rPr>
              <a:t> / 10</a:t>
            </a:r>
          </a:p>
        </p:txBody>
      </p:sp>
      <p:pic>
        <p:nvPicPr>
          <p:cNvPr id="103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17475"/>
            <a:ext cx="2411412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Image 8" descr="geogla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36513"/>
            <a:ext cx="197961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700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5FAA"/>
          </a:solidFill>
          <a:latin typeface="Arial Narrow" pitchFamily="34" charset="0"/>
          <a:ea typeface="ＭＳ Ｐゴシック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5FAA"/>
          </a:solidFill>
          <a:latin typeface="Arial Narrow" pitchFamily="34" charset="0"/>
          <a:ea typeface="ＭＳ Ｐゴシック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5FAA"/>
          </a:solidFill>
          <a:latin typeface="Arial Narrow" pitchFamily="34" charset="0"/>
          <a:ea typeface="ＭＳ Ｐゴシック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5FAA"/>
          </a:solidFill>
          <a:latin typeface="Arial Narrow" pitchFamily="34" charset="0"/>
          <a:ea typeface="ＭＳ Ｐゴシック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5FAA"/>
          </a:solidFill>
          <a:latin typeface="Arial Narrow" pitchFamily="34" charset="0"/>
          <a:ea typeface="ＭＳ Ｐゴシック" charset="-128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5FAA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5FAA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5FAA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5FAA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rgbClr val="005FAA"/>
          </a:solidFill>
          <a:latin typeface="Arial Narrow" pitchFamily="34" charset="0"/>
          <a:ea typeface="ＭＳ Ｐゴシック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rgbClr val="0066FF"/>
          </a:solidFill>
          <a:latin typeface="Arial Narrow" pitchFamily="34" charset="0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 i="1">
          <a:solidFill>
            <a:srgbClr val="0066FF"/>
          </a:solidFill>
          <a:latin typeface="Arial Narrow" pitchFamily="34" charset="0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b="1">
          <a:solidFill>
            <a:srgbClr val="005FAA"/>
          </a:solidFill>
          <a:latin typeface="Arial Narrow" pitchFamily="34" charset="0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b="1">
          <a:solidFill>
            <a:srgbClr val="005FAA"/>
          </a:solidFill>
          <a:latin typeface="Arial Narrow" pitchFamily="34" charset="0"/>
          <a:ea typeface="Arial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b="1">
          <a:solidFill>
            <a:srgbClr val="005FAA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b="1">
          <a:solidFill>
            <a:srgbClr val="005FAA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b="1">
          <a:solidFill>
            <a:srgbClr val="005FAA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b="1">
          <a:solidFill>
            <a:srgbClr val="005FAA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1"/>
            <a:fld id="{C81C0BE9-55B4-8F4E-BE08-F5CD7FE35C0A}" type="datetimeFigureOut">
              <a:rPr kumimoji="1" lang="ja-JP" alt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  <a:cs typeface="+mn-cs"/>
              </a:rPr>
              <a:pPr hangingPunct="1"/>
              <a:t>2017/9/1</a:t>
            </a:fld>
            <a:endParaRPr kumimoji="1" lang="ja-JP" altLang="en-US" kern="1200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1"/>
            <a:endParaRPr kumimoji="1" lang="ja-JP" altLang="en-US" kern="1200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1"/>
            <a:fld id="{9EB3877B-6821-D741-8675-165A84A6BDFE}" type="slidenum">
              <a:rPr kumimoji="1" lang="ja-JP" alt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  <a:cs typeface="+mn-cs"/>
              </a:rPr>
              <a:pPr hangingPunct="1"/>
              <a:t>‹#›</a:t>
            </a:fld>
            <a:endParaRPr kumimoji="1" lang="ja-JP" altLang="en-US" kern="1200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9577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70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グループ化 13"/>
          <p:cNvGrpSpPr/>
          <p:nvPr userDrawn="1"/>
        </p:nvGrpSpPr>
        <p:grpSpPr>
          <a:xfrm>
            <a:off x="64408" y="6093360"/>
            <a:ext cx="979200" cy="576000"/>
            <a:chOff x="-1332656" y="4725144"/>
            <a:chExt cx="979200" cy="576000"/>
          </a:xfrm>
        </p:grpSpPr>
        <p:pic>
          <p:nvPicPr>
            <p:cNvPr id="11" name="Picture 1" descr="C:\Documents and Settings\10025\デスクトップ\Stationary\Logo_1_planet_blue.jpg"/>
            <p:cNvPicPr>
              <a:picLocks noChangeAspect="1" noChangeArrowheads="1"/>
            </p:cNvPicPr>
            <p:nvPr userDrawn="1"/>
          </p:nvPicPr>
          <p:blipFill>
            <a:blip r:embed="rId13" cstate="print">
              <a:clrChange>
                <a:clrFrom>
                  <a:srgbClr val="FDFBFC"/>
                </a:clrFrom>
                <a:clrTo>
                  <a:srgbClr val="FDFBFC">
                    <a:alpha val="0"/>
                  </a:srgbClr>
                </a:clrTo>
              </a:clrChange>
              <a:lum/>
            </a:blip>
            <a:srcRect/>
            <a:stretch>
              <a:fillRect/>
            </a:stretch>
          </p:blipFill>
          <p:spPr bwMode="auto">
            <a:xfrm>
              <a:off x="-1332656" y="4725144"/>
              <a:ext cx="979200" cy="576000"/>
            </a:xfrm>
            <a:prstGeom prst="rect">
              <a:avLst/>
            </a:prstGeom>
            <a:noFill/>
          </p:spPr>
        </p:pic>
        <p:sp>
          <p:nvSpPr>
            <p:cNvPr id="13" name="正方形/長方形 12"/>
            <p:cNvSpPr/>
            <p:nvPr userDrawn="1"/>
          </p:nvSpPr>
          <p:spPr>
            <a:xfrm>
              <a:off x="-1332656" y="4725144"/>
              <a:ext cx="979200" cy="576000"/>
            </a:xfrm>
            <a:prstGeom prst="rect">
              <a:avLst/>
            </a:prstGeom>
            <a:gradFill>
              <a:gsLst>
                <a:gs pos="0">
                  <a:schemeClr val="bg1">
                    <a:alpha val="57000"/>
                  </a:schemeClr>
                </a:gs>
                <a:gs pos="25000">
                  <a:schemeClr val="bg1">
                    <a:alpha val="70000"/>
                  </a:schemeClr>
                </a:gs>
                <a:gs pos="50000">
                  <a:schemeClr val="bg1">
                    <a:alpha val="1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hangingPunct="1"/>
              <a:endParaRPr kumimoji="1" lang="ja-JP" altLang="en-US" sz="1800" kern="1200">
                <a:solidFill>
                  <a:prstClr val="white"/>
                </a:solidFill>
              </a:endParaRPr>
            </a:p>
          </p:txBody>
        </p:sp>
      </p:grpSp>
      <p:pic>
        <p:nvPicPr>
          <p:cNvPr id="1026" name="Picture 2" descr="C:\Documents and Settings\10025\デスクトップ\Stationary\Logo_A_planet_blue.JPG"/>
          <p:cNvPicPr>
            <a:picLocks noChangeAspect="1" noChangeArrowheads="1"/>
          </p:cNvPicPr>
          <p:nvPr userDrawn="1"/>
        </p:nvPicPr>
        <p:blipFill>
          <a:blip r:embed="rId14" cstate="print">
            <a:clrChange>
              <a:clrFrom>
                <a:srgbClr val="FDFBFC"/>
              </a:clrFrom>
              <a:clrTo>
                <a:srgbClr val="FDFBFC">
                  <a:alpha val="0"/>
                </a:srgbClr>
              </a:clrTo>
            </a:clrChange>
            <a:lum/>
          </a:blip>
          <a:srcRect l="5458" t="7701" r="51071" b="3788"/>
          <a:stretch>
            <a:fillRect/>
          </a:stretch>
        </p:blipFill>
        <p:spPr bwMode="auto">
          <a:xfrm rot="180000">
            <a:off x="7648257" y="-90362"/>
            <a:ext cx="1472839" cy="1764000"/>
          </a:xfrm>
          <a:prstGeom prst="rect">
            <a:avLst/>
          </a:prstGeom>
          <a:noFill/>
        </p:spPr>
      </p:pic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31840" y="649292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hangingPunct="1"/>
            <a:endParaRPr kumimoji="1" lang="ja-JP" altLang="en-US" kern="1200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7010400" y="649292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hangingPunct="1"/>
            <a:fld id="{BED75559-32F5-4657-8849-F5E88CA749E1}" type="slidenum">
              <a:rPr kumimoji="1" lang="ja-JP" alt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  <a:cs typeface="+mn-cs"/>
              </a:rPr>
              <a:pPr defTabSz="914400" hangingPunct="1"/>
              <a:t>‹#›</a:t>
            </a:fld>
            <a:endParaRPr kumimoji="1" lang="ja-JP" altLang="en-US" kern="1200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  <a:cs typeface="+mn-cs"/>
            </a:endParaRPr>
          </a:p>
        </p:txBody>
      </p:sp>
      <p:sp>
        <p:nvSpPr>
          <p:cNvPr id="12" name="正方形/長方形 11"/>
          <p:cNvSpPr/>
          <p:nvPr userDrawn="1"/>
        </p:nvSpPr>
        <p:spPr>
          <a:xfrm rot="180000">
            <a:off x="7681168" y="478227"/>
            <a:ext cx="1440000" cy="1222531"/>
          </a:xfrm>
          <a:prstGeom prst="rect">
            <a:avLst/>
          </a:prstGeom>
          <a:gradFill>
            <a:gsLst>
              <a:gs pos="78000">
                <a:schemeClr val="bg1">
                  <a:alpha val="85000"/>
                </a:schemeClr>
              </a:gs>
              <a:gs pos="100000">
                <a:schemeClr val="bg1">
                  <a:alpha val="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hangingPunct="1"/>
            <a:endParaRPr kumimoji="1" lang="ja-JP" altLang="en-US" sz="1800" kern="1200">
              <a:solidFill>
                <a:prstClr val="white"/>
              </a:solidFill>
            </a:endParaRPr>
          </a:p>
        </p:txBody>
      </p:sp>
      <p:sp>
        <p:nvSpPr>
          <p:cNvPr id="7" name="正方形/長方形 6"/>
          <p:cNvSpPr/>
          <p:nvPr userDrawn="1"/>
        </p:nvSpPr>
        <p:spPr>
          <a:xfrm>
            <a:off x="0" y="548680"/>
            <a:ext cx="9144000" cy="36000"/>
          </a:xfrm>
          <a:prstGeom prst="rect">
            <a:avLst/>
          </a:prstGeom>
          <a:gradFill flip="none" rotWithShape="1">
            <a:gsLst>
              <a:gs pos="50000">
                <a:srgbClr val="0051BA"/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hangingPunct="1"/>
            <a:endParaRPr kumimoji="1" lang="ja-JP" altLang="en-US" sz="1800" kern="1200">
              <a:solidFill>
                <a:prstClr val="white"/>
              </a:solidFill>
            </a:endParaRPr>
          </a:p>
        </p:txBody>
      </p:sp>
      <p:pic>
        <p:nvPicPr>
          <p:cNvPr id="1027" name="Picture 3" descr="C:\Documents and Settings\10025\デスクトップ\Stationary\LogotypeJ_1_.glay.jpg"/>
          <p:cNvPicPr>
            <a:picLocks noChangeAspect="1" noChangeArrowheads="1"/>
          </p:cNvPicPr>
          <p:nvPr userDrawn="1"/>
        </p:nvPicPr>
        <p:blipFill>
          <a:blip r:embed="rId15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0605" y="6570000"/>
            <a:ext cx="1613107" cy="216000"/>
          </a:xfrm>
          <a:prstGeom prst="rect">
            <a:avLst/>
          </a:prstGeom>
          <a:noFill/>
        </p:spPr>
      </p:pic>
      <p:sp>
        <p:nvSpPr>
          <p:cNvPr id="15" name="正方形/長方形 14"/>
          <p:cNvSpPr/>
          <p:nvPr userDrawn="1"/>
        </p:nvSpPr>
        <p:spPr>
          <a:xfrm rot="10800000">
            <a:off x="0" y="6489343"/>
            <a:ext cx="9144000" cy="36000"/>
          </a:xfrm>
          <a:prstGeom prst="rect">
            <a:avLst/>
          </a:prstGeom>
          <a:gradFill flip="none" rotWithShape="1">
            <a:gsLst>
              <a:gs pos="50000">
                <a:srgbClr val="0051BA"/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hangingPunct="1"/>
            <a:endParaRPr kumimoji="1" lang="ja-JP" altLang="en-US" sz="1800" kern="1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65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hangingPunct="1"/>
            <a:fld id="{AE9406BE-2200-4DEA-8F5A-DD47B1B94CE0}" type="datetimeFigureOut">
              <a:rPr kumimoji="1" lang="ja-JP" alt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 defTabSz="914400" hangingPunct="1"/>
              <a:t>2017/9/1</a:t>
            </a:fld>
            <a:endParaRPr kumimoji="1" lang="ja-JP" altLang="en-US" kern="1200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hangingPunct="1"/>
            <a:endParaRPr kumimoji="1" lang="ja-JP" altLang="en-US" kern="1200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hangingPunct="1"/>
            <a:fld id="{251B70F7-040E-4945-9D4D-2150C9A64A6B}" type="slidenum">
              <a:rPr kumimoji="1" lang="ja-JP" alt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 defTabSz="914400" hangingPunct="1"/>
              <a:t>‹#›</a:t>
            </a:fld>
            <a:endParaRPr kumimoji="1" lang="ja-JP" altLang="en-US" kern="1200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130566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PT4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315058" y="26988"/>
            <a:ext cx="8488973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8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237392" y="857251"/>
            <a:ext cx="8686800" cy="564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492876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108">
                <a:solidFill>
                  <a:srgbClr val="898989"/>
                </a:solidFill>
                <a:latin typeface="ＭＳ Ｐゴシック" pitchFamily="50" charset="-128"/>
              </a:defRPr>
            </a:lvl1pPr>
          </a:lstStyle>
          <a:p>
            <a:pPr defTabSz="914400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D988598D-A35C-4485-A9C4-0200077E3F60}" type="datetime1">
              <a:rPr kumimoji="1" lang="ja-JP" altLang="en-US" kern="1200" smtClean="0">
                <a:ea typeface="ＭＳ Ｐゴシック" pitchFamily="50" charset="-128"/>
              </a:rPr>
              <a:pPr defTabSz="9144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2017/9/1</a:t>
            </a:fld>
            <a:endParaRPr kumimoji="1" lang="ja-JP" altLang="en-US" kern="1200">
              <a:ea typeface="ＭＳ Ｐゴシック" pitchFamily="50" charset="-128"/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49287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108">
                <a:solidFill>
                  <a:schemeClr val="tx1">
                    <a:tint val="75000"/>
                  </a:schemeClr>
                </a:solidFill>
                <a:latin typeface="ＭＳ Ｐゴシック" pitchFamily="50" charset="-128"/>
                <a:ea typeface="ＭＳ Ｐゴシック" pitchFamily="50" charset="-128"/>
                <a:cs typeface="+mn-cs"/>
              </a:defRPr>
            </a:lvl1pPr>
          </a:lstStyle>
          <a:p>
            <a:pPr defTabSz="914400" hangingPunct="1">
              <a:defRPr/>
            </a:pPr>
            <a:endParaRPr kumimoji="1" lang="ja-JP" altLang="en-US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8626720" y="6597650"/>
            <a:ext cx="495300" cy="2603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92">
                <a:latin typeface="ＭＳ Ｐゴシック" pitchFamily="50" charset="-128"/>
              </a:defRPr>
            </a:lvl1pPr>
          </a:lstStyle>
          <a:p>
            <a:pPr defTabSz="914400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694411B6-F807-4194-B357-4800C6FF1DBE}" type="slidenum">
              <a:rPr kumimoji="1" lang="ja-JP" altLang="en-US" kern="1200">
                <a:solidFill>
                  <a:prstClr val="black"/>
                </a:solidFill>
                <a:ea typeface="ＭＳ Ｐゴシック" pitchFamily="50" charset="-128"/>
              </a:rPr>
              <a:pPr defTabSz="9144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ja-JP" altLang="en-US" kern="1200">
              <a:solidFill>
                <a:prstClr val="black"/>
              </a:solidFill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91990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2585" b="1" kern="1200">
          <a:solidFill>
            <a:schemeClr val="bg1"/>
          </a:solidFill>
          <a:latin typeface="ＭＳ Ｐゴシック" pitchFamily="50" charset="-128"/>
          <a:ea typeface="ＭＳ Ｐゴシック" pitchFamily="50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2585" b="1">
          <a:solidFill>
            <a:schemeClr val="bg1"/>
          </a:solidFill>
          <a:latin typeface="ＭＳ Ｐゴシック" pitchFamily="50" charset="-128"/>
          <a:ea typeface="ＭＳ Ｐゴシック" pitchFamily="50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2585" b="1">
          <a:solidFill>
            <a:schemeClr val="bg1"/>
          </a:solidFill>
          <a:latin typeface="ＭＳ Ｐゴシック" pitchFamily="50" charset="-128"/>
          <a:ea typeface="ＭＳ Ｐゴシック" pitchFamily="50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2585" b="1">
          <a:solidFill>
            <a:schemeClr val="bg1"/>
          </a:solidFill>
          <a:latin typeface="ＭＳ Ｐゴシック" pitchFamily="50" charset="-128"/>
          <a:ea typeface="ＭＳ Ｐゴシック" pitchFamily="50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2585" b="1">
          <a:solidFill>
            <a:schemeClr val="bg1"/>
          </a:solidFill>
          <a:latin typeface="ＭＳ Ｐゴシック" pitchFamily="50" charset="-128"/>
          <a:ea typeface="ＭＳ Ｐゴシック" pitchFamily="50" charset="-128"/>
          <a:cs typeface="ＭＳ Ｐゴシック" charset="0"/>
        </a:defRPr>
      </a:lvl5pPr>
      <a:lvl6pPr marL="422041" algn="ctr" rtl="0" fontAlgn="base">
        <a:spcBef>
          <a:spcPct val="0"/>
        </a:spcBef>
        <a:spcAft>
          <a:spcPct val="0"/>
        </a:spcAft>
        <a:defRPr kumimoji="1" sz="3692">
          <a:solidFill>
            <a:schemeClr val="tx1"/>
          </a:solidFill>
          <a:latin typeface="ＭＳ Ｐゴシック" pitchFamily="50" charset="-128"/>
          <a:ea typeface="ＭＳ Ｐゴシック" pitchFamily="50" charset="-128"/>
        </a:defRPr>
      </a:lvl6pPr>
      <a:lvl7pPr marL="844083" algn="ctr" rtl="0" fontAlgn="base">
        <a:spcBef>
          <a:spcPct val="0"/>
        </a:spcBef>
        <a:spcAft>
          <a:spcPct val="0"/>
        </a:spcAft>
        <a:defRPr kumimoji="1" sz="3692">
          <a:solidFill>
            <a:schemeClr val="tx1"/>
          </a:solidFill>
          <a:latin typeface="ＭＳ Ｐゴシック" pitchFamily="50" charset="-128"/>
          <a:ea typeface="ＭＳ Ｐゴシック" pitchFamily="50" charset="-128"/>
        </a:defRPr>
      </a:lvl7pPr>
      <a:lvl8pPr marL="1266124" algn="ctr" rtl="0" fontAlgn="base">
        <a:spcBef>
          <a:spcPct val="0"/>
        </a:spcBef>
        <a:spcAft>
          <a:spcPct val="0"/>
        </a:spcAft>
        <a:defRPr kumimoji="1" sz="3692">
          <a:solidFill>
            <a:schemeClr val="tx1"/>
          </a:solidFill>
          <a:latin typeface="ＭＳ Ｐゴシック" pitchFamily="50" charset="-128"/>
          <a:ea typeface="ＭＳ Ｐゴシック" pitchFamily="50" charset="-128"/>
        </a:defRPr>
      </a:lvl8pPr>
      <a:lvl9pPr marL="1688165" algn="ctr" rtl="0" fontAlgn="base">
        <a:spcBef>
          <a:spcPct val="0"/>
        </a:spcBef>
        <a:spcAft>
          <a:spcPct val="0"/>
        </a:spcAft>
        <a:defRPr kumimoji="1" sz="3692">
          <a:solidFill>
            <a:schemeClr val="tx1"/>
          </a:solidFill>
          <a:latin typeface="ＭＳ Ｐゴシック" pitchFamily="50" charset="-128"/>
          <a:ea typeface="ＭＳ Ｐゴシック" pitchFamily="50" charset="-128"/>
        </a:defRPr>
      </a:lvl9pPr>
    </p:titleStyle>
    <p:bodyStyle>
      <a:lvl1pPr marL="316531" indent="-316531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2585" kern="1200">
          <a:solidFill>
            <a:schemeClr val="tx1"/>
          </a:solidFill>
          <a:latin typeface="ＭＳ Ｐゴシック" pitchFamily="50" charset="-128"/>
          <a:ea typeface="ＭＳ Ｐゴシック" pitchFamily="50" charset="-128"/>
          <a:cs typeface="ＭＳ Ｐゴシック" charset="0"/>
        </a:defRPr>
      </a:lvl1pPr>
      <a:lvl2pPr marL="685817" indent="-263776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585" kern="1200">
          <a:solidFill>
            <a:schemeClr val="tx1"/>
          </a:solidFill>
          <a:latin typeface="ＭＳ Ｐゴシック" pitchFamily="50" charset="-128"/>
          <a:ea typeface="ＭＳ Ｐゴシック" pitchFamily="50" charset="-128"/>
          <a:cs typeface="+mn-cs"/>
        </a:defRPr>
      </a:lvl2pPr>
      <a:lvl3pPr marL="1055103" indent="-211021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2215" kern="1200">
          <a:solidFill>
            <a:schemeClr val="tx1"/>
          </a:solidFill>
          <a:latin typeface="ＭＳ Ｐゴシック" pitchFamily="50" charset="-128"/>
          <a:ea typeface="ＭＳ Ｐゴシック" pitchFamily="50" charset="-128"/>
          <a:cs typeface="+mn-cs"/>
        </a:defRPr>
      </a:lvl3pPr>
      <a:lvl4pPr marL="1477145" indent="-211021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1846" kern="1200">
          <a:solidFill>
            <a:schemeClr val="tx1"/>
          </a:solidFill>
          <a:latin typeface="ＭＳ Ｐゴシック" pitchFamily="50" charset="-128"/>
          <a:ea typeface="ＭＳ Ｐゴシック" pitchFamily="50" charset="-128"/>
          <a:cs typeface="+mn-cs"/>
        </a:defRPr>
      </a:lvl4pPr>
      <a:lvl5pPr marL="1899186" indent="-211021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kumimoji="1" sz="1846" kern="1200">
          <a:solidFill>
            <a:schemeClr val="tx1"/>
          </a:solidFill>
          <a:latin typeface="ＭＳ Ｐゴシック" pitchFamily="50" charset="-128"/>
          <a:ea typeface="ＭＳ Ｐゴシック" pitchFamily="50" charset="-128"/>
          <a:cs typeface="+mn-cs"/>
        </a:defRPr>
      </a:lvl5pPr>
      <a:lvl6pPr marL="2321227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kumimoji="1" sz="1846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kumimoji="1" sz="1846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kumimoji="1" sz="1846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kumimoji="1" sz="18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ohyoshi.kei@jaxa.jp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hyperlink" Target="mailto:ohyoshi.kei@jaxa.jp" TargetMode="External"/><Relationship Id="rId7" Type="http://schemas.openxmlformats.org/officeDocument/2006/relationships/image" Target="../media/image21.jpeg"/><Relationship Id="rId12" Type="http://schemas.openxmlformats.org/officeDocument/2006/relationships/image" Target="../media/image26.png"/><Relationship Id="rId2" Type="http://schemas.openxmlformats.org/officeDocument/2006/relationships/hyperlink" Target="mailto:Sobue.shinichi@jaxa.jp" TargetMode="External"/><Relationship Id="rId1" Type="http://schemas.openxmlformats.org/officeDocument/2006/relationships/slideLayout" Target="../slideLayouts/slideLayout30.xml"/><Relationship Id="rId6" Type="http://schemas.openxmlformats.org/officeDocument/2006/relationships/hyperlink" Target="http://www.asia-rice.org/" TargetMode="External"/><Relationship Id="rId11" Type="http://schemas.openxmlformats.org/officeDocument/2006/relationships/image" Target="../media/image25.png"/><Relationship Id="rId5" Type="http://schemas.openxmlformats.org/officeDocument/2006/relationships/image" Target="../media/image20.jpeg"/><Relationship Id="rId10" Type="http://schemas.openxmlformats.org/officeDocument/2006/relationships/image" Target="../media/image24.png"/><Relationship Id="rId4" Type="http://schemas.openxmlformats.org/officeDocument/2006/relationships/image" Target="../media/image19.pn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/>
          </p:cNvSpPr>
          <p:nvPr>
            <p:ph type="ctrTitle"/>
          </p:nvPr>
        </p:nvSpPr>
        <p:spPr>
          <a:xfrm>
            <a:off x="220489" y="171433"/>
            <a:ext cx="8703022" cy="3272750"/>
          </a:xfrm>
          <a:prstGeom prst="rect">
            <a:avLst/>
          </a:prstGeom>
          <a:gradFill>
            <a:gsLst>
              <a:gs pos="0">
                <a:srgbClr val="008FC7"/>
              </a:gs>
              <a:gs pos="100000">
                <a:srgbClr val="1F59A0"/>
              </a:gs>
            </a:gsLst>
          </a:gradFill>
        </p:spPr>
        <p:txBody>
          <a:bodyPr/>
          <a:lstStyle/>
          <a:p>
            <a:pPr>
              <a:defRPr sz="2100" b="1">
                <a:latin typeface="メイリオ"/>
                <a:ea typeface="メイリオ"/>
                <a:cs typeface="メイリオ"/>
                <a:sym typeface="メイリオ"/>
              </a:defRPr>
            </a:pPr>
            <a:r>
              <a:rPr lang="en-US" sz="3200" smtClean="0"/>
              <a:t>ALOS-2 ScanSAR data provision </a:t>
            </a:r>
            <a:br>
              <a:rPr lang="en-US" sz="3200" smtClean="0"/>
            </a:br>
            <a:r>
              <a:rPr lang="en-US" sz="3200" smtClean="0"/>
              <a:t>(UPDATE) </a:t>
            </a:r>
            <a:endParaRPr sz="3200"/>
          </a:p>
        </p:txBody>
      </p:sp>
      <p:sp>
        <p:nvSpPr>
          <p:cNvPr id="104" name="Shape 104"/>
          <p:cNvSpPr>
            <a:spLocks noGrp="1"/>
          </p:cNvSpPr>
          <p:nvPr>
            <p:ph type="subTitle" idx="1"/>
          </p:nvPr>
        </p:nvSpPr>
        <p:spPr>
          <a:xfrm>
            <a:off x="79251" y="3598065"/>
            <a:ext cx="8985498" cy="3480273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spcBef>
                <a:spcPts val="800"/>
              </a:spcBef>
              <a:buClr>
                <a:srgbClr val="000000"/>
              </a:buClr>
              <a:defRPr sz="2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メイリオ"/>
                <a:ea typeface="メイリオ"/>
                <a:cs typeface="メイリオ"/>
                <a:sym typeface="メイリオ"/>
              </a:defRPr>
            </a:pPr>
            <a:r>
              <a:rPr b="1" u="sng" smtClean="0"/>
              <a:t>Shinichi Sobue</a:t>
            </a:r>
            <a:r>
              <a:rPr lang="fr-FR" altLang="ja-JP" smtClean="0"/>
              <a:t>, Kei Oyoshi, </a:t>
            </a:r>
            <a:r>
              <a:rPr lang="fr-FR" altLang="ja-JP"/>
              <a:t>Ko </a:t>
            </a:r>
            <a:r>
              <a:rPr lang="fr-FR" altLang="ja-JP" smtClean="0"/>
              <a:t>Hamamoto, </a:t>
            </a:r>
            <a:r>
              <a:rPr lang="fr-FR" altLang="ja-JP" smtClean="0"/>
              <a:t>Takeo Tadono, Osamu Ochiai, Masanobu </a:t>
            </a:r>
            <a:r>
              <a:rPr lang="fr-FR" altLang="ja-JP" smtClean="0"/>
              <a:t>Shimada, </a:t>
            </a:r>
          </a:p>
          <a:p>
            <a:pPr>
              <a:lnSpc>
                <a:spcPct val="80000"/>
              </a:lnSpc>
              <a:spcBef>
                <a:spcPts val="800"/>
              </a:spcBef>
              <a:buClr>
                <a:srgbClr val="000000"/>
              </a:buClr>
              <a:defRPr sz="2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メイリオ"/>
                <a:ea typeface="メイリオ"/>
                <a:cs typeface="メイリオ"/>
                <a:sym typeface="メイリオ"/>
              </a:defRPr>
            </a:pPr>
            <a:r>
              <a:rPr lang="fr-FR">
                <a:solidFill>
                  <a:srgbClr val="000000"/>
                </a:solidFill>
              </a:rPr>
              <a:t>Ake Rosenqvis </a:t>
            </a:r>
            <a:r>
              <a:rPr lang="fr-FR" smtClean="0">
                <a:solidFill>
                  <a:srgbClr val="000000"/>
                </a:solidFill>
              </a:rPr>
              <a:t>and </a:t>
            </a:r>
            <a:r>
              <a:rPr lang="fr-FR" smtClean="0">
                <a:solidFill>
                  <a:srgbClr val="000000"/>
                </a:solidFill>
              </a:rPr>
              <a:t>Stephen</a:t>
            </a:r>
            <a:r>
              <a:rPr lang="ja-JP" altLang="en-US">
                <a:solidFill>
                  <a:srgbClr val="000000"/>
                </a:solidFill>
              </a:rPr>
              <a:t> </a:t>
            </a:r>
            <a:r>
              <a:rPr lang="en-US" altLang="ja-JP" smtClean="0">
                <a:solidFill>
                  <a:srgbClr val="000000"/>
                </a:solidFill>
              </a:rPr>
              <a:t>Ward</a:t>
            </a:r>
            <a:r>
              <a:rPr>
                <a:solidFill>
                  <a:srgbClr val="000000"/>
                </a:solidFill>
              </a:rPr>
              <a:t/>
            </a:r>
            <a:br>
              <a:rPr>
                <a:solidFill>
                  <a:srgbClr val="000000"/>
                </a:solidFill>
              </a:rPr>
            </a:br>
            <a:endParaRPr lang="en-US" sz="1600" baseline="31999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  <a:spcBef>
                <a:spcPts val="800"/>
              </a:spcBef>
              <a:buClr>
                <a:srgbClr val="000000"/>
              </a:buClr>
              <a:defRPr sz="2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メイリオ"/>
                <a:ea typeface="メイリオ"/>
                <a:cs typeface="メイリオ"/>
                <a:sym typeface="メイリオ"/>
              </a:defRPr>
            </a:pPr>
            <a:endParaRPr lang="en-US" sz="1600" smtClean="0">
              <a:solidFill>
                <a:srgbClr val="000000"/>
              </a:solidFill>
              <a:uFill>
                <a:solidFill>
                  <a:srgbClr val="000000"/>
                </a:solidFill>
              </a:uFill>
            </a:endParaRPr>
          </a:p>
          <a:p>
            <a:pPr>
              <a:lnSpc>
                <a:spcPct val="80000"/>
              </a:lnSpc>
              <a:spcBef>
                <a:spcPts val="800"/>
              </a:spcBef>
              <a:buClr>
                <a:srgbClr val="000000"/>
              </a:buClr>
              <a:defRPr sz="2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メイリオ"/>
                <a:ea typeface="メイリオ"/>
                <a:cs typeface="メイリオ"/>
                <a:sym typeface="メイリオ"/>
              </a:defRPr>
            </a:pPr>
            <a:r>
              <a:rPr sz="160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Japan </a:t>
            </a:r>
            <a:r>
              <a:rPr sz="16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Aerospace Exploration Agency</a:t>
            </a:r>
            <a:br>
              <a:rPr sz="16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</a:br>
            <a:r>
              <a:rPr sz="16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/>
            </a:r>
            <a:br>
              <a:rPr sz="16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</a:b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/>
            </a:r>
            <a:b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</a:b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/>
            </a:r>
            <a:b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</a:br>
            <a:endParaRPr sz="1600">
              <a:solidFill>
                <a:srgbClr val="000000"/>
              </a:solidFill>
              <a:uFill>
                <a:solidFill>
                  <a:srgbClr val="000000"/>
                </a:solidFill>
              </a:uFill>
            </a:endParaRPr>
          </a:p>
        </p:txBody>
      </p:sp>
      <p:sp>
        <p:nvSpPr>
          <p:cNvPr id="105" name="Shape 105"/>
          <p:cNvSpPr>
            <a:spLocks noGrp="1"/>
          </p:cNvSpPr>
          <p:nvPr>
            <p:ph type="sldNum" sz="quarter" idx="2"/>
          </p:nvPr>
        </p:nvSpPr>
        <p:spPr>
          <a:xfrm>
            <a:off x="8947887" y="6591300"/>
            <a:ext cx="185789" cy="2667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</a:t>
            </a:fld>
            <a:endParaRPr/>
          </a:p>
        </p:txBody>
      </p:sp>
      <p:pic>
        <p:nvPicPr>
          <p:cNvPr id="106" name="JAXA_TKSCロゴ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78060" y="5167107"/>
            <a:ext cx="1653308" cy="1653308"/>
          </a:xfrm>
          <a:prstGeom prst="rect">
            <a:avLst/>
          </a:prstGeom>
          <a:ln w="12700">
            <a:miter lim="400000"/>
          </a:ln>
        </p:spPr>
      </p:pic>
      <p:pic>
        <p:nvPicPr>
          <p:cNvPr id="107" name="dropped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1397" y="6065764"/>
            <a:ext cx="1844356" cy="7961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08" name="スクリーンショット 2012-07-19 10.24.5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1397" y="5502442"/>
            <a:ext cx="1844356" cy="592263"/>
          </a:xfrm>
          <a:prstGeom prst="rect">
            <a:avLst/>
          </a:prstGeom>
        </p:spPr>
      </p:pic>
      <p:pic>
        <p:nvPicPr>
          <p:cNvPr id="109" name="image46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53098" y="287527"/>
            <a:ext cx="1844356" cy="695984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2600" smtClean="0">
                <a:latin typeface="Meiryo" charset="-128"/>
                <a:ea typeface="Meiryo" charset="-128"/>
                <a:cs typeface="Meiryo" charset="-128"/>
              </a:rPr>
              <a:t>Product 1: </a:t>
            </a:r>
            <a:br>
              <a:rPr lang="en-US" altLang="ja-JP" sz="2600" smtClean="0">
                <a:latin typeface="Meiryo" charset="-128"/>
                <a:ea typeface="Meiryo" charset="-128"/>
                <a:cs typeface="Meiryo" charset="-128"/>
              </a:rPr>
            </a:br>
            <a:r>
              <a:rPr lang="en-US" altLang="ja-JP" sz="2600" smtClean="0">
                <a:latin typeface="Meiryo" charset="-128"/>
                <a:ea typeface="Meiryo" charset="-128"/>
                <a:cs typeface="Meiryo" charset="-128"/>
              </a:rPr>
              <a:t>Rice </a:t>
            </a:r>
            <a:r>
              <a:rPr lang="en-US" altLang="ja-JP" sz="2600" dirty="0" smtClean="0">
                <a:latin typeface="Meiryo" charset="-128"/>
                <a:ea typeface="Meiryo" charset="-128"/>
                <a:cs typeface="Meiryo" charset="-128"/>
              </a:rPr>
              <a:t>Crop Mapping in </a:t>
            </a:r>
            <a:r>
              <a:rPr lang="en-US" altLang="ja-JP" sz="2600" dirty="0">
                <a:latin typeface="Meiryo" charset="-128"/>
                <a:ea typeface="Meiryo" charset="-128"/>
                <a:cs typeface="Meiryo" charset="-128"/>
              </a:rPr>
              <a:t>Southeast </a:t>
            </a:r>
            <a:r>
              <a:rPr lang="en-US" altLang="ja-JP" sz="2600" dirty="0" smtClean="0">
                <a:latin typeface="Meiryo" charset="-128"/>
                <a:ea typeface="Meiryo" charset="-128"/>
                <a:cs typeface="Meiryo" charset="-128"/>
              </a:rPr>
              <a:t>Asia</a:t>
            </a:r>
            <a:endParaRPr kumimoji="1" lang="ja-JP" altLang="en-US" sz="2600" dirty="0"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837" name="Shape 837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>
                <a:solidFill>
                  <a:prstClr val="black"/>
                </a:solidFill>
              </a:rPr>
              <a:pPr/>
              <a:t>10</a:t>
            </a:fld>
            <a:endParaRPr>
              <a:solidFill>
                <a:prstClr val="black"/>
              </a:solidFill>
            </a:endParaRPr>
          </a:p>
        </p:txBody>
      </p:sp>
      <p:pic>
        <p:nvPicPr>
          <p:cNvPr id="838" name="スクリーンショット 2017-02-13 14.26.0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0493" y="4774825"/>
            <a:ext cx="8260434" cy="204132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848" name="Group 848"/>
          <p:cNvGrpSpPr/>
          <p:nvPr/>
        </p:nvGrpSpPr>
        <p:grpSpPr>
          <a:xfrm>
            <a:off x="2335347" y="1945512"/>
            <a:ext cx="4041204" cy="2709048"/>
            <a:chOff x="0" y="0"/>
            <a:chExt cx="4041202" cy="2709047"/>
          </a:xfrm>
        </p:grpSpPr>
        <p:pic>
          <p:nvPicPr>
            <p:cNvPr id="839" name="image10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4041203" cy="270904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840" name="Shape 840"/>
            <p:cNvSpPr/>
            <p:nvPr/>
          </p:nvSpPr>
          <p:spPr>
            <a:xfrm>
              <a:off x="1379113" y="2330083"/>
              <a:ext cx="123863" cy="123863"/>
            </a:xfrm>
            <a:prstGeom prst="ellipse">
              <a:avLst/>
            </a:prstGeom>
            <a:solidFill>
              <a:srgbClr val="FF0000"/>
            </a:solidFill>
            <a:ln w="12700" cap="flat">
              <a:noFill/>
              <a:miter lim="400000"/>
            </a:ln>
            <a:effectLst/>
          </p:spPr>
          <p:txBody>
            <a:bodyPr wrap="square" lIns="29674" tIns="29674" rIns="29674" bIns="29674" numCol="1" anchor="ctr">
              <a:noAutofit/>
            </a:bodyPr>
            <a:lstStyle/>
            <a:p>
              <a:pPr algn="ctr" defTabSz="642937" fontAlgn="base" hangingPunct="1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 kumimoji="1" sz="1800" kern="1200">
                <a:solidFill>
                  <a:srgbClr val="FFFFFF"/>
                </a:solidFill>
                <a:latin typeface="Calibri"/>
                <a:ea typeface="ＭＳ Ｐゴシック" pitchFamily="50" charset="-128"/>
                <a:sym typeface="Calibri"/>
              </a:endParaRPr>
            </a:p>
          </p:txBody>
        </p:sp>
        <p:sp>
          <p:nvSpPr>
            <p:cNvPr id="841" name="Shape 841"/>
            <p:cNvSpPr/>
            <p:nvPr/>
          </p:nvSpPr>
          <p:spPr>
            <a:xfrm>
              <a:off x="2196705" y="868339"/>
              <a:ext cx="123862" cy="123863"/>
            </a:xfrm>
            <a:prstGeom prst="ellipse">
              <a:avLst/>
            </a:prstGeom>
            <a:solidFill>
              <a:srgbClr val="FF0000"/>
            </a:solidFill>
            <a:ln w="12700" cap="flat">
              <a:noFill/>
              <a:miter lim="400000"/>
            </a:ln>
            <a:effectLst/>
          </p:spPr>
          <p:txBody>
            <a:bodyPr wrap="square" lIns="29674" tIns="29674" rIns="29674" bIns="29674" numCol="1" anchor="ctr">
              <a:noAutofit/>
            </a:bodyPr>
            <a:lstStyle/>
            <a:p>
              <a:pPr algn="ctr" defTabSz="642937" fontAlgn="base" hangingPunct="1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 kumimoji="1" sz="1800" kern="1200">
                <a:solidFill>
                  <a:srgbClr val="FFFFFF"/>
                </a:solidFill>
                <a:latin typeface="Calibri"/>
                <a:ea typeface="ＭＳ Ｐゴシック" pitchFamily="50" charset="-128"/>
                <a:sym typeface="Calibri"/>
              </a:endParaRPr>
            </a:p>
          </p:txBody>
        </p:sp>
        <p:sp>
          <p:nvSpPr>
            <p:cNvPr id="842" name="Shape 842"/>
            <p:cNvSpPr/>
            <p:nvPr/>
          </p:nvSpPr>
          <p:spPr>
            <a:xfrm>
              <a:off x="1205701" y="1239979"/>
              <a:ext cx="123863" cy="123863"/>
            </a:xfrm>
            <a:prstGeom prst="ellipse">
              <a:avLst/>
            </a:prstGeom>
            <a:solidFill>
              <a:srgbClr val="FF0000"/>
            </a:solidFill>
            <a:ln w="12700" cap="flat">
              <a:noFill/>
              <a:miter lim="400000"/>
            </a:ln>
            <a:effectLst/>
          </p:spPr>
          <p:txBody>
            <a:bodyPr wrap="square" lIns="29674" tIns="29674" rIns="29674" bIns="29674" numCol="1" anchor="ctr">
              <a:noAutofit/>
            </a:bodyPr>
            <a:lstStyle/>
            <a:p>
              <a:pPr algn="ctr" defTabSz="642937" fontAlgn="base" hangingPunct="1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 kumimoji="1" sz="1800" kern="1200">
                <a:solidFill>
                  <a:srgbClr val="FFFFFF"/>
                </a:solidFill>
                <a:latin typeface="Calibri"/>
                <a:ea typeface="ＭＳ Ｐゴシック" pitchFamily="50" charset="-128"/>
                <a:sym typeface="Calibri"/>
              </a:endParaRPr>
            </a:p>
          </p:txBody>
        </p:sp>
        <p:sp>
          <p:nvSpPr>
            <p:cNvPr id="843" name="Shape 843"/>
            <p:cNvSpPr/>
            <p:nvPr/>
          </p:nvSpPr>
          <p:spPr>
            <a:xfrm>
              <a:off x="1205701" y="496727"/>
              <a:ext cx="123863" cy="123863"/>
            </a:xfrm>
            <a:prstGeom prst="ellipse">
              <a:avLst/>
            </a:prstGeom>
            <a:solidFill>
              <a:srgbClr val="FF0000"/>
            </a:solidFill>
            <a:ln w="12700" cap="flat">
              <a:noFill/>
              <a:miter lim="400000"/>
            </a:ln>
            <a:effectLst/>
          </p:spPr>
          <p:txBody>
            <a:bodyPr wrap="square" lIns="29674" tIns="29674" rIns="29674" bIns="29674" numCol="1" anchor="ctr">
              <a:noAutofit/>
            </a:bodyPr>
            <a:lstStyle/>
            <a:p>
              <a:pPr algn="ctr" defTabSz="642937" fontAlgn="base" hangingPunct="1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 kumimoji="1" sz="1800" kern="1200">
                <a:solidFill>
                  <a:srgbClr val="FFFFFF"/>
                </a:solidFill>
                <a:latin typeface="Calibri"/>
                <a:ea typeface="ＭＳ Ｐゴシック" pitchFamily="50" charset="-128"/>
                <a:sym typeface="Calibri"/>
              </a:endParaRPr>
            </a:p>
          </p:txBody>
        </p:sp>
        <p:sp>
          <p:nvSpPr>
            <p:cNvPr id="844" name="Shape 844"/>
            <p:cNvSpPr/>
            <p:nvPr/>
          </p:nvSpPr>
          <p:spPr>
            <a:xfrm>
              <a:off x="561549" y="595827"/>
              <a:ext cx="123863" cy="123863"/>
            </a:xfrm>
            <a:prstGeom prst="ellipse">
              <a:avLst/>
            </a:prstGeom>
            <a:solidFill>
              <a:srgbClr val="FF0000"/>
            </a:solidFill>
            <a:ln w="12700" cap="flat">
              <a:noFill/>
              <a:miter lim="400000"/>
            </a:ln>
            <a:effectLst/>
          </p:spPr>
          <p:txBody>
            <a:bodyPr wrap="square" lIns="29674" tIns="29674" rIns="29674" bIns="29674" numCol="1" anchor="ctr">
              <a:noAutofit/>
            </a:bodyPr>
            <a:lstStyle/>
            <a:p>
              <a:pPr algn="ctr" defTabSz="642937" fontAlgn="base" hangingPunct="1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 kumimoji="1" sz="1800" kern="1200">
                <a:solidFill>
                  <a:srgbClr val="FFFFFF"/>
                </a:solidFill>
                <a:latin typeface="Calibri"/>
                <a:ea typeface="ＭＳ Ｐゴシック" pitchFamily="50" charset="-128"/>
                <a:sym typeface="Calibri"/>
              </a:endParaRPr>
            </a:p>
          </p:txBody>
        </p:sp>
        <p:sp>
          <p:nvSpPr>
            <p:cNvPr id="845" name="Shape 845"/>
            <p:cNvSpPr/>
            <p:nvPr/>
          </p:nvSpPr>
          <p:spPr>
            <a:xfrm>
              <a:off x="858850" y="868339"/>
              <a:ext cx="123863" cy="123863"/>
            </a:xfrm>
            <a:prstGeom prst="ellipse">
              <a:avLst/>
            </a:prstGeom>
            <a:solidFill>
              <a:srgbClr val="FF0000"/>
            </a:solidFill>
            <a:ln w="12700" cap="flat">
              <a:noFill/>
              <a:miter lim="400000"/>
            </a:ln>
            <a:effectLst/>
          </p:spPr>
          <p:txBody>
            <a:bodyPr wrap="square" lIns="29674" tIns="29674" rIns="29674" bIns="29674" numCol="1" anchor="ctr">
              <a:noAutofit/>
            </a:bodyPr>
            <a:lstStyle/>
            <a:p>
              <a:pPr algn="ctr" defTabSz="642937" fontAlgn="base" hangingPunct="1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 kumimoji="1" sz="1800" kern="1200">
                <a:solidFill>
                  <a:srgbClr val="FFFFFF"/>
                </a:solidFill>
                <a:latin typeface="Calibri"/>
                <a:ea typeface="ＭＳ Ｐゴシック" pitchFamily="50" charset="-128"/>
                <a:sym typeface="Calibri"/>
              </a:endParaRPr>
            </a:p>
          </p:txBody>
        </p:sp>
        <p:sp>
          <p:nvSpPr>
            <p:cNvPr id="846" name="Shape 846"/>
            <p:cNvSpPr/>
            <p:nvPr/>
          </p:nvSpPr>
          <p:spPr>
            <a:xfrm>
              <a:off x="1081812" y="1041779"/>
              <a:ext cx="123863" cy="123862"/>
            </a:xfrm>
            <a:prstGeom prst="ellipse">
              <a:avLst/>
            </a:prstGeom>
            <a:solidFill>
              <a:srgbClr val="FF0000"/>
            </a:solidFill>
            <a:ln w="12700" cap="flat">
              <a:noFill/>
              <a:miter lim="400000"/>
            </a:ln>
            <a:effectLst/>
          </p:spPr>
          <p:txBody>
            <a:bodyPr wrap="square" lIns="29674" tIns="29674" rIns="29674" bIns="29674" numCol="1" anchor="ctr">
              <a:noAutofit/>
            </a:bodyPr>
            <a:lstStyle/>
            <a:p>
              <a:pPr algn="ctr" defTabSz="642937" fontAlgn="base" hangingPunct="1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 kumimoji="1" sz="1800" kern="1200">
                <a:solidFill>
                  <a:srgbClr val="FFFFFF"/>
                </a:solidFill>
                <a:latin typeface="Calibri"/>
                <a:ea typeface="ＭＳ Ｐゴシック" pitchFamily="50" charset="-128"/>
                <a:sym typeface="Calibri"/>
              </a:endParaRPr>
            </a:p>
          </p:txBody>
        </p:sp>
        <p:sp>
          <p:nvSpPr>
            <p:cNvPr id="847" name="Shape 847"/>
            <p:cNvSpPr/>
            <p:nvPr/>
          </p:nvSpPr>
          <p:spPr>
            <a:xfrm>
              <a:off x="1205701" y="843578"/>
              <a:ext cx="123863" cy="123863"/>
            </a:xfrm>
            <a:prstGeom prst="ellipse">
              <a:avLst/>
            </a:prstGeom>
            <a:solidFill>
              <a:srgbClr val="FF0000"/>
            </a:solidFill>
            <a:ln w="12700" cap="flat">
              <a:noFill/>
              <a:miter lim="400000"/>
            </a:ln>
            <a:effectLst/>
          </p:spPr>
          <p:txBody>
            <a:bodyPr wrap="square" lIns="29674" tIns="29674" rIns="29674" bIns="29674" numCol="1" anchor="ctr">
              <a:noAutofit/>
            </a:bodyPr>
            <a:lstStyle/>
            <a:p>
              <a:pPr algn="ctr" defTabSz="642937" fontAlgn="base" hangingPunct="1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 kumimoji="1" sz="1800" kern="1200">
                <a:solidFill>
                  <a:srgbClr val="FFFFFF"/>
                </a:solidFill>
                <a:latin typeface="Calibri"/>
                <a:ea typeface="ＭＳ Ｐゴシック" pitchFamily="50" charset="-128"/>
                <a:sym typeface="Calibri"/>
              </a:endParaRPr>
            </a:p>
          </p:txBody>
        </p:sp>
      </p:grpSp>
      <p:sp>
        <p:nvSpPr>
          <p:cNvPr id="849" name="Shape 849"/>
          <p:cNvSpPr/>
          <p:nvPr/>
        </p:nvSpPr>
        <p:spPr>
          <a:xfrm>
            <a:off x="35163" y="2351095"/>
            <a:ext cx="2108757" cy="3061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9674" tIns="29674" rIns="29674" bIns="29674">
            <a:spAutoFit/>
          </a:bodyPr>
          <a:lstStyle>
            <a:lvl1pPr algn="ctr" defTabSz="642937">
              <a:defRPr b="1">
                <a:latin typeface="メイリオ"/>
                <a:ea typeface="メイリオ"/>
                <a:cs typeface="メイリオ"/>
                <a:sym typeface="メイリオ"/>
              </a:defRPr>
            </a:lvl1pPr>
          </a:lstStyle>
          <a:p>
            <a:pPr fontAlgn="base" hangingPunct="1">
              <a:spcBef>
                <a:spcPct val="0"/>
              </a:spcBef>
              <a:spcAft>
                <a:spcPct val="0"/>
              </a:spcAft>
            </a:pPr>
            <a:r>
              <a:rPr kumimoji="1" sz="1600" kern="1200" dirty="0">
                <a:solidFill>
                  <a:prstClr val="black"/>
                </a:solidFill>
              </a:rPr>
              <a:t>ADB TA Project</a:t>
            </a:r>
          </a:p>
        </p:txBody>
      </p:sp>
      <p:sp>
        <p:nvSpPr>
          <p:cNvPr id="850" name="Shape 850"/>
          <p:cNvSpPr/>
          <p:nvPr/>
        </p:nvSpPr>
        <p:spPr>
          <a:xfrm>
            <a:off x="361405" y="2801837"/>
            <a:ext cx="1758235" cy="921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9674" tIns="29674" rIns="29674" bIns="29674">
            <a:spAutoFit/>
          </a:bodyPr>
          <a:lstStyle/>
          <a:p>
            <a:pPr marL="190500" indent="-190500" defTabSz="642937" fontAlgn="base" hangingPunct="1">
              <a:spcBef>
                <a:spcPct val="0"/>
              </a:spcBef>
              <a:spcAft>
                <a:spcPct val="0"/>
              </a:spcAft>
              <a:buSzPct val="100000"/>
              <a:buFont typeface="Arial"/>
              <a:buChar char="•"/>
              <a:defRPr>
                <a:latin typeface="メイリオ"/>
                <a:ea typeface="メイリオ"/>
                <a:cs typeface="メイリオ"/>
                <a:sym typeface="メイリオ"/>
              </a:defRPr>
            </a:pPr>
            <a:r>
              <a:rPr kumimoji="1" sz="1400" kern="1200" dirty="0">
                <a:solidFill>
                  <a:prstClr val="black"/>
                </a:solidFill>
                <a:latin typeface="メイリオ"/>
                <a:ea typeface="メイリオ"/>
                <a:cs typeface="メイリオ"/>
                <a:sym typeface="メイリオ"/>
              </a:rPr>
              <a:t>Laos</a:t>
            </a:r>
          </a:p>
          <a:p>
            <a:pPr marL="190500" indent="-190500" defTabSz="642937" fontAlgn="base" hangingPunct="1">
              <a:spcBef>
                <a:spcPct val="0"/>
              </a:spcBef>
              <a:spcAft>
                <a:spcPct val="0"/>
              </a:spcAft>
              <a:buSzPct val="100000"/>
              <a:buFont typeface="Arial"/>
              <a:buChar char="•"/>
              <a:defRPr>
                <a:latin typeface="メイリオ"/>
                <a:ea typeface="メイリオ"/>
                <a:cs typeface="メイリオ"/>
                <a:sym typeface="メイリオ"/>
              </a:defRPr>
            </a:pPr>
            <a:r>
              <a:rPr kumimoji="1" sz="1400" kern="1200" dirty="0">
                <a:solidFill>
                  <a:prstClr val="black"/>
                </a:solidFill>
                <a:latin typeface="メイリオ"/>
                <a:ea typeface="メイリオ"/>
                <a:cs typeface="メイリオ"/>
                <a:sym typeface="メイリオ"/>
              </a:rPr>
              <a:t>Thailand</a:t>
            </a:r>
          </a:p>
          <a:p>
            <a:pPr marL="190500" indent="-190500" defTabSz="642937" fontAlgn="base" hangingPunct="1">
              <a:spcBef>
                <a:spcPct val="0"/>
              </a:spcBef>
              <a:spcAft>
                <a:spcPct val="0"/>
              </a:spcAft>
              <a:buSzPct val="100000"/>
              <a:buFont typeface="Arial"/>
              <a:buChar char="•"/>
              <a:defRPr>
                <a:latin typeface="メイリオ"/>
                <a:ea typeface="メイリオ"/>
                <a:cs typeface="メイリオ"/>
                <a:sym typeface="メイリオ"/>
              </a:defRPr>
            </a:pPr>
            <a:r>
              <a:rPr kumimoji="1" sz="1400" kern="1200" dirty="0">
                <a:solidFill>
                  <a:prstClr val="black"/>
                </a:solidFill>
                <a:latin typeface="メイリオ"/>
                <a:ea typeface="メイリオ"/>
                <a:cs typeface="メイリオ"/>
                <a:sym typeface="メイリオ"/>
              </a:rPr>
              <a:t>Vietnam (North)</a:t>
            </a:r>
          </a:p>
          <a:p>
            <a:pPr marL="190500" indent="-190500" defTabSz="642937" fontAlgn="base" hangingPunct="1">
              <a:spcBef>
                <a:spcPct val="0"/>
              </a:spcBef>
              <a:spcAft>
                <a:spcPct val="0"/>
              </a:spcAft>
              <a:buSzPct val="100000"/>
              <a:buFont typeface="Arial"/>
              <a:buChar char="•"/>
              <a:defRPr>
                <a:latin typeface="メイリオ"/>
                <a:ea typeface="メイリオ"/>
                <a:cs typeface="メイリオ"/>
                <a:sym typeface="メイリオ"/>
              </a:defRPr>
            </a:pPr>
            <a:r>
              <a:rPr kumimoji="1" sz="1400" kern="1200" dirty="0">
                <a:solidFill>
                  <a:prstClr val="black"/>
                </a:solidFill>
                <a:latin typeface="メイリオ"/>
                <a:ea typeface="メイリオ"/>
                <a:cs typeface="メイリオ"/>
                <a:sym typeface="メイリオ"/>
              </a:rPr>
              <a:t>Philippines</a:t>
            </a:r>
          </a:p>
        </p:txBody>
      </p:sp>
      <p:pic>
        <p:nvPicPr>
          <p:cNvPr id="851" name="image1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8437" y="1571406"/>
            <a:ext cx="2318514" cy="705466"/>
          </a:xfrm>
          <a:prstGeom prst="rect">
            <a:avLst/>
          </a:prstGeom>
          <a:ln w="12700">
            <a:miter lim="400000"/>
          </a:ln>
        </p:spPr>
      </p:pic>
      <p:sp>
        <p:nvSpPr>
          <p:cNvPr id="852" name="Shape 852"/>
          <p:cNvSpPr/>
          <p:nvPr/>
        </p:nvSpPr>
        <p:spPr>
          <a:xfrm>
            <a:off x="793081" y="3930826"/>
            <a:ext cx="1367360" cy="3183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8" tIns="35718" rIns="35718" bIns="35718" anchor="ctr">
            <a:spAutoFit/>
          </a:bodyPr>
          <a:lstStyle>
            <a:lvl1pPr algn="ctr" defTabSz="321468">
              <a:defRPr>
                <a:latin typeface="メイリオ"/>
                <a:ea typeface="メイリオ"/>
                <a:cs typeface="メイリオ"/>
                <a:sym typeface="メイリオ"/>
              </a:defRPr>
            </a:lvl1pPr>
          </a:lstStyle>
          <a:p>
            <a:pPr fontAlgn="base" hangingPunct="1">
              <a:spcBef>
                <a:spcPct val="0"/>
              </a:spcBef>
              <a:spcAft>
                <a:spcPct val="0"/>
              </a:spcAft>
            </a:pPr>
            <a:r>
              <a:rPr kumimoji="1" sz="1600" kern="1200">
                <a:solidFill>
                  <a:prstClr val="black"/>
                </a:solidFill>
              </a:rPr>
              <a:t>[2014-2016]</a:t>
            </a:r>
          </a:p>
        </p:txBody>
      </p:sp>
      <p:sp>
        <p:nvSpPr>
          <p:cNvPr id="853" name="Shape 853"/>
          <p:cNvSpPr/>
          <p:nvPr/>
        </p:nvSpPr>
        <p:spPr>
          <a:xfrm>
            <a:off x="6612131" y="2265265"/>
            <a:ext cx="1710246" cy="5523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9674" tIns="29674" rIns="29674" bIns="29674">
            <a:spAutoFit/>
          </a:bodyPr>
          <a:lstStyle/>
          <a:p>
            <a:pPr algn="ctr" defTabSz="642937" fontAlgn="base" hangingPunct="1">
              <a:spcBef>
                <a:spcPct val="0"/>
              </a:spcBef>
              <a:spcAft>
                <a:spcPct val="0"/>
              </a:spcAft>
              <a:defRPr b="1">
                <a:latin typeface="メイリオ"/>
                <a:ea typeface="メイリオ"/>
                <a:cs typeface="メイリオ"/>
                <a:sym typeface="メイリオ"/>
              </a:defRPr>
            </a:pPr>
            <a:r>
              <a:rPr kumimoji="1" sz="1600" b="1" kern="1200" dirty="0">
                <a:solidFill>
                  <a:prstClr val="black"/>
                </a:solidFill>
                <a:latin typeface="メイリオ"/>
                <a:ea typeface="メイリオ"/>
                <a:cs typeface="メイリオ"/>
                <a:sym typeface="メイリオ"/>
              </a:rPr>
              <a:t>SAFE Project</a:t>
            </a:r>
            <a:br>
              <a:rPr kumimoji="1" sz="1600" b="1" kern="1200" dirty="0">
                <a:solidFill>
                  <a:prstClr val="black"/>
                </a:solidFill>
                <a:latin typeface="メイリオ"/>
                <a:ea typeface="メイリオ"/>
                <a:cs typeface="メイリオ"/>
                <a:sym typeface="メイリオ"/>
              </a:rPr>
            </a:br>
            <a:r>
              <a:rPr kumimoji="1" lang="en-US" sz="1600" b="1" kern="1200" dirty="0" smtClean="0">
                <a:solidFill>
                  <a:prstClr val="black"/>
                </a:solidFill>
                <a:latin typeface="メイリオ"/>
                <a:ea typeface="メイリオ"/>
                <a:cs typeface="メイリオ"/>
                <a:sym typeface="メイリオ"/>
              </a:rPr>
              <a:t>(T</a:t>
            </a:r>
            <a:r>
              <a:rPr kumimoji="1" sz="1600" b="1" kern="1200" dirty="0" smtClean="0">
                <a:solidFill>
                  <a:prstClr val="black"/>
                </a:solidFill>
                <a:latin typeface="メイリオ"/>
                <a:ea typeface="メイリオ"/>
                <a:cs typeface="メイリオ"/>
                <a:sym typeface="メイリオ"/>
              </a:rPr>
              <a:t>est </a:t>
            </a:r>
            <a:r>
              <a:rPr kumimoji="1" sz="1600" b="1" kern="1200" dirty="0">
                <a:solidFill>
                  <a:prstClr val="black"/>
                </a:solidFill>
                <a:latin typeface="メイリオ"/>
                <a:ea typeface="メイリオ"/>
                <a:cs typeface="メイリオ"/>
                <a:sym typeface="メイリオ"/>
              </a:rPr>
              <a:t>site)</a:t>
            </a:r>
          </a:p>
        </p:txBody>
      </p:sp>
      <p:sp>
        <p:nvSpPr>
          <p:cNvPr id="854" name="Shape 854"/>
          <p:cNvSpPr/>
          <p:nvPr/>
        </p:nvSpPr>
        <p:spPr>
          <a:xfrm>
            <a:off x="6358765" y="3429000"/>
            <a:ext cx="2216978" cy="5523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9674" tIns="29674" rIns="29674" bIns="29674">
            <a:spAutoFit/>
          </a:bodyPr>
          <a:lstStyle/>
          <a:p>
            <a:pPr algn="ctr" defTabSz="642937" fontAlgn="base" hangingPunct="1">
              <a:spcBef>
                <a:spcPct val="0"/>
              </a:spcBef>
              <a:spcAft>
                <a:spcPct val="0"/>
              </a:spcAft>
              <a:defRPr b="1">
                <a:latin typeface="メイリオ"/>
                <a:ea typeface="メイリオ"/>
                <a:cs typeface="メイリオ"/>
                <a:sym typeface="メイリオ"/>
              </a:defRPr>
            </a:pPr>
            <a:r>
              <a:rPr kumimoji="1" sz="1600" b="1" kern="1200">
                <a:solidFill>
                  <a:prstClr val="black"/>
                </a:solidFill>
                <a:latin typeface="メイリオ"/>
                <a:ea typeface="メイリオ"/>
                <a:cs typeface="メイリオ"/>
                <a:sym typeface="メイリオ"/>
              </a:rPr>
              <a:t>SAFE Project</a:t>
            </a:r>
            <a:br>
              <a:rPr kumimoji="1" sz="1600" b="1" kern="1200">
                <a:solidFill>
                  <a:prstClr val="black"/>
                </a:solidFill>
                <a:latin typeface="メイリオ"/>
                <a:ea typeface="メイリオ"/>
                <a:cs typeface="メイリオ"/>
                <a:sym typeface="メイリオ"/>
              </a:rPr>
            </a:br>
            <a:r>
              <a:rPr kumimoji="1" sz="1600" b="1" kern="1200">
                <a:solidFill>
                  <a:prstClr val="black"/>
                </a:solidFill>
                <a:latin typeface="メイリオ"/>
                <a:ea typeface="メイリオ"/>
                <a:cs typeface="メイリオ"/>
                <a:sym typeface="メイリオ"/>
              </a:rPr>
              <a:t>（Scaling-up）</a:t>
            </a:r>
          </a:p>
        </p:txBody>
      </p:sp>
      <p:sp>
        <p:nvSpPr>
          <p:cNvPr id="855" name="Shape 855"/>
          <p:cNvSpPr/>
          <p:nvPr/>
        </p:nvSpPr>
        <p:spPr>
          <a:xfrm>
            <a:off x="6650789" y="2852936"/>
            <a:ext cx="1575541" cy="4908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9674" tIns="29674" rIns="29674" bIns="29674">
            <a:spAutoFit/>
          </a:bodyPr>
          <a:lstStyle/>
          <a:p>
            <a:pPr marL="190500" indent="-190500" defTabSz="642937" fontAlgn="base" hangingPunct="1">
              <a:spcBef>
                <a:spcPct val="0"/>
              </a:spcBef>
              <a:spcAft>
                <a:spcPct val="0"/>
              </a:spcAft>
              <a:buSzPct val="100000"/>
              <a:buFont typeface="Arial"/>
              <a:buChar char="•"/>
              <a:defRPr>
                <a:latin typeface="メイリオ"/>
                <a:ea typeface="メイリオ"/>
                <a:cs typeface="メイリオ"/>
                <a:sym typeface="メイリオ"/>
              </a:defRPr>
            </a:pPr>
            <a:r>
              <a:rPr kumimoji="1" sz="1400" kern="1200" dirty="0">
                <a:solidFill>
                  <a:prstClr val="black"/>
                </a:solidFill>
                <a:latin typeface="メイリオ"/>
                <a:ea typeface="メイリオ"/>
                <a:cs typeface="メイリオ"/>
                <a:sym typeface="メイリオ"/>
              </a:rPr>
              <a:t>Myanmar</a:t>
            </a:r>
          </a:p>
          <a:p>
            <a:pPr marL="190500" indent="-190500" defTabSz="642937" fontAlgn="base" hangingPunct="1">
              <a:spcBef>
                <a:spcPct val="0"/>
              </a:spcBef>
              <a:spcAft>
                <a:spcPct val="0"/>
              </a:spcAft>
              <a:buSzPct val="100000"/>
              <a:buFont typeface="Arial"/>
              <a:buChar char="•"/>
              <a:defRPr>
                <a:latin typeface="メイリオ"/>
                <a:ea typeface="メイリオ"/>
                <a:cs typeface="メイリオ"/>
                <a:sym typeface="メイリオ"/>
              </a:defRPr>
            </a:pPr>
            <a:r>
              <a:rPr kumimoji="1" sz="1400" kern="1200" dirty="0">
                <a:solidFill>
                  <a:prstClr val="black"/>
                </a:solidFill>
                <a:latin typeface="メイリオ"/>
                <a:ea typeface="メイリオ"/>
                <a:cs typeface="メイリオ"/>
                <a:sym typeface="メイリオ"/>
              </a:rPr>
              <a:t>Cambodia</a:t>
            </a:r>
          </a:p>
        </p:txBody>
      </p:sp>
      <p:sp>
        <p:nvSpPr>
          <p:cNvPr id="856" name="Shape 856"/>
          <p:cNvSpPr/>
          <p:nvPr/>
        </p:nvSpPr>
        <p:spPr>
          <a:xfrm>
            <a:off x="6679482" y="3987853"/>
            <a:ext cx="2401248" cy="4908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9674" tIns="29674" rIns="29674" bIns="29674">
            <a:spAutoFit/>
          </a:bodyPr>
          <a:lstStyle/>
          <a:p>
            <a:pPr marL="190500" indent="-190500" defTabSz="642937" fontAlgn="base" hangingPunct="1">
              <a:spcBef>
                <a:spcPct val="0"/>
              </a:spcBef>
              <a:spcAft>
                <a:spcPct val="0"/>
              </a:spcAft>
              <a:buSzPct val="100000"/>
              <a:buFont typeface="Arial"/>
              <a:buChar char="•"/>
              <a:defRPr>
                <a:latin typeface="メイリオ"/>
                <a:ea typeface="メイリオ"/>
                <a:cs typeface="メイリオ"/>
                <a:sym typeface="メイリオ"/>
              </a:defRPr>
            </a:pPr>
            <a:r>
              <a:rPr kumimoji="1" sz="1400" kern="1200" dirty="0">
                <a:solidFill>
                  <a:prstClr val="black"/>
                </a:solidFill>
                <a:latin typeface="メイリオ"/>
                <a:ea typeface="メイリオ"/>
                <a:cs typeface="メイリオ"/>
                <a:sym typeface="メイリオ"/>
              </a:rPr>
              <a:t>Vietnam (Mekong Delta)</a:t>
            </a:r>
          </a:p>
          <a:p>
            <a:pPr marL="190500" indent="-190500" defTabSz="642937" fontAlgn="base" hangingPunct="1">
              <a:spcBef>
                <a:spcPct val="0"/>
              </a:spcBef>
              <a:spcAft>
                <a:spcPct val="0"/>
              </a:spcAft>
              <a:buSzPct val="100000"/>
              <a:buFont typeface="Arial"/>
              <a:buChar char="•"/>
              <a:defRPr>
                <a:latin typeface="メイリオ"/>
                <a:ea typeface="メイリオ"/>
                <a:cs typeface="メイリオ"/>
                <a:sym typeface="メイリオ"/>
              </a:defRPr>
            </a:pPr>
            <a:r>
              <a:rPr kumimoji="1" sz="1400" kern="1200" dirty="0">
                <a:solidFill>
                  <a:prstClr val="black"/>
                </a:solidFill>
                <a:latin typeface="メイリオ"/>
                <a:ea typeface="メイリオ"/>
                <a:cs typeface="メイリオ"/>
                <a:sym typeface="メイリオ"/>
              </a:rPr>
              <a:t>Indonesia</a:t>
            </a:r>
          </a:p>
        </p:txBody>
      </p:sp>
      <p:pic>
        <p:nvPicPr>
          <p:cNvPr id="857" name="image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767800" y="1679837"/>
            <a:ext cx="1204619" cy="453019"/>
          </a:xfrm>
          <a:prstGeom prst="rect">
            <a:avLst/>
          </a:prstGeom>
          <a:ln w="12700">
            <a:miter lim="400000"/>
          </a:ln>
        </p:spPr>
      </p:pic>
      <p:sp>
        <p:nvSpPr>
          <p:cNvPr id="858" name="Shape 858"/>
          <p:cNvSpPr/>
          <p:nvPr/>
        </p:nvSpPr>
        <p:spPr>
          <a:xfrm>
            <a:off x="8226330" y="4468089"/>
            <a:ext cx="854400" cy="3183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8" tIns="35718" rIns="35718" bIns="35718" anchor="ctr">
            <a:spAutoFit/>
          </a:bodyPr>
          <a:lstStyle>
            <a:lvl1pPr algn="ctr" defTabSz="321468">
              <a:defRPr>
                <a:latin typeface="メイリオ"/>
                <a:ea typeface="メイリオ"/>
                <a:cs typeface="メイリオ"/>
                <a:sym typeface="メイリオ"/>
              </a:defRPr>
            </a:lvl1pPr>
          </a:lstStyle>
          <a:p>
            <a:pPr fontAlgn="base" hangingPunct="1">
              <a:spcBef>
                <a:spcPct val="0"/>
              </a:spcBef>
              <a:spcAft>
                <a:spcPct val="0"/>
              </a:spcAft>
            </a:pPr>
            <a:r>
              <a:rPr kumimoji="1" sz="1600" kern="1200" dirty="0">
                <a:solidFill>
                  <a:prstClr val="black"/>
                </a:solidFill>
              </a:rPr>
              <a:t>[2014-]</a:t>
            </a:r>
          </a:p>
        </p:txBody>
      </p:sp>
      <p:sp>
        <p:nvSpPr>
          <p:cNvPr id="859" name="Shape 859"/>
          <p:cNvSpPr/>
          <p:nvPr/>
        </p:nvSpPr>
        <p:spPr>
          <a:xfrm>
            <a:off x="8153521" y="2996952"/>
            <a:ext cx="1026162" cy="3183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8" tIns="35718" rIns="35718" bIns="35718" anchor="ctr">
            <a:spAutoFit/>
          </a:bodyPr>
          <a:lstStyle>
            <a:lvl1pPr algn="ctr" defTabSz="321468">
              <a:defRPr>
                <a:latin typeface="メイリオ"/>
                <a:ea typeface="メイリオ"/>
                <a:cs typeface="メイリオ"/>
                <a:sym typeface="メイリオ"/>
              </a:defRPr>
            </a:lvl1pPr>
          </a:lstStyle>
          <a:p>
            <a:pPr fontAlgn="base" hangingPunct="1">
              <a:spcBef>
                <a:spcPct val="0"/>
              </a:spcBef>
              <a:spcAft>
                <a:spcPct val="0"/>
              </a:spcAft>
            </a:pPr>
            <a:r>
              <a:rPr kumimoji="1" sz="1600" kern="1200">
                <a:solidFill>
                  <a:prstClr val="black"/>
                </a:solidFill>
              </a:rPr>
              <a:t>[2016-]</a:t>
            </a:r>
          </a:p>
        </p:txBody>
      </p:sp>
      <p:sp>
        <p:nvSpPr>
          <p:cNvPr id="860" name="Shape 860"/>
          <p:cNvSpPr/>
          <p:nvPr/>
        </p:nvSpPr>
        <p:spPr>
          <a:xfrm>
            <a:off x="48437" y="821082"/>
            <a:ext cx="9123326" cy="7315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2203" tIns="42203" rIns="42203" bIns="42203">
            <a:spAutoFit/>
          </a:bodyPr>
          <a:lstStyle/>
          <a:p>
            <a:pPr marL="250031" indent="-250031" defTabSz="914400" fontAlgn="base" hangingPunct="1">
              <a:spcBef>
                <a:spcPct val="0"/>
              </a:spcBef>
              <a:spcAft>
                <a:spcPct val="0"/>
              </a:spcAft>
              <a:buSzPct val="100000"/>
              <a:buFont typeface="Arial"/>
              <a:buChar char="•"/>
              <a:defRPr sz="1400">
                <a:latin typeface="メイリオ"/>
                <a:ea typeface="メイリオ"/>
                <a:cs typeface="メイリオ"/>
                <a:sym typeface="メイリオ"/>
              </a:defRPr>
            </a:pPr>
            <a:r>
              <a:rPr kumimoji="1" sz="1400" kern="1200" dirty="0">
                <a:solidFill>
                  <a:prstClr val="black"/>
                </a:solidFill>
                <a:latin typeface="メイリオ"/>
                <a:ea typeface="メイリオ"/>
                <a:cs typeface="メイリオ"/>
                <a:sym typeface="メイリオ"/>
              </a:rPr>
              <a:t>ADB Technical Assistance project and SAFE project under the APRSAF have successfully demonstrated INAHOR using ALOS-2 with the mapping accuracy of 80-90% for the target provinces.</a:t>
            </a:r>
          </a:p>
          <a:p>
            <a:pPr marL="250031" indent="-250031" defTabSz="914400" fontAlgn="base" hangingPunct="1">
              <a:spcBef>
                <a:spcPct val="0"/>
              </a:spcBef>
              <a:spcAft>
                <a:spcPct val="0"/>
              </a:spcAft>
              <a:buSzPct val="100000"/>
              <a:buFont typeface="Arial"/>
              <a:buChar char="•"/>
              <a:defRPr sz="1400">
                <a:latin typeface="メイリオ"/>
                <a:ea typeface="メイリオ"/>
                <a:cs typeface="メイリオ"/>
                <a:sym typeface="メイリオ"/>
              </a:defRPr>
            </a:pPr>
            <a:r>
              <a:rPr kumimoji="1" sz="1400" kern="1200" dirty="0">
                <a:solidFill>
                  <a:prstClr val="black"/>
                </a:solidFill>
                <a:latin typeface="メイリオ"/>
                <a:ea typeface="メイリオ"/>
                <a:cs typeface="メイリオ"/>
                <a:sym typeface="メイリオ"/>
              </a:rPr>
              <a:t>Scaling-up for major rice producing areas is currently demonstrated in Vietnam and Indonesia.</a:t>
            </a:r>
          </a:p>
        </p:txBody>
      </p:sp>
      <p:pic>
        <p:nvPicPr>
          <p:cNvPr id="861" name="image13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721667" y="1841391"/>
            <a:ext cx="1671797" cy="840816"/>
          </a:xfrm>
          <a:prstGeom prst="rect">
            <a:avLst/>
          </a:prstGeom>
          <a:ln w="3175">
            <a:solidFill>
              <a:srgbClr val="000000"/>
            </a:solidFill>
          </a:ln>
        </p:spPr>
      </p:pic>
      <p:sp>
        <p:nvSpPr>
          <p:cNvPr id="862" name="Shape 862"/>
          <p:cNvSpPr/>
          <p:nvPr/>
        </p:nvSpPr>
        <p:spPr>
          <a:xfrm>
            <a:off x="4739469" y="2685875"/>
            <a:ext cx="1636193" cy="5880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9674" tIns="29674" rIns="29674" bIns="29674">
            <a:spAutoFit/>
          </a:bodyPr>
          <a:lstStyle/>
          <a:p>
            <a:pPr algn="ctr" defTabSz="642937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FFFFFF"/>
                </a:solidFill>
                <a:latin typeface="メイリオ"/>
                <a:ea typeface="メイリオ"/>
                <a:cs typeface="メイリオ"/>
                <a:sym typeface="メイリオ"/>
              </a:defRPr>
            </a:pPr>
            <a:r>
              <a:rPr kumimoji="1" sz="1600" b="1" kern="1200" dirty="0">
                <a:solidFill>
                  <a:srgbClr val="FFFFFF"/>
                </a:solidFill>
                <a:latin typeface="Calibri"/>
                <a:ea typeface="メイリオ"/>
                <a:cs typeface="メイリオ"/>
                <a:sym typeface="メイリオ"/>
              </a:rPr>
              <a:t>Rice-planted Area</a:t>
            </a:r>
            <a:br>
              <a:rPr kumimoji="1" sz="1600" b="1" kern="1200" dirty="0">
                <a:solidFill>
                  <a:srgbClr val="FFFFFF"/>
                </a:solidFill>
                <a:latin typeface="Calibri"/>
                <a:ea typeface="メイリオ"/>
                <a:cs typeface="メイリオ"/>
                <a:sym typeface="メイリオ"/>
              </a:rPr>
            </a:br>
            <a:r>
              <a:rPr kumimoji="1" sz="1600" b="1" kern="1200" dirty="0">
                <a:solidFill>
                  <a:srgbClr val="FFFFFF"/>
                </a:solidFill>
                <a:latin typeface="Calibri"/>
                <a:ea typeface="メイリオ"/>
                <a:cs typeface="メイリオ"/>
                <a:sym typeface="メイリオ"/>
              </a:rPr>
              <a:t>Mapping Software</a:t>
            </a:r>
            <a:br>
              <a:rPr kumimoji="1" sz="1600" b="1" kern="1200" dirty="0">
                <a:solidFill>
                  <a:srgbClr val="FFFFFF"/>
                </a:solidFill>
                <a:latin typeface="Calibri"/>
                <a:ea typeface="メイリオ"/>
                <a:cs typeface="メイリオ"/>
                <a:sym typeface="メイリオ"/>
              </a:rPr>
            </a:br>
            <a:r>
              <a:rPr kumimoji="1" sz="1600" b="1" kern="1200" dirty="0">
                <a:solidFill>
                  <a:srgbClr val="FFFFFF"/>
                </a:solidFill>
                <a:latin typeface="Calibri"/>
                <a:ea typeface="メイリオ"/>
                <a:cs typeface="メイリオ"/>
                <a:sym typeface="メイリオ"/>
              </a:rPr>
              <a:t>(INAHOR)</a:t>
            </a:r>
          </a:p>
        </p:txBody>
      </p:sp>
    </p:spTree>
    <p:extLst>
      <p:ext uri="{BB962C8B-B14F-4D97-AF65-F5344CB8AC3E}">
        <p14:creationId xmlns:p14="http://schemas.microsoft.com/office/powerpoint/2010/main" val="50069249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6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97" name="Shape 39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11</a:t>
            </a:fld>
            <a:endParaRPr/>
          </a:p>
        </p:txBody>
      </p:sp>
      <p:pic>
        <p:nvPicPr>
          <p:cNvPr id="398" name="dropped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670722" y="5516717"/>
            <a:ext cx="2242878" cy="1199503"/>
          </a:xfrm>
          <a:prstGeom prst="rect">
            <a:avLst/>
          </a:prstGeom>
          <a:ln w="12700">
            <a:miter lim="400000"/>
          </a:ln>
        </p:spPr>
      </p:pic>
      <p:sp>
        <p:nvSpPr>
          <p:cNvPr id="399" name="Shape 399"/>
          <p:cNvSpPr/>
          <p:nvPr/>
        </p:nvSpPr>
        <p:spPr>
          <a:xfrm>
            <a:off x="377168" y="2969965"/>
            <a:ext cx="8605240" cy="1410643"/>
          </a:xfrm>
          <a:prstGeom prst="rect">
            <a:avLst/>
          </a:prstGeom>
          <a:ln w="12700">
            <a:miter lim="400000"/>
          </a:ln>
          <a:effectLst>
            <a:outerShdw blurRad="50800" dist="38100" dir="2700000" rotWithShape="0">
              <a:srgbClr val="929292">
                <a:alpha val="42999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40639" marR="40639" algn="ctr">
              <a:defRPr sz="30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メイリオ"/>
                <a:ea typeface="メイリオ"/>
                <a:cs typeface="メイリオ"/>
                <a:sym typeface="メイリオ"/>
              </a:defRPr>
            </a:pPr>
            <a:r>
              <a:t>Thank you very much for your attention. </a:t>
            </a:r>
          </a:p>
          <a:p>
            <a:pPr marL="40639" marR="40639" algn="ctr">
              <a:defRPr sz="30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メイリオ"/>
                <a:ea typeface="メイリオ"/>
                <a:cs typeface="メイリオ"/>
                <a:sym typeface="メイリオ"/>
              </a:defRPr>
            </a:pPr>
            <a:endParaRPr/>
          </a:p>
          <a:p>
            <a:pPr marL="40639" marR="40639" algn="ctr">
              <a:defRPr sz="25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メイリオ"/>
                <a:ea typeface="メイリオ"/>
                <a:cs typeface="メイリオ"/>
                <a:sym typeface="メイリオ"/>
              </a:defRPr>
            </a:pPr>
            <a:r>
              <a:rPr lang="en-US" u="sng" smtClean="0">
                <a:hlinkClick r:id="rId4"/>
              </a:rPr>
              <a:t>sobue.shinichi</a:t>
            </a:r>
            <a:r>
              <a:rPr u="sng" smtClean="0">
                <a:hlinkClick r:id="rId4"/>
              </a:rPr>
              <a:t>@jaxa.jp</a:t>
            </a:r>
            <a:endParaRPr u="sng">
              <a:hlinkClick r:id="rId4"/>
            </a:endParaRPr>
          </a:p>
        </p:txBody>
      </p:sp>
      <p:sp>
        <p:nvSpPr>
          <p:cNvPr id="400" name="Shape 400"/>
          <p:cNvSpPr/>
          <p:nvPr/>
        </p:nvSpPr>
        <p:spPr>
          <a:xfrm>
            <a:off x="148777" y="6131857"/>
            <a:ext cx="3184486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40639" marR="40639">
              <a:defRPr sz="16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メイリオ"/>
                <a:ea typeface="メイリオ"/>
                <a:cs typeface="メイリオ"/>
                <a:sym typeface="メイリオ"/>
              </a:defRPr>
            </a:pPr>
            <a:r>
              <a:t>@Tsuruoka, Yamagata Pref.</a:t>
            </a:r>
          </a:p>
          <a:p>
            <a:pPr marL="40639" marR="40639">
              <a:defRPr sz="16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メイリオ"/>
                <a:ea typeface="メイリオ"/>
                <a:cs typeface="メイリオ"/>
                <a:sym typeface="メイリオ"/>
              </a:defRPr>
            </a:pPr>
            <a:r>
              <a:t>   TDS Site in Japan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525" y="-9525"/>
            <a:ext cx="916305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スライド番号プレースホルダ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67739" y="6492923"/>
            <a:ext cx="576262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F031C5F-AD4A-40CD-B106-D2B33BEC48ED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8677" name="Picture 6" descr="\\Earthquake.s.tksc.in-jaxa\計画決定以降\16_広報・メディア\ミッションマーク・ロゴマーク\ロゴマーク\JAXA_ALOS2ロゴデータ\ALOS2_1C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60648"/>
            <a:ext cx="2167289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表 5"/>
          <p:cNvGraphicFramePr>
            <a:graphicFrameLocks noGrp="1"/>
          </p:cNvGraphicFramePr>
          <p:nvPr/>
        </p:nvGraphicFramePr>
        <p:xfrm>
          <a:off x="4644008" y="3212976"/>
          <a:ext cx="4248000" cy="3492000"/>
        </p:xfrm>
        <a:graphic>
          <a:graphicData uri="http://schemas.openxmlformats.org/drawingml/2006/table">
            <a:tbl>
              <a:tblPr/>
              <a:tblGrid>
                <a:gridCol w="1044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04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3400" algn="l"/>
                          <a:tab pos="2698750" algn="ctr"/>
                          <a:tab pos="5399088" algn="r"/>
                        </a:tabLst>
                      </a:pPr>
                      <a:r>
                        <a:rPr kumimoji="1" lang="en-US" altLang="ja-JP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ＭＳ 明朝" pitchFamily="17" charset="-128"/>
                          <a:cs typeface="Tahoma" pitchFamily="34" charset="0"/>
                        </a:rPr>
                        <a:t>Application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3400" algn="l"/>
                          <a:tab pos="2698750" algn="ctr"/>
                          <a:tab pos="5399088" algn="r"/>
                        </a:tabLst>
                      </a:pPr>
                      <a:r>
                        <a:rPr kumimoji="1" lang="en-US" altLang="ja-JP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ＭＳ 明朝" pitchFamily="17" charset="-128"/>
                          <a:cs typeface="Tahoma" pitchFamily="34" charset="0"/>
                        </a:rPr>
                        <a:t>Disaster, Land, Agriclture,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3400" algn="l"/>
                          <a:tab pos="2698750" algn="ctr"/>
                          <a:tab pos="5399088" algn="r"/>
                        </a:tabLst>
                      </a:pPr>
                      <a:r>
                        <a:rPr kumimoji="1" lang="en-US" altLang="ja-JP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ＭＳ 明朝" pitchFamily="17" charset="-128"/>
                          <a:cs typeface="Tahoma" pitchFamily="34" charset="0"/>
                        </a:rPr>
                        <a:t>Natural Resources, Sea Ice &amp; Maritime Safety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3400" algn="l"/>
                          <a:tab pos="2698750" algn="ctr"/>
                          <a:tab pos="5399088" algn="r"/>
                        </a:tabLst>
                      </a:pPr>
                      <a:r>
                        <a:rPr kumimoji="1" lang="en-US" altLang="ja-JP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ＭＳ 明朝" pitchFamily="17" charset="-128"/>
                          <a:cs typeface="Tahoma" pitchFamily="34" charset="0"/>
                        </a:rPr>
                        <a:t>L-band SAR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3400" algn="l"/>
                          <a:tab pos="2698750" algn="ctr"/>
                          <a:tab pos="5399088" algn="r"/>
                        </a:tabLst>
                      </a:pPr>
                      <a:r>
                        <a:rPr kumimoji="1" lang="en-US" altLang="ja-JP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ＭＳ 明朝" pitchFamily="17" charset="-128"/>
                          <a:cs typeface="Tahoma" pitchFamily="34" charset="0"/>
                        </a:rPr>
                        <a:t>(PALSAR-2)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3400" algn="l"/>
                          <a:tab pos="2698750" algn="ctr"/>
                          <a:tab pos="5399088" algn="r"/>
                        </a:tabLst>
                      </a:pPr>
                      <a:r>
                        <a:rPr kumimoji="1" lang="en-US" altLang="ja-JP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ＭＳ 明朝" pitchFamily="17" charset="-128"/>
                          <a:cs typeface="Tahoma" pitchFamily="34" charset="0"/>
                        </a:rPr>
                        <a:t>Stripmap</a:t>
                      </a:r>
                      <a:r>
                        <a:rPr kumimoji="1" lang="en-US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ＭＳ 明朝" pitchFamily="17" charset="-128"/>
                          <a:cs typeface="Tahoma" pitchFamily="34" charset="0"/>
                        </a:rPr>
                        <a:t>: 3 to 10m res., 50 to 70 km swath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3400" algn="l"/>
                          <a:tab pos="2698750" algn="ctr"/>
                          <a:tab pos="5399088" algn="r"/>
                        </a:tabLst>
                      </a:pPr>
                      <a:r>
                        <a:rPr kumimoji="1" lang="en-US" altLang="ja-JP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ＭＳ 明朝" pitchFamily="17" charset="-128"/>
                          <a:cs typeface="Tahoma" pitchFamily="34" charset="0"/>
                        </a:rPr>
                        <a:t>ScanSAR</a:t>
                      </a:r>
                      <a:r>
                        <a:rPr kumimoji="1" lang="en-US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ＭＳ 明朝" pitchFamily="17" charset="-128"/>
                          <a:cs typeface="Tahoma" pitchFamily="34" charset="0"/>
                        </a:rPr>
                        <a:t>: 100m res., 350km/490km swath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3400" algn="l"/>
                          <a:tab pos="2698750" algn="ctr"/>
                          <a:tab pos="5399088" algn="r"/>
                        </a:tabLst>
                      </a:pPr>
                      <a:r>
                        <a:rPr kumimoji="1" lang="en-US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ＭＳ 明朝" pitchFamily="17" charset="-128"/>
                          <a:cs typeface="Tahoma" pitchFamily="34" charset="0"/>
                        </a:rPr>
                        <a:t>Spotlight: 1×3m res., 25km swath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360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3400" algn="l"/>
                          <a:tab pos="2698750" algn="ctr"/>
                          <a:tab pos="5399088" algn="r"/>
                        </a:tabLst>
                      </a:pPr>
                      <a:r>
                        <a:rPr kumimoji="1" lang="en-US" altLang="ja-JP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ＭＳ 明朝" pitchFamily="17" charset="-128"/>
                          <a:cs typeface="Tahoma" pitchFamily="34" charset="0"/>
                        </a:rPr>
                        <a:t>Orbit </a:t>
                      </a:r>
                      <a:endParaRPr kumimoji="1" lang="ja-JP" altLang="ja-JP" sz="1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ＭＳ 明朝" pitchFamily="17" charset="-128"/>
                        <a:cs typeface="Tahoma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3400" algn="l"/>
                          <a:tab pos="2698750" algn="ctr"/>
                          <a:tab pos="5399088" algn="r"/>
                        </a:tabLst>
                      </a:pPr>
                      <a:r>
                        <a:rPr kumimoji="1" lang="en-US" altLang="ja-JP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ＭＳ 明朝" pitchFamily="17" charset="-128"/>
                          <a:cs typeface="Tahoma" pitchFamily="34" charset="0"/>
                        </a:rPr>
                        <a:t>Sun-synchronous orbit</a:t>
                      </a:r>
                      <a:endParaRPr kumimoji="1" lang="ja-JP" altLang="ja-JP" sz="1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ＭＳ 明朝" pitchFamily="17" charset="-128"/>
                        <a:cs typeface="Tahoma" pitchFamily="34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3400" algn="l"/>
                          <a:tab pos="2698750" algn="ctr"/>
                          <a:tab pos="5399088" algn="r"/>
                        </a:tabLst>
                      </a:pPr>
                      <a:r>
                        <a:rPr kumimoji="1" lang="en-US" altLang="ja-JP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ＭＳ 明朝" pitchFamily="17" charset="-128"/>
                          <a:cs typeface="Tahoma" pitchFamily="34" charset="0"/>
                        </a:rPr>
                        <a:t>Altitude: 628km</a:t>
                      </a:r>
                      <a:endParaRPr kumimoji="1" lang="ja-JP" altLang="ja-JP" sz="1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ＭＳ 明朝" pitchFamily="17" charset="-128"/>
                        <a:cs typeface="Tahoma" pitchFamily="34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3400" algn="l"/>
                          <a:tab pos="2698750" algn="ctr"/>
                          <a:tab pos="5399088" algn="r"/>
                        </a:tabLst>
                      </a:pPr>
                      <a:r>
                        <a:rPr kumimoji="1" lang="en-US" altLang="ja-JP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ＭＳ 明朝" pitchFamily="17" charset="-128"/>
                          <a:cs typeface="Tahoma" pitchFamily="34" charset="0"/>
                        </a:rPr>
                        <a:t>Local sun time : 12:00 +/- 15min</a:t>
                      </a:r>
                      <a:endParaRPr kumimoji="1" lang="ja-JP" altLang="ja-JP" sz="1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ＭＳ 明朝" pitchFamily="17" charset="-128"/>
                        <a:cs typeface="Tahoma" pitchFamily="34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3400" algn="l"/>
                          <a:tab pos="2698750" algn="ctr"/>
                          <a:tab pos="5399088" algn="r"/>
                        </a:tabLst>
                      </a:pPr>
                      <a:r>
                        <a:rPr kumimoji="1" lang="en-US" altLang="ja-JP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ＭＳ 明朝" pitchFamily="17" charset="-128"/>
                          <a:cs typeface="Tahoma" pitchFamily="34" charset="0"/>
                        </a:rPr>
                        <a:t>Revisit: 14days</a:t>
                      </a:r>
                      <a:endParaRPr kumimoji="1" lang="ja-JP" altLang="ja-JP" sz="1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ＭＳ 明朝" pitchFamily="17" charset="-128"/>
                        <a:cs typeface="Tahoma" pitchFamily="34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3400" algn="l"/>
                          <a:tab pos="2698750" algn="ctr"/>
                          <a:tab pos="5399088" algn="r"/>
                        </a:tabLst>
                      </a:pPr>
                      <a:r>
                        <a:rPr kumimoji="1" lang="en-US" altLang="ja-JP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ＭＳ 明朝" pitchFamily="17" charset="-128"/>
                          <a:cs typeface="Tahoma" pitchFamily="34" charset="0"/>
                        </a:rPr>
                        <a:t>Orbit control: </a:t>
                      </a:r>
                      <a:r>
                        <a:rPr kumimoji="1" lang="ja-JP" altLang="ja-JP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ＭＳ 明朝" pitchFamily="17" charset="-128"/>
                          <a:cs typeface="Tahoma" pitchFamily="34" charset="0"/>
                        </a:rPr>
                        <a:t>≦</a:t>
                      </a:r>
                      <a:r>
                        <a:rPr kumimoji="1" lang="en-US" altLang="ja-JP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ＭＳ 明朝" pitchFamily="17" charset="-128"/>
                          <a:cs typeface="Tahoma" pitchFamily="34" charset="0"/>
                        </a:rPr>
                        <a:t>+/-500m </a:t>
                      </a:r>
                      <a:endParaRPr kumimoji="1" lang="ja-JP" altLang="ja-JP" sz="1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ＭＳ 明朝" pitchFamily="17" charset="-128"/>
                        <a:cs typeface="Tahoma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3400" algn="l"/>
                          <a:tab pos="2698750" algn="ctr"/>
                          <a:tab pos="5399088" algn="r"/>
                        </a:tabLst>
                      </a:pPr>
                      <a:r>
                        <a:rPr kumimoji="1" lang="en-US" altLang="ja-JP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ＭＳ 明朝" pitchFamily="17" charset="-128"/>
                          <a:cs typeface="Tahoma" pitchFamily="34" charset="0"/>
                        </a:rPr>
                        <a:t>Life time</a:t>
                      </a:r>
                      <a:endParaRPr kumimoji="1" lang="ja-JP" altLang="ja-JP" sz="1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ＭＳ 明朝" pitchFamily="17" charset="-128"/>
                        <a:cs typeface="Tahoma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3400" algn="l"/>
                          <a:tab pos="2698750" algn="ctr"/>
                          <a:tab pos="5399088" algn="r"/>
                        </a:tabLst>
                      </a:pPr>
                      <a:r>
                        <a:rPr kumimoji="1" lang="en-US" altLang="ja-JP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ＭＳ 明朝" pitchFamily="17" charset="-128"/>
                          <a:cs typeface="Tahoma" pitchFamily="34" charset="0"/>
                        </a:rPr>
                        <a:t>5 years (target: 7 years) </a:t>
                      </a:r>
                      <a:endParaRPr kumimoji="1" lang="ja-JP" altLang="ja-JP" sz="1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ＭＳ 明朝" pitchFamily="17" charset="-128"/>
                        <a:cs typeface="Tahoma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3400" algn="l"/>
                          <a:tab pos="2698750" algn="ctr"/>
                          <a:tab pos="5399088" algn="r"/>
                        </a:tabLst>
                      </a:pPr>
                      <a:r>
                        <a:rPr kumimoji="1" lang="en-US" altLang="ja-JP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ＭＳ 明朝" pitchFamily="17" charset="-128"/>
                          <a:cs typeface="Tahoma" pitchFamily="34" charset="0"/>
                        </a:rPr>
                        <a:t>Launch </a:t>
                      </a:r>
                      <a:endParaRPr kumimoji="1" lang="ja-JP" altLang="ja-JP" sz="1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ＭＳ 明朝" pitchFamily="17" charset="-128"/>
                        <a:cs typeface="Tahoma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3400" algn="l"/>
                          <a:tab pos="2698750" algn="ctr"/>
                          <a:tab pos="5399088" algn="r"/>
                        </a:tabLst>
                      </a:pPr>
                      <a:r>
                        <a:rPr kumimoji="1" lang="en-US" altLang="ja-JP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ＭＳ 明朝" pitchFamily="17" charset="-128"/>
                          <a:cs typeface="Tahoma" pitchFamily="34" charset="0"/>
                        </a:rPr>
                        <a:t>JFY2013, H-IIA launch vehicle</a:t>
                      </a:r>
                      <a:endParaRPr kumimoji="1" lang="ja-JP" altLang="ja-JP" sz="1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ＭＳ 明朝" pitchFamily="17" charset="-128"/>
                        <a:cs typeface="Tahoma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3400" algn="l"/>
                          <a:tab pos="2698750" algn="ctr"/>
                          <a:tab pos="5399088" algn="r"/>
                        </a:tabLst>
                      </a:pPr>
                      <a:r>
                        <a:rPr kumimoji="1" lang="en-US" altLang="ja-JP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ＭＳ 明朝" pitchFamily="17" charset="-128"/>
                          <a:cs typeface="Tahoma" pitchFamily="34" charset="0"/>
                        </a:rPr>
                        <a:t>Downlink</a:t>
                      </a:r>
                      <a:endParaRPr kumimoji="1" lang="ja-JP" altLang="ja-JP" sz="1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ＭＳ 明朝" pitchFamily="17" charset="-128"/>
                        <a:cs typeface="Tahoma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3400" algn="l"/>
                          <a:tab pos="2698750" algn="ctr"/>
                          <a:tab pos="5399088" algn="r"/>
                        </a:tabLst>
                      </a:pPr>
                      <a:r>
                        <a:rPr kumimoji="1" lang="en-US" altLang="ja-JP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ＭＳ 明朝" pitchFamily="17" charset="-128"/>
                          <a:cs typeface="Tahoma" pitchFamily="34" charset="0"/>
                        </a:rPr>
                        <a:t>X-band: 800Mbps(16QAM)</a:t>
                      </a:r>
                      <a:endParaRPr kumimoji="1" lang="ja-JP" altLang="ja-JP" sz="1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ＭＳ 明朝" pitchFamily="17" charset="-128"/>
                        <a:cs typeface="Tahoma" pitchFamily="34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3400" algn="l"/>
                          <a:tab pos="2698750" algn="ctr"/>
                          <a:tab pos="5399088" algn="r"/>
                        </a:tabLst>
                      </a:pPr>
                      <a:r>
                        <a:rPr kumimoji="1" lang="en-US" altLang="ja-JP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ＭＳ 明朝" pitchFamily="17" charset="-128"/>
                          <a:cs typeface="Tahoma" pitchFamily="34" charset="0"/>
                        </a:rPr>
                        <a:t>400/200Mbps(QPSK)</a:t>
                      </a:r>
                      <a:endParaRPr kumimoji="1" lang="ja-JP" altLang="ja-JP" sz="1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ＭＳ 明朝" pitchFamily="17" charset="-128"/>
                        <a:cs typeface="Tahoma" pitchFamily="34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3400" algn="l"/>
                          <a:tab pos="2698750" algn="ctr"/>
                          <a:tab pos="5399088" algn="r"/>
                        </a:tabLst>
                      </a:pPr>
                      <a:r>
                        <a:rPr kumimoji="1" lang="en-US" altLang="ja-JP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ＭＳ 明朝" pitchFamily="17" charset="-128"/>
                          <a:cs typeface="Tahoma" pitchFamily="34" charset="0"/>
                        </a:rPr>
                        <a:t>Ka-band: 278Mbps (Data Relay)</a:t>
                      </a:r>
                      <a:endParaRPr kumimoji="1" lang="ja-JP" altLang="ja-JP" sz="1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ＭＳ 明朝" pitchFamily="17" charset="-128"/>
                        <a:cs typeface="Tahoma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3400" algn="l"/>
                          <a:tab pos="2698750" algn="ctr"/>
                          <a:tab pos="5399088" algn="r"/>
                        </a:tabLst>
                      </a:pPr>
                      <a:r>
                        <a:rPr kumimoji="1" lang="en-US" altLang="ja-JP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ＭＳ 明朝" pitchFamily="17" charset="-128"/>
                          <a:cs typeface="Tahoma" pitchFamily="34" charset="0"/>
                        </a:rPr>
                        <a:t>Experimental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3400" algn="l"/>
                          <a:tab pos="2698750" algn="ctr"/>
                          <a:tab pos="5399088" algn="r"/>
                        </a:tabLst>
                      </a:pPr>
                      <a:r>
                        <a:rPr kumimoji="1" lang="en-US" altLang="ja-JP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ＭＳ 明朝" pitchFamily="17" charset="-128"/>
                          <a:cs typeface="Tahoma" pitchFamily="34" charset="0"/>
                        </a:rPr>
                        <a:t>Instrument</a:t>
                      </a:r>
                      <a:endParaRPr kumimoji="1" lang="ja-JP" altLang="ja-JP" sz="1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ＭＳ 明朝" pitchFamily="17" charset="-128"/>
                        <a:cs typeface="Tahoma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3400" algn="l"/>
                          <a:tab pos="2698750" algn="ctr"/>
                          <a:tab pos="5399088" algn="r"/>
                        </a:tabLst>
                      </a:pPr>
                      <a:r>
                        <a:rPr kumimoji="1" lang="en-US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ＭＳ 明朝" pitchFamily="17" charset="-128"/>
                          <a:cs typeface="Tahoma" pitchFamily="34" charset="0"/>
                        </a:rPr>
                        <a:t>Compact </a:t>
                      </a:r>
                      <a:r>
                        <a:rPr kumimoji="1" lang="en-US" altLang="ja-JP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ＭＳ 明朝" pitchFamily="17" charset="-128"/>
                          <a:cs typeface="Tahoma" pitchFamily="34" charset="0"/>
                        </a:rPr>
                        <a:t>InfraRed</a:t>
                      </a:r>
                      <a:r>
                        <a:rPr kumimoji="1" lang="en-US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ＭＳ 明朝" pitchFamily="17" charset="-128"/>
                          <a:cs typeface="Tahoma" pitchFamily="34" charset="0"/>
                        </a:rPr>
                        <a:t> Camera (CIRC)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3400" algn="l"/>
                          <a:tab pos="2698750" algn="ctr"/>
                          <a:tab pos="5399088" algn="r"/>
                        </a:tabLst>
                      </a:pPr>
                      <a:r>
                        <a:rPr kumimoji="1" lang="en-US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ＭＳ 明朝" pitchFamily="17" charset="-128"/>
                          <a:cs typeface="Tahoma" pitchFamily="34" charset="0"/>
                        </a:rPr>
                        <a:t>Space-based Automatic Identification System Experiment 2 (SPAISE2)</a:t>
                      </a:r>
                      <a:endParaRPr kumimoji="1" lang="ja-JP" altLang="ja-JP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ＭＳ 明朝" pitchFamily="17" charset="-128"/>
                        <a:cs typeface="Tahoma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38626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780" y="1985727"/>
            <a:ext cx="6446837" cy="477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-19768"/>
            <a:ext cx="9144000" cy="849094"/>
          </a:xfrm>
        </p:spPr>
        <p:txBody>
          <a:bodyPr>
            <a:normAutofit/>
          </a:bodyPr>
          <a:lstStyle/>
          <a:p>
            <a:r>
              <a:rPr kumimoji="1" lang="en-US" altLang="ja-JP" sz="2800" smtClean="0"/>
              <a:t>JICA-JAXA Forest Early Warning System in the Tropics (JJ-FAST)</a:t>
            </a:r>
            <a:endParaRPr kumimoji="1" lang="ja-JP" altLang="en-US" sz="2800" dirty="0"/>
          </a:p>
        </p:txBody>
      </p:sp>
      <p:sp>
        <p:nvSpPr>
          <p:cNvPr id="6" name="正方形/長方形 5"/>
          <p:cNvSpPr/>
          <p:nvPr/>
        </p:nvSpPr>
        <p:spPr>
          <a:xfrm>
            <a:off x="3182541" y="6311900"/>
            <a:ext cx="21323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/>
              <a:t>http://www.eorc.jaxa.jp/jjfast/</a:t>
            </a:r>
          </a:p>
        </p:txBody>
      </p:sp>
      <p:sp>
        <p:nvSpPr>
          <p:cNvPr id="12" name="角丸四角形吹き出し 11"/>
          <p:cNvSpPr/>
          <p:nvPr/>
        </p:nvSpPr>
        <p:spPr>
          <a:xfrm>
            <a:off x="0" y="2708920"/>
            <a:ext cx="2736057" cy="1647826"/>
          </a:xfrm>
          <a:prstGeom prst="wedgeRoundRectCallout">
            <a:avLst>
              <a:gd name="adj1" fmla="val 84106"/>
              <a:gd name="adj2" fmla="val 39658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en-US" altLang="ja-JP" sz="1600" smtClean="0"/>
              <a:t>Provide deforest area  data (1 degree mesh)</a:t>
            </a:r>
          </a:p>
          <a:p>
            <a:r>
              <a:rPr kumimoji="1" lang="en-US" altLang="ja-JP" sz="1600" smtClean="0"/>
              <a:t>Yellow: All avalable data</a:t>
            </a:r>
          </a:p>
          <a:p>
            <a:r>
              <a:rPr kumimoji="1" lang="en-US" altLang="ja-JP" sz="1600" smtClean="0"/>
              <a:t>Red: Latest update data</a:t>
            </a:r>
            <a:endParaRPr kumimoji="1" lang="en-US" altLang="ja-JP" sz="1600" dirty="0"/>
          </a:p>
        </p:txBody>
      </p:sp>
      <p:sp>
        <p:nvSpPr>
          <p:cNvPr id="3" name="正方形/長方形 2"/>
          <p:cNvSpPr/>
          <p:nvPr/>
        </p:nvSpPr>
        <p:spPr>
          <a:xfrm>
            <a:off x="3923928" y="5920240"/>
            <a:ext cx="31085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ja-JP" sz="1800"/>
              <a:t>http://www.eorc.jaxa.jp/jjfast/</a:t>
            </a:r>
            <a:endParaRPr lang="ja-JP" altLang="en-US" sz="180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" y="816176"/>
            <a:ext cx="896448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kumimoji="1" lang="en-US" altLang="ja-JP" sz="1400" smtClean="0"/>
              <a:t>ScanSAR Ortho-slop corrected DN data will be processed  during production of forest cover change (deforest / logging area)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kumimoji="1" lang="en-US" altLang="ja-JP" sz="1400" smtClean="0"/>
              <a:t>ADB INAHOR project countries and APRSAF SAFE prototyping country (Indonesia, LaoPDR, Philippine, Thailand and Vietnam) ScanSAR data will  be freely accessible from JAXA archive from  next year.under JJ-FAST for those countrys’ own government use   under a bilateral agreement</a:t>
            </a:r>
            <a:endParaRPr kumimoji="1" lang="ja-JP" altLang="en-US" sz="1400"/>
          </a:p>
        </p:txBody>
      </p:sp>
    </p:spTree>
    <p:extLst>
      <p:ext uri="{BB962C8B-B14F-4D97-AF65-F5344CB8AC3E}">
        <p14:creationId xmlns:p14="http://schemas.microsoft.com/office/powerpoint/2010/main" val="57244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/>
          </p:cNvSpPr>
          <p:nvPr>
            <p:ph type="title"/>
          </p:nvPr>
        </p:nvSpPr>
        <p:spPr>
          <a:xfrm>
            <a:off x="-11113" y="-20639"/>
            <a:ext cx="9144001" cy="676278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>
              <a:defRPr sz="2300" b="1"/>
            </a:pPr>
            <a:r>
              <a:rPr lang="en-AU" smtClean="0"/>
              <a:t>ALOS-2 ScanSAR </a:t>
            </a:r>
            <a:r>
              <a:rPr lang="en-AU"/>
              <a:t>data </a:t>
            </a:r>
            <a:r>
              <a:rPr lang="en-US" smtClean="0"/>
              <a:t>specification for GFOI and other applications(DRAFT)</a:t>
            </a:r>
            <a:endParaRPr/>
          </a:p>
        </p:txBody>
      </p:sp>
      <p:sp>
        <p:nvSpPr>
          <p:cNvPr id="112" name="Shape 112"/>
          <p:cNvSpPr>
            <a:spLocks noGrp="1"/>
          </p:cNvSpPr>
          <p:nvPr>
            <p:ph type="sldNum" sz="quarter" idx="2"/>
          </p:nvPr>
        </p:nvSpPr>
        <p:spPr>
          <a:xfrm>
            <a:off x="8779147" y="6535737"/>
            <a:ext cx="191543" cy="2794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4</a:t>
            </a:fld>
            <a:endParaRPr/>
          </a:p>
        </p:txBody>
      </p:sp>
      <p:sp>
        <p:nvSpPr>
          <p:cNvPr id="114" name="Shape 114"/>
          <p:cNvSpPr/>
          <p:nvPr/>
        </p:nvSpPr>
        <p:spPr>
          <a:xfrm>
            <a:off x="251519" y="633752"/>
            <a:ext cx="5797385" cy="618477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8100" tIns="38100" rIns="38100" bIns="38100">
            <a:spAutoFit/>
          </a:bodyPr>
          <a:lstStyle/>
          <a:p>
            <a:pPr defTabSz="914400">
              <a:lnSpc>
                <a:spcPct val="80000"/>
              </a:lnSpc>
              <a:spcBef>
                <a:spcPts val="500"/>
              </a:spcBef>
              <a:buClr>
                <a:srgbClr val="000000"/>
              </a:buClr>
              <a:buSzPct val="100000"/>
              <a:defRPr sz="2200">
                <a:uFill>
                  <a:solidFill>
                    <a:srgbClr val="000000"/>
                  </a:solidFill>
                </a:uFill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pPr>
            <a:r>
              <a:rPr lang="en-AU" b="1">
                <a:latin typeface="+mn-lt"/>
                <a:ea typeface="+mn-ea"/>
                <a:cs typeface="+mn-cs"/>
                <a:sym typeface="Calibri"/>
              </a:rPr>
              <a:t>Product </a:t>
            </a:r>
            <a:r>
              <a:rPr lang="en-AU" b="1" smtClean="0">
                <a:latin typeface="+mn-lt"/>
                <a:ea typeface="+mn-ea"/>
                <a:cs typeface="+mn-cs"/>
                <a:sym typeface="Calibri"/>
              </a:rPr>
              <a:t>characteristics as ARD (under discussion)</a:t>
            </a:r>
            <a:endParaRPr lang="en-AU" b="1">
              <a:latin typeface="+mn-lt"/>
              <a:ea typeface="+mn-ea"/>
              <a:cs typeface="+mn-cs"/>
              <a:sym typeface="Calibri"/>
            </a:endParaRPr>
          </a:p>
          <a:p>
            <a:pPr marL="342900" lvl="8" indent="-342900" defTabSz="914400">
              <a:lnSpc>
                <a:spcPct val="8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/>
              <a:buChar char="•"/>
              <a:defRPr sz="2200">
                <a:uFill>
                  <a:solidFill>
                    <a:srgbClr val="000000"/>
                  </a:solidFill>
                </a:uFill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pPr>
            <a:r>
              <a:rPr lang="en-AU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Path </a:t>
            </a:r>
            <a:r>
              <a:rPr lang="en-AU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data </a:t>
            </a:r>
            <a:endParaRPr lang="en-AU">
              <a:solidFill>
                <a:schemeClr val="tx1"/>
              </a:solidFill>
              <a:latin typeface="+mn-lt"/>
              <a:ea typeface="+mn-ea"/>
              <a:cs typeface="+mn-cs"/>
              <a:sym typeface="Calibri"/>
            </a:endParaRPr>
          </a:p>
          <a:p>
            <a:pPr marL="342900" lvl="8" indent="-342900" defTabSz="914400">
              <a:lnSpc>
                <a:spcPct val="8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/>
              <a:buChar char="•"/>
              <a:defRPr sz="2200">
                <a:uFill>
                  <a:solidFill>
                    <a:srgbClr val="000000"/>
                  </a:solidFill>
                </a:uFill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pPr>
            <a:r>
              <a:rPr lang="en-AU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Polarisation: HH + HV</a:t>
            </a:r>
          </a:p>
          <a:p>
            <a:pPr marL="342900" lvl="8" indent="-342900" defTabSz="914400">
              <a:lnSpc>
                <a:spcPct val="8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/>
              <a:buChar char="•"/>
              <a:defRPr sz="2200">
                <a:uFill>
                  <a:solidFill>
                    <a:srgbClr val="000000"/>
                  </a:solidFill>
                </a:uFill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pPr>
            <a:r>
              <a:rPr lang="en-AU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Gamma-0</a:t>
            </a:r>
          </a:p>
          <a:p>
            <a:pPr marL="342900" lvl="8" indent="-342900" defTabSz="914400">
              <a:lnSpc>
                <a:spcPct val="8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/>
              <a:buChar char="•"/>
              <a:defRPr sz="2200">
                <a:uFill>
                  <a:solidFill>
                    <a:srgbClr val="000000"/>
                  </a:solidFill>
                </a:uFill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pPr>
            <a:r>
              <a:rPr lang="en-AU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Image size: arbitrary </a:t>
            </a:r>
          </a:p>
          <a:p>
            <a:pPr marL="342900" lvl="8" indent="-342900" defTabSz="914400">
              <a:lnSpc>
                <a:spcPct val="8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/>
              <a:buChar char="•"/>
              <a:defRPr sz="2200">
                <a:uFill>
                  <a:solidFill>
                    <a:srgbClr val="000000"/>
                  </a:solidFill>
                </a:uFill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pPr>
            <a:r>
              <a:rPr lang="en-AU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Pixel spacing: 50 m</a:t>
            </a:r>
          </a:p>
          <a:p>
            <a:pPr marL="342900" lvl="8" indent="-342900" defTabSz="914400">
              <a:lnSpc>
                <a:spcPct val="8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/>
              <a:buChar char="•"/>
              <a:defRPr sz="2200">
                <a:uFill>
                  <a:solidFill>
                    <a:srgbClr val="000000"/>
                  </a:solidFill>
                </a:uFill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pPr>
            <a:r>
              <a:rPr lang="en-AU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Image segment start &amp; end: arbitrary</a:t>
            </a:r>
          </a:p>
          <a:p>
            <a:pPr marL="342900" lvl="8" indent="-342900" defTabSz="914400">
              <a:lnSpc>
                <a:spcPct val="8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/>
              <a:buChar char="•"/>
              <a:defRPr sz="2200">
                <a:uFill>
                  <a:solidFill>
                    <a:srgbClr val="000000"/>
                  </a:solidFill>
                </a:uFill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pPr>
            <a:r>
              <a:rPr lang="en-AU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Orho &amp; slope correction by SRTM1</a:t>
            </a:r>
          </a:p>
          <a:p>
            <a:pPr marL="342900" lvl="8" indent="-342900" defTabSz="914400">
              <a:lnSpc>
                <a:spcPct val="8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/>
              <a:buChar char="•"/>
              <a:defRPr sz="2200">
                <a:uFill>
                  <a:solidFill>
                    <a:srgbClr val="000000"/>
                  </a:solidFill>
                </a:uFill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pPr>
            <a:r>
              <a:rPr lang="en-AU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Data type: 16 bits UInt</a:t>
            </a:r>
          </a:p>
          <a:p>
            <a:pPr marL="342900" lvl="8" indent="-342900" defTabSz="914400">
              <a:lnSpc>
                <a:spcPct val="8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/>
              <a:buChar char="•"/>
              <a:defRPr sz="2200">
                <a:uFill>
                  <a:solidFill>
                    <a:srgbClr val="000000"/>
                  </a:solidFill>
                </a:uFill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pPr>
            <a:r>
              <a:rPr lang="en-AU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File format: GeoTIFF</a:t>
            </a:r>
          </a:p>
          <a:p>
            <a:pPr marL="342900" lvl="8" indent="-342900" defTabSz="914400">
              <a:lnSpc>
                <a:spcPct val="8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/>
              <a:buChar char="•"/>
              <a:defRPr sz="2200">
                <a:uFill>
                  <a:solidFill>
                    <a:srgbClr val="000000"/>
                  </a:solidFill>
                </a:uFill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pPr>
            <a:r>
              <a:rPr lang="en-AU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Temporal resolution: </a:t>
            </a:r>
            <a:r>
              <a:rPr lang="en-AU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every 1.5 months (9 times per a year (target) </a:t>
            </a:r>
            <a:endParaRPr lang="en-AU">
              <a:solidFill>
                <a:schemeClr val="tx1"/>
              </a:solidFill>
              <a:latin typeface="+mn-lt"/>
              <a:ea typeface="+mn-ea"/>
              <a:cs typeface="+mn-cs"/>
              <a:sym typeface="Calibri"/>
            </a:endParaRPr>
          </a:p>
          <a:p>
            <a:pPr marL="342900" lvl="8" indent="-342900" defTabSz="914400">
              <a:lnSpc>
                <a:spcPct val="8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/>
              <a:buChar char="•"/>
              <a:defRPr sz="2200">
                <a:uFill>
                  <a:solidFill>
                    <a:srgbClr val="000000"/>
                  </a:solidFill>
                </a:uFill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pPr>
            <a:r>
              <a:rPr lang="en-AU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Spatial resolution: All paths in target region</a:t>
            </a:r>
          </a:p>
          <a:p>
            <a:pPr marL="342900" lvl="8" indent="-342900" defTabSz="914400">
              <a:lnSpc>
                <a:spcPct val="8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/>
              <a:buChar char="•"/>
              <a:defRPr sz="2200">
                <a:uFill>
                  <a:solidFill>
                    <a:srgbClr val="000000"/>
                  </a:solidFill>
                </a:uFill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pPr>
            <a:endParaRPr lang="en-AU">
              <a:latin typeface="+mn-lt"/>
              <a:ea typeface="+mn-ea"/>
              <a:cs typeface="+mn-cs"/>
              <a:sym typeface="Calibri"/>
            </a:endParaRPr>
          </a:p>
          <a:p>
            <a:pPr lvl="8" indent="0" defTabSz="914400">
              <a:lnSpc>
                <a:spcPct val="80000"/>
              </a:lnSpc>
              <a:spcBef>
                <a:spcPts val="500"/>
              </a:spcBef>
              <a:buClr>
                <a:srgbClr val="000000"/>
              </a:buClr>
              <a:buSzPct val="100000"/>
              <a:defRPr sz="2200">
                <a:uFill>
                  <a:solidFill>
                    <a:srgbClr val="000000"/>
                  </a:solidFill>
                </a:uFill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pPr>
            <a:r>
              <a:rPr lang="en-AU" b="1">
                <a:latin typeface="+mn-lt"/>
                <a:ea typeface="+mn-ea"/>
                <a:cs typeface="+mn-cs"/>
                <a:sym typeface="Calibri"/>
              </a:rPr>
              <a:t>Limitations:</a:t>
            </a:r>
          </a:p>
          <a:p>
            <a:pPr marL="342900" lvl="8" indent="-342900" defTabSz="914400">
              <a:lnSpc>
                <a:spcPct val="8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/>
              <a:buChar char="•"/>
              <a:defRPr sz="2200">
                <a:uFill>
                  <a:solidFill>
                    <a:srgbClr val="000000"/>
                  </a:solidFill>
                </a:uFill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pPr>
            <a:r>
              <a:rPr lang="en-AU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Indonesia, Thailand, LaoPDR, Cambodia, Vietnam</a:t>
            </a:r>
            <a:endParaRPr lang="en-AU">
              <a:solidFill>
                <a:schemeClr val="tx1"/>
              </a:solidFill>
              <a:latin typeface="+mn-lt"/>
              <a:ea typeface="+mn-ea"/>
              <a:cs typeface="+mn-cs"/>
              <a:sym typeface="Calibri"/>
            </a:endParaRPr>
          </a:p>
          <a:p>
            <a:pPr marL="342900" lvl="8" indent="-342900" defTabSz="914400">
              <a:lnSpc>
                <a:spcPct val="8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/>
              <a:buChar char="•"/>
              <a:defRPr sz="2200">
                <a:uFill>
                  <a:solidFill>
                    <a:srgbClr val="000000"/>
                  </a:solidFill>
                </a:uFill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pPr>
            <a:r>
              <a:rPr lang="en-AU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For </a:t>
            </a:r>
            <a:r>
              <a:rPr lang="en-AU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non commericail users only authorized by space related agencies in target countries</a:t>
            </a:r>
            <a:endParaRPr lang="en-AU">
              <a:solidFill>
                <a:schemeClr val="tx1"/>
              </a:solidFill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35537" y="5639912"/>
            <a:ext cx="28083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>
                <a:sym typeface="Calibri"/>
              </a:rPr>
              <a:t>PALSAR-2 ScanSAR (HH)</a:t>
            </a:r>
          </a:p>
          <a:p>
            <a:pPr algn="ctr"/>
            <a:r>
              <a:rPr lang="en-AU">
                <a:sym typeface="Calibri"/>
              </a:rPr>
              <a:t>30 June 2017</a:t>
            </a:r>
            <a:endParaRPr lang="en-GB"/>
          </a:p>
        </p:txBody>
      </p:sp>
      <p:pic>
        <p:nvPicPr>
          <p:cNvPr id="14" name="JAXA_TKSCロゴ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21345" y="5805264"/>
            <a:ext cx="943143" cy="94314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8905" y="842760"/>
            <a:ext cx="2915583" cy="479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75970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/>
          </p:cNvSpPr>
          <p:nvPr>
            <p:ph type="title"/>
          </p:nvPr>
        </p:nvSpPr>
        <p:spPr>
          <a:xfrm>
            <a:off x="-11113" y="-20639"/>
            <a:ext cx="9144001" cy="676278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2300" b="1"/>
            </a:pPr>
            <a:r>
              <a:rPr lang="en-AU" smtClean="0"/>
              <a:t>ALOS-2 ScanSAR </a:t>
            </a:r>
            <a:r>
              <a:rPr lang="en-AU"/>
              <a:t>data </a:t>
            </a:r>
            <a:r>
              <a:rPr lang="en-AU" smtClean="0"/>
              <a:t>samples</a:t>
            </a:r>
            <a:endParaRPr/>
          </a:p>
        </p:txBody>
      </p:sp>
      <p:sp>
        <p:nvSpPr>
          <p:cNvPr id="112" name="Shape 112"/>
          <p:cNvSpPr>
            <a:spLocks noGrp="1"/>
          </p:cNvSpPr>
          <p:nvPr>
            <p:ph type="sldNum" sz="quarter" idx="2"/>
          </p:nvPr>
        </p:nvSpPr>
        <p:spPr>
          <a:xfrm>
            <a:off x="8779147" y="6535737"/>
            <a:ext cx="191543" cy="2794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5</a:t>
            </a:fld>
            <a:endParaRPr/>
          </a:p>
        </p:txBody>
      </p:sp>
      <p:pic>
        <p:nvPicPr>
          <p:cNvPr id="14" name="JAXA_TKSCロゴ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21345" y="5805264"/>
            <a:ext cx="943143" cy="943143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865423"/>
            <a:ext cx="4176464" cy="557156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331640" y="6464369"/>
            <a:ext cx="28083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>
                <a:sym typeface="Calibri"/>
              </a:rPr>
              <a:t>Data header</a:t>
            </a:r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5868144" y="5661248"/>
            <a:ext cx="28083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>
                <a:sym typeface="Calibri"/>
              </a:rPr>
              <a:t>PALSAR-2 ScanSAR (HV)</a:t>
            </a:r>
          </a:p>
          <a:p>
            <a:pPr algn="ctr"/>
            <a:r>
              <a:rPr lang="en-AU">
                <a:sym typeface="Calibri"/>
              </a:rPr>
              <a:t>30 June 2017</a:t>
            </a:r>
            <a:endParaRPr lang="en-GB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6136" y="836712"/>
            <a:ext cx="2880320" cy="4737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48594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528" y="-224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n-US" altLang="ja-JP" smtClean="0"/>
              <a:t>ALOS-2 ScanSAR data provision status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5200" y="836712"/>
            <a:ext cx="8928992" cy="4525963"/>
          </a:xfrm>
        </p:spPr>
        <p:txBody>
          <a:bodyPr>
            <a:noAutofit/>
          </a:bodyPr>
          <a:lstStyle/>
          <a:p>
            <a:r>
              <a:rPr kumimoji="1" lang="en-US" altLang="ja-JP" sz="1600" dirty="0" smtClean="0"/>
              <a:t>For</a:t>
            </a:r>
            <a:r>
              <a:rPr kumimoji="1" lang="ja-JP" altLang="en-US" sz="1600" dirty="0" smtClean="0"/>
              <a:t> </a:t>
            </a:r>
            <a:r>
              <a:rPr kumimoji="1" lang="en-US" altLang="ja-JP" sz="1600" smtClean="0"/>
              <a:t>GEOGLAM</a:t>
            </a:r>
            <a:r>
              <a:rPr kumimoji="1" lang="ja-JP" altLang="en-US" sz="1600" smtClean="0"/>
              <a:t> </a:t>
            </a:r>
            <a:r>
              <a:rPr kumimoji="1" lang="en-US" altLang="ja-JP" sz="1600" smtClean="0"/>
              <a:t>and CEOS</a:t>
            </a:r>
            <a:endParaRPr kumimoji="1" lang="en-US" altLang="ja-JP" sz="1600" dirty="0" smtClean="0"/>
          </a:p>
          <a:p>
            <a:pPr lvl="1"/>
            <a:r>
              <a:rPr lang="en-US" altLang="ja-JP" sz="1600" smtClean="0"/>
              <a:t>Under GEOGLAM/Asia Rice and ALOS K&amp;C project, JAXA provides ScanSAR data at technical demonstration sites (100km x 100km – one province) in Cambodia, Myanmar, Malaysia, Lao, India, China, Thailand and Taiwan to Asia Rice crop team members with ALOS-2 download system now.</a:t>
            </a:r>
          </a:p>
          <a:p>
            <a:pPr lvl="1"/>
            <a:r>
              <a:rPr lang="en-US" altLang="ja-JP" sz="1600" smtClean="0"/>
              <a:t>Under Asia Pacific regionsal space agency forum (APRSAF) framework with GEOGLAM/Asia Rice, JAXA provides scale up activity for Indonesia (Top 10 rice crop production provinces) and Vietnam (Mekong)</a:t>
            </a:r>
          </a:p>
          <a:p>
            <a:pPr lvl="1"/>
            <a:r>
              <a:rPr kumimoji="1" lang="en-US" altLang="ja-JP" sz="1600" smtClean="0">
                <a:solidFill>
                  <a:srgbClr val="FF0000"/>
                </a:solidFill>
              </a:rPr>
              <a:t>Will discuss with GFOI team </a:t>
            </a:r>
            <a:endParaRPr kumimoji="1" lang="en-US" altLang="ja-JP" sz="1600" dirty="0" smtClean="0">
              <a:solidFill>
                <a:srgbClr val="FF0000"/>
              </a:solidFill>
            </a:endParaRPr>
          </a:p>
          <a:p>
            <a:r>
              <a:rPr lang="en-US" altLang="ja-JP" sz="1600" smtClean="0"/>
              <a:t>Proposal from JAXA</a:t>
            </a:r>
          </a:p>
          <a:p>
            <a:pPr lvl="1"/>
            <a:r>
              <a:rPr kumimoji="1" lang="en-US" altLang="ja-JP" sz="1600" smtClean="0"/>
              <a:t>Under cooperation with JICA and commerical data providers, JAXA </a:t>
            </a:r>
            <a:r>
              <a:rPr lang="en-US" altLang="ja-JP" sz="1600" smtClean="0"/>
              <a:t>starts to prepare to </a:t>
            </a:r>
            <a:r>
              <a:rPr kumimoji="1" lang="en-US" altLang="ja-JP" sz="1600" smtClean="0"/>
              <a:t>provide on-line access to intermidate JJ-FAST products = ScanSar ortho-slop corrected DN data and/or ALOS-2 </a:t>
            </a:r>
            <a:r>
              <a:rPr lang="en-US" altLang="ja-JP" sz="1600" smtClean="0"/>
              <a:t>50</a:t>
            </a:r>
            <a:r>
              <a:rPr kumimoji="1" lang="en-US" altLang="ja-JP" sz="1600" smtClean="0"/>
              <a:t>m path ortho-slop correct data (gamma naught) from ALOS-2 path mosaic to selected countries for each target country data where JAXA, ADB and APRSAF countries have cooperative aggeement (Indonesia, LaoPDR, Thailand, Philippine, Low Mekong (Vietnam + Cambodia)) for governmental use in respecting countries. </a:t>
            </a:r>
          </a:p>
          <a:p>
            <a:pPr lvl="1"/>
            <a:r>
              <a:rPr lang="en-US" altLang="ja-JP" sz="1600" smtClean="0">
                <a:solidFill>
                  <a:srgbClr val="FF0000"/>
                </a:solidFill>
              </a:rPr>
              <a:t>JAXA starts to prepare sample data of ScanSAR data to ingest Vietnam data cube and propose CEOS ARD of SAR (1-5 degree mesh tiled data or path orth-slop corrected data). </a:t>
            </a:r>
          </a:p>
          <a:p>
            <a:pPr lvl="1"/>
            <a:r>
              <a:rPr lang="en-US" altLang="ja-JP" sz="1600" smtClean="0">
                <a:solidFill>
                  <a:srgbClr val="FF0000"/>
                </a:solidFill>
              </a:rPr>
              <a:t>Other </a:t>
            </a:r>
            <a:r>
              <a:rPr lang="en-US" altLang="ja-JP" sz="1600">
                <a:solidFill>
                  <a:srgbClr val="FF0000"/>
                </a:solidFill>
              </a:rPr>
              <a:t>than ASEAN area, JAXA will discuss with commercial data distributor  to have same framework of ALOS-2 ScanSAR intermidate product to target countrys’ governmetal </a:t>
            </a:r>
            <a:r>
              <a:rPr lang="en-US" altLang="ja-JP" sz="1600" smtClean="0">
                <a:solidFill>
                  <a:srgbClr val="FF0000"/>
                </a:solidFill>
              </a:rPr>
              <a:t>use if CEOS and GEO community are interested in. </a:t>
            </a:r>
            <a:endParaRPr kumimoji="1" lang="ja-JP" alt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32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5368"/>
            <a:ext cx="8229600" cy="778098"/>
          </a:xfrm>
        </p:spPr>
        <p:txBody>
          <a:bodyPr>
            <a:normAutofit/>
          </a:bodyPr>
          <a:lstStyle/>
          <a:p>
            <a:r>
              <a:rPr kumimoji="1" lang="en-US" altLang="ja-JP" sz="3200" smtClean="0"/>
              <a:t>Coordination status with respecting countries</a:t>
            </a:r>
            <a:endParaRPr kumimoji="1" lang="ja-JP" altLang="en-US" sz="32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620688"/>
            <a:ext cx="9216008" cy="51125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ja-JP" sz="1800" smtClean="0"/>
              <a:t>1. Vietnam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sz="1800" smtClean="0"/>
              <a:t>VNSC and CSIRO/GA already prepare to implement CEOS Mekong data cube by the end of this year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sz="1800" smtClean="0"/>
              <a:t>VNSC and JAXA agreed to coordinate ALOS-2 ScanSAR data ingestion with rice crop area estimation software (INAHOR) to CEOS Mekong data cube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sz="1800" smtClean="0">
                <a:solidFill>
                  <a:srgbClr val="FF0000"/>
                </a:solidFill>
              </a:rPr>
              <a:t>JAXA and VNSC coordinate MOU for Vietnam data cube with ALOS-2 ScanSAR data and will have  Data cube workshop as a pre-workshop of GEOSS-AP agriculture working group (WG5)</a:t>
            </a:r>
            <a:endParaRPr lang="en-US" altLang="ja-JP" sz="1800" smtClean="0"/>
          </a:p>
          <a:p>
            <a:pPr marL="0" indent="0">
              <a:buNone/>
            </a:pPr>
            <a:r>
              <a:rPr lang="en-US" altLang="ja-JP" sz="1800" smtClean="0"/>
              <a:t>2. Indonesia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sz="1800" smtClean="0"/>
              <a:t>LAPAN, MOA and JAXA agreed to coordinate </a:t>
            </a:r>
            <a:r>
              <a:rPr lang="en-US" altLang="ja-JP" sz="1800"/>
              <a:t>coordinate ALOS-2 ScanSAR data ingestion </a:t>
            </a:r>
            <a:r>
              <a:rPr lang="en-US" altLang="ja-JP" sz="1800" smtClean="0"/>
              <a:t>to LAPAN data archive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sz="1800">
                <a:solidFill>
                  <a:srgbClr val="FF0000"/>
                </a:solidFill>
              </a:rPr>
              <a:t>JAXA and </a:t>
            </a:r>
            <a:r>
              <a:rPr lang="en-US" altLang="ja-JP" sz="1800" smtClean="0">
                <a:solidFill>
                  <a:srgbClr val="FF0000"/>
                </a:solidFill>
              </a:rPr>
              <a:t>LAPAN start to coordinate </a:t>
            </a:r>
            <a:r>
              <a:rPr lang="en-US" altLang="ja-JP" sz="1800">
                <a:solidFill>
                  <a:srgbClr val="FF0000"/>
                </a:solidFill>
              </a:rPr>
              <a:t>MOU </a:t>
            </a:r>
            <a:r>
              <a:rPr lang="en-US" altLang="ja-JP" sz="1800" smtClean="0">
                <a:solidFill>
                  <a:srgbClr val="FF0000"/>
                </a:solidFill>
              </a:rPr>
              <a:t>to archive and use </a:t>
            </a:r>
            <a:r>
              <a:rPr lang="en-US" altLang="ja-JP" sz="1800">
                <a:solidFill>
                  <a:srgbClr val="FF0000"/>
                </a:solidFill>
              </a:rPr>
              <a:t>ALOS-2 ScanSAR </a:t>
            </a:r>
            <a:r>
              <a:rPr lang="en-US" altLang="ja-JP" sz="1800" smtClean="0">
                <a:solidFill>
                  <a:srgbClr val="FF0000"/>
                </a:solidFill>
              </a:rPr>
              <a:t>data in Indonesia</a:t>
            </a:r>
            <a:endParaRPr lang="en-US" altLang="ja-JP" sz="1800" smtClean="0"/>
          </a:p>
          <a:p>
            <a:pPr marL="0" indent="0">
              <a:buNone/>
            </a:pPr>
            <a:r>
              <a:rPr lang="en-US" altLang="ja-JP" sz="1800" smtClean="0"/>
              <a:t>3. Thailand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sz="1800">
                <a:solidFill>
                  <a:srgbClr val="FF0000"/>
                </a:solidFill>
              </a:rPr>
              <a:t>JAXA and </a:t>
            </a:r>
            <a:r>
              <a:rPr lang="en-US" altLang="ja-JP" sz="1800" smtClean="0">
                <a:solidFill>
                  <a:srgbClr val="FF0000"/>
                </a:solidFill>
              </a:rPr>
              <a:t>GISTDA </a:t>
            </a:r>
            <a:r>
              <a:rPr lang="en-US" altLang="ja-JP" sz="1800">
                <a:solidFill>
                  <a:srgbClr val="FF0000"/>
                </a:solidFill>
              </a:rPr>
              <a:t>start to </a:t>
            </a:r>
            <a:r>
              <a:rPr lang="en-US" altLang="ja-JP" sz="1800" smtClean="0">
                <a:solidFill>
                  <a:srgbClr val="FF0000"/>
                </a:solidFill>
              </a:rPr>
              <a:t>discuss ALOS-2 </a:t>
            </a:r>
            <a:r>
              <a:rPr lang="en-US" altLang="ja-JP" sz="1800">
                <a:solidFill>
                  <a:srgbClr val="FF0000"/>
                </a:solidFill>
              </a:rPr>
              <a:t>ScanSAR </a:t>
            </a:r>
            <a:r>
              <a:rPr lang="en-US" altLang="ja-JP" sz="1800" smtClean="0">
                <a:solidFill>
                  <a:srgbClr val="FF0000"/>
                </a:solidFill>
              </a:rPr>
              <a:t>data of Thailand and Lao provision to GISTDA 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ja-JP" sz="180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ja-JP" sz="1800" smtClean="0">
                <a:solidFill>
                  <a:srgbClr val="FF0000"/>
                </a:solidFill>
              </a:rPr>
              <a:t>-&gt; If GFOI partners in those countries recommend to contact with the space related agency in your country. </a:t>
            </a:r>
          </a:p>
          <a:p>
            <a:pPr marL="0" indent="0">
              <a:buNone/>
            </a:pPr>
            <a:r>
              <a:rPr lang="en-US" altLang="ja-JP" sz="1800" smtClean="0">
                <a:solidFill>
                  <a:srgbClr val="FF0000"/>
                </a:solidFill>
              </a:rPr>
              <a:t>-&gt; If GFOI team members are interested in using those data, please contact with JAXA ALOS-2 POC</a:t>
            </a:r>
          </a:p>
        </p:txBody>
      </p:sp>
    </p:spTree>
    <p:extLst>
      <p:ext uri="{BB962C8B-B14F-4D97-AF65-F5344CB8AC3E}">
        <p14:creationId xmlns:p14="http://schemas.microsoft.com/office/powerpoint/2010/main" val="138003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3828480" y="2336315"/>
            <a:ext cx="1288611" cy="1795705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hangingPunct="1"/>
            <a:r>
              <a:rPr kumimoji="1" lang="en-US" altLang="ja-JP" sz="2800" kern="1200" dirty="0" smtClean="0">
                <a:solidFill>
                  <a:srgbClr val="000000"/>
                </a:solidFill>
              </a:rPr>
              <a:t>Data Cube</a:t>
            </a:r>
            <a:endParaRPr kumimoji="1" lang="ja-JP" altLang="en-US" sz="2800" kern="1200" dirty="0">
              <a:solidFill>
                <a:srgbClr val="000000"/>
              </a:solidFill>
            </a:endParaRPr>
          </a:p>
        </p:txBody>
      </p:sp>
      <p:sp>
        <p:nvSpPr>
          <p:cNvPr id="5" name="フローチャート: 順次アクセス記憶 4"/>
          <p:cNvSpPr/>
          <p:nvPr/>
        </p:nvSpPr>
        <p:spPr>
          <a:xfrm>
            <a:off x="877749" y="1493915"/>
            <a:ext cx="1288610" cy="933696"/>
          </a:xfrm>
          <a:prstGeom prst="flowChartMagneticTap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hangingPunct="1"/>
            <a:r>
              <a:rPr kumimoji="1" lang="en-US" altLang="ja-JP" sz="1800" kern="1200" dirty="0" smtClean="0">
                <a:solidFill>
                  <a:prstClr val="black"/>
                </a:solidFill>
              </a:rPr>
              <a:t>ALOS-2</a:t>
            </a:r>
            <a:endParaRPr kumimoji="1" lang="ja-JP" altLang="en-US" sz="1800" kern="1200" dirty="0">
              <a:solidFill>
                <a:prstClr val="black"/>
              </a:solidFill>
            </a:endParaRPr>
          </a:p>
        </p:txBody>
      </p:sp>
      <p:sp>
        <p:nvSpPr>
          <p:cNvPr id="6" name="フローチャート: 順次アクセス記憶 5"/>
          <p:cNvSpPr/>
          <p:nvPr/>
        </p:nvSpPr>
        <p:spPr>
          <a:xfrm>
            <a:off x="662980" y="4036577"/>
            <a:ext cx="1503379" cy="933696"/>
          </a:xfrm>
          <a:prstGeom prst="flowChartMagneticTap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hangingPunct="1"/>
            <a:r>
              <a:rPr kumimoji="1" lang="en-US" altLang="ja-JP" sz="1800" kern="1200" dirty="0" smtClean="0">
                <a:solidFill>
                  <a:prstClr val="black"/>
                </a:solidFill>
              </a:rPr>
              <a:t>Sentinel</a:t>
            </a:r>
            <a:endParaRPr kumimoji="1" lang="ja-JP" altLang="en-US" sz="1800" kern="1200" dirty="0">
              <a:solidFill>
                <a:prstClr val="black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92186" y="2653771"/>
            <a:ext cx="30945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hangingPunct="1"/>
            <a:r>
              <a:rPr kumimoji="1" lang="en-US" altLang="ja-JP" sz="1800" kern="1200" dirty="0" err="1" smtClean="0">
                <a:solidFill>
                  <a:prstClr val="black"/>
                </a:solidFill>
                <a:latin typeface="Calibri"/>
                <a:ea typeface="ＭＳ Ｐゴシック"/>
                <a:cs typeface="+mn-cs"/>
              </a:rPr>
              <a:t>ScanSAR</a:t>
            </a:r>
            <a:r>
              <a:rPr kumimoji="1" lang="en-US" altLang="ja-JP" sz="1800" kern="1200" dirty="0" smtClean="0">
                <a:solidFill>
                  <a:prstClr val="black"/>
                </a:solidFill>
                <a:latin typeface="Calibri"/>
                <a:ea typeface="ＭＳ Ｐゴシック"/>
                <a:cs typeface="+mn-cs"/>
              </a:rPr>
              <a:t> every </a:t>
            </a:r>
            <a:r>
              <a:rPr kumimoji="1" lang="en-US" altLang="ja-JP" sz="1800" kern="1200" smtClean="0">
                <a:solidFill>
                  <a:prstClr val="black"/>
                </a:solidFill>
                <a:latin typeface="Calibri"/>
                <a:ea typeface="ＭＳ Ｐゴシック"/>
                <a:cs typeface="+mn-cs"/>
              </a:rPr>
              <a:t>42 days</a:t>
            </a:r>
            <a:r>
              <a:rPr kumimoji="1" lang="ja-JP" altLang="en-US" sz="1800" kern="1200">
                <a:solidFill>
                  <a:prstClr val="black"/>
                </a:solidFill>
                <a:latin typeface="Calibri"/>
                <a:ea typeface="ＭＳ Ｐゴシック"/>
                <a:cs typeface="+mn-cs"/>
              </a:rPr>
              <a:t> </a:t>
            </a:r>
            <a:r>
              <a:rPr kumimoji="1" lang="en-US" altLang="ja-JP" sz="1800" kern="1200" smtClean="0">
                <a:solidFill>
                  <a:prstClr val="black"/>
                </a:solidFill>
                <a:latin typeface="Calibri"/>
                <a:ea typeface="ＭＳ Ｐゴシック"/>
                <a:cs typeface="+mn-cs"/>
              </a:rPr>
              <a:t>(JJ-FAST</a:t>
            </a:r>
          </a:p>
          <a:p>
            <a:pPr hangingPunct="1"/>
            <a:r>
              <a:rPr kumimoji="1" lang="en-US" altLang="ja-JP" sz="1800" kern="1200" smtClean="0">
                <a:solidFill>
                  <a:prstClr val="black"/>
                </a:solidFill>
                <a:latin typeface="Calibri"/>
                <a:ea typeface="ＭＳ Ｐゴシック"/>
                <a:cs typeface="+mn-cs"/>
              </a:rPr>
              <a:t>products) by JJ-FAST system </a:t>
            </a:r>
          </a:p>
          <a:p>
            <a:pPr hangingPunct="1"/>
            <a:r>
              <a:rPr kumimoji="1" lang="en-US" altLang="ja-JP" sz="1800" kern="1200" smtClean="0">
                <a:solidFill>
                  <a:prstClr val="black"/>
                </a:solidFill>
                <a:latin typeface="Calibri"/>
                <a:ea typeface="ＭＳ Ｐゴシック"/>
                <a:cs typeface="+mn-cs"/>
              </a:rPr>
              <a:t>+ INAHOR software</a:t>
            </a:r>
            <a:endParaRPr kumimoji="1" lang="ja-JP" altLang="en-US" sz="1800" kern="1200" dirty="0">
              <a:solidFill>
                <a:prstClr val="black"/>
              </a:solidFill>
              <a:latin typeface="Calibri"/>
              <a:ea typeface="ＭＳ Ｐゴシック"/>
              <a:cs typeface="+mn-cs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36158" y="5177760"/>
            <a:ext cx="1947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hangingPunct="1"/>
            <a:r>
              <a:rPr kumimoji="1" lang="en-US" altLang="ja-JP" sz="1800" kern="1200" dirty="0" smtClean="0">
                <a:solidFill>
                  <a:prstClr val="black"/>
                </a:solidFill>
                <a:latin typeface="Calibri"/>
                <a:ea typeface="ＭＳ Ｐゴシック"/>
                <a:cs typeface="+mn-cs"/>
              </a:rPr>
              <a:t>Dual every 12 days</a:t>
            </a:r>
            <a:endParaRPr kumimoji="1" lang="ja-JP" altLang="en-US" sz="1800" kern="1200" dirty="0">
              <a:solidFill>
                <a:prstClr val="black"/>
              </a:solidFill>
              <a:latin typeface="Calibri"/>
              <a:ea typeface="ＭＳ Ｐゴシック"/>
              <a:cs typeface="+mn-cs"/>
            </a:endParaRPr>
          </a:p>
        </p:txBody>
      </p:sp>
      <p:cxnSp>
        <p:nvCxnSpPr>
          <p:cNvPr id="10" name="直線矢印コネクタ 9"/>
          <p:cNvCxnSpPr/>
          <p:nvPr/>
        </p:nvCxnSpPr>
        <p:spPr>
          <a:xfrm>
            <a:off x="2718464" y="2147502"/>
            <a:ext cx="736507" cy="280109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0"/>
          <p:cNvCxnSpPr/>
          <p:nvPr/>
        </p:nvCxnSpPr>
        <p:spPr>
          <a:xfrm flipV="1">
            <a:off x="2718464" y="4017903"/>
            <a:ext cx="736507" cy="501188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フローチャート: 順次アクセス記憶 12"/>
          <p:cNvSpPr/>
          <p:nvPr/>
        </p:nvSpPr>
        <p:spPr>
          <a:xfrm>
            <a:off x="2846838" y="4994029"/>
            <a:ext cx="1288610" cy="933696"/>
          </a:xfrm>
          <a:prstGeom prst="flowChartMagneticTap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hangingPunct="1"/>
            <a:r>
              <a:rPr kumimoji="1" lang="en-US" altLang="ja-JP" sz="1800" kern="1200" dirty="0" smtClean="0">
                <a:solidFill>
                  <a:prstClr val="black"/>
                </a:solidFill>
              </a:rPr>
              <a:t>MODIS</a:t>
            </a:r>
          </a:p>
          <a:p>
            <a:pPr algn="ctr" hangingPunct="1"/>
            <a:r>
              <a:rPr kumimoji="1" lang="en-US" altLang="ja-JP" sz="1800" kern="1200" dirty="0" smtClean="0">
                <a:solidFill>
                  <a:prstClr val="black"/>
                </a:solidFill>
              </a:rPr>
              <a:t>Landsat</a:t>
            </a:r>
            <a:endParaRPr kumimoji="1" lang="ja-JP" altLang="en-US" sz="1800" kern="1200" dirty="0">
              <a:solidFill>
                <a:prstClr val="black"/>
              </a:solidFill>
            </a:endParaRPr>
          </a:p>
        </p:txBody>
      </p:sp>
      <p:cxnSp>
        <p:nvCxnSpPr>
          <p:cNvPr id="14" name="直線矢印コネクタ 13"/>
          <p:cNvCxnSpPr/>
          <p:nvPr/>
        </p:nvCxnSpPr>
        <p:spPr>
          <a:xfrm flipV="1">
            <a:off x="3828480" y="4173624"/>
            <a:ext cx="166737" cy="690934"/>
          </a:xfrm>
          <a:prstGeom prst="straightConnector1">
            <a:avLst/>
          </a:prstGeom>
          <a:ln w="63500">
            <a:solidFill>
              <a:schemeClr val="tx1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/>
          <p:cNvSpPr txBox="1"/>
          <p:nvPr/>
        </p:nvSpPr>
        <p:spPr>
          <a:xfrm>
            <a:off x="477402" y="1124583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hangingPunct="1"/>
            <a:r>
              <a:rPr kumimoji="1" lang="en-US" altLang="ja-JP" sz="2000" kern="1200" dirty="0" smtClean="0">
                <a:solidFill>
                  <a:prstClr val="black"/>
                </a:solidFill>
                <a:latin typeface="Calibri"/>
                <a:ea typeface="ＭＳ Ｐゴシック"/>
                <a:cs typeface="+mn-cs"/>
              </a:rPr>
              <a:t>JAXA</a:t>
            </a:r>
            <a:endParaRPr kumimoji="1" lang="ja-JP" altLang="en-US" sz="2000" kern="1200" dirty="0">
              <a:solidFill>
                <a:prstClr val="black"/>
              </a:solidFill>
              <a:latin typeface="Calibri"/>
              <a:ea typeface="ＭＳ Ｐゴシック"/>
              <a:cs typeface="+mn-cs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09333" y="3614232"/>
            <a:ext cx="5822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hangingPunct="1"/>
            <a:r>
              <a:rPr kumimoji="1" lang="en-US" altLang="ja-JP" sz="2000" kern="1200" dirty="0" smtClean="0">
                <a:solidFill>
                  <a:prstClr val="black"/>
                </a:solidFill>
                <a:latin typeface="Calibri"/>
                <a:ea typeface="ＭＳ Ｐゴシック"/>
                <a:cs typeface="+mn-cs"/>
              </a:rPr>
              <a:t>ESA</a:t>
            </a:r>
            <a:endParaRPr kumimoji="1" lang="ja-JP" altLang="en-US" sz="2000" kern="1200" dirty="0">
              <a:solidFill>
                <a:prstClr val="black"/>
              </a:solidFill>
              <a:latin typeface="Calibri"/>
              <a:ea typeface="ＭＳ Ｐゴシック"/>
              <a:cs typeface="+mn-cs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917450" y="1093805"/>
            <a:ext cx="12222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hangingPunct="1"/>
            <a:r>
              <a:rPr kumimoji="1" lang="en-US" altLang="ja-JP" sz="2000" kern="1200" dirty="0" smtClean="0">
                <a:solidFill>
                  <a:prstClr val="black"/>
                </a:solidFill>
                <a:latin typeface="Calibri"/>
                <a:ea typeface="ＭＳ Ｐゴシック"/>
                <a:cs typeface="+mn-cs"/>
              </a:rPr>
              <a:t>GA/CSIRO</a:t>
            </a:r>
            <a:endParaRPr kumimoji="1" lang="ja-JP" altLang="en-US" sz="2000" kern="1200" dirty="0">
              <a:solidFill>
                <a:prstClr val="black"/>
              </a:solidFill>
              <a:latin typeface="Calibri"/>
              <a:ea typeface="ＭＳ Ｐゴシック"/>
              <a:cs typeface="+mn-cs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015512" y="6210042"/>
            <a:ext cx="8129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hangingPunct="1"/>
            <a:r>
              <a:rPr kumimoji="1" lang="en-US" altLang="ja-JP" sz="2000" kern="1200" dirty="0" smtClean="0">
                <a:solidFill>
                  <a:prstClr val="black"/>
                </a:solidFill>
                <a:latin typeface="Calibri"/>
                <a:ea typeface="ＭＳ Ｐゴシック"/>
                <a:cs typeface="+mn-cs"/>
              </a:rPr>
              <a:t>CSIRO</a:t>
            </a:r>
            <a:endParaRPr kumimoji="1" lang="ja-JP" altLang="en-US" sz="2000" kern="1200" dirty="0">
              <a:solidFill>
                <a:prstClr val="black"/>
              </a:solidFill>
              <a:latin typeface="Calibri"/>
              <a:ea typeface="ＭＳ Ｐゴシック"/>
              <a:cs typeface="+mn-cs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46771" y="383776"/>
            <a:ext cx="82741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hangingPunct="1"/>
            <a:r>
              <a:rPr kumimoji="1" lang="en-US" altLang="ja-JP" sz="2800" kern="1200" dirty="0" smtClean="0">
                <a:solidFill>
                  <a:prstClr val="black"/>
                </a:solidFill>
                <a:latin typeface="Calibri"/>
                <a:ea typeface="ＭＳ Ｐゴシック"/>
                <a:cs typeface="+mn-cs"/>
              </a:rPr>
              <a:t>Vietnam SAR based rice crop </a:t>
            </a:r>
            <a:r>
              <a:rPr kumimoji="1" lang="en-US" altLang="ja-JP" sz="2800" kern="1200" smtClean="0">
                <a:solidFill>
                  <a:prstClr val="black"/>
                </a:solidFill>
                <a:latin typeface="Calibri"/>
                <a:ea typeface="ＭＳ Ｐゴシック"/>
                <a:cs typeface="+mn-cs"/>
              </a:rPr>
              <a:t>monitoring scheme (draft)</a:t>
            </a:r>
            <a:endParaRPr kumimoji="1" lang="ja-JP" altLang="en-US" sz="2800" kern="1200" dirty="0">
              <a:solidFill>
                <a:prstClr val="black"/>
              </a:solidFill>
              <a:latin typeface="Calibri"/>
              <a:ea typeface="ＭＳ Ｐゴシック"/>
              <a:cs typeface="+mn-cs"/>
            </a:endParaRPr>
          </a:p>
        </p:txBody>
      </p:sp>
      <p:sp>
        <p:nvSpPr>
          <p:cNvPr id="21" name="フローチャート: 順次アクセス記憶 20"/>
          <p:cNvSpPr/>
          <p:nvPr/>
        </p:nvSpPr>
        <p:spPr>
          <a:xfrm>
            <a:off x="5970999" y="1313194"/>
            <a:ext cx="1633466" cy="933696"/>
          </a:xfrm>
          <a:prstGeom prst="flowChartMagneticTape">
            <a:avLst/>
          </a:prstGeom>
          <a:solidFill>
            <a:schemeClr val="accent3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hangingPunct="1"/>
            <a:r>
              <a:rPr kumimoji="1" lang="en-US" altLang="ja-JP" sz="1800" kern="1200" dirty="0" smtClean="0">
                <a:solidFill>
                  <a:prstClr val="black"/>
                </a:solidFill>
              </a:rPr>
              <a:t>Ground data</a:t>
            </a:r>
            <a:endParaRPr kumimoji="1" lang="ja-JP" altLang="en-US" sz="1800" kern="1200" dirty="0">
              <a:solidFill>
                <a:prstClr val="black"/>
              </a:solidFill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7686270" y="1676558"/>
            <a:ext cx="11023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hangingPunct="1"/>
            <a:r>
              <a:rPr kumimoji="1" lang="en-US" altLang="ja-JP" sz="2000" kern="1200" smtClean="0">
                <a:solidFill>
                  <a:prstClr val="black"/>
                </a:solidFill>
                <a:latin typeface="Calibri"/>
                <a:ea typeface="ＭＳ Ｐゴシック"/>
                <a:cs typeface="+mn-cs"/>
              </a:rPr>
              <a:t>GEORICE</a:t>
            </a:r>
            <a:endParaRPr kumimoji="1" lang="ja-JP" altLang="en-US" sz="2000" kern="1200" dirty="0">
              <a:solidFill>
                <a:prstClr val="black"/>
              </a:solidFill>
              <a:latin typeface="Calibri"/>
              <a:ea typeface="ＭＳ Ｐゴシック"/>
              <a:cs typeface="+mn-cs"/>
            </a:endParaRPr>
          </a:p>
        </p:txBody>
      </p:sp>
      <p:cxnSp>
        <p:nvCxnSpPr>
          <p:cNvPr id="25" name="直線矢印コネクタ 24"/>
          <p:cNvCxnSpPr/>
          <p:nvPr/>
        </p:nvCxnSpPr>
        <p:spPr>
          <a:xfrm flipH="1">
            <a:off x="5198777" y="2246890"/>
            <a:ext cx="772222" cy="406881"/>
          </a:xfrm>
          <a:prstGeom prst="straightConnector1">
            <a:avLst/>
          </a:prstGeom>
          <a:ln w="63500">
            <a:solidFill>
              <a:schemeClr val="tx1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テキスト ボックス 27"/>
          <p:cNvSpPr txBox="1"/>
          <p:nvPr/>
        </p:nvSpPr>
        <p:spPr>
          <a:xfrm>
            <a:off x="4147789" y="2295208"/>
            <a:ext cx="7503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hangingPunct="1"/>
            <a:r>
              <a:rPr kumimoji="1" lang="en-US" altLang="ja-JP" sz="2000" kern="1200" dirty="0" smtClean="0">
                <a:solidFill>
                  <a:prstClr val="black"/>
                </a:solidFill>
                <a:latin typeface="Calibri"/>
                <a:ea typeface="ＭＳ Ｐゴシック"/>
                <a:cs typeface="+mn-cs"/>
              </a:rPr>
              <a:t>VNSC</a:t>
            </a:r>
            <a:endParaRPr kumimoji="1" lang="ja-JP" altLang="en-US" sz="2000" kern="1200" dirty="0">
              <a:solidFill>
                <a:prstClr val="black"/>
              </a:solidFill>
              <a:latin typeface="Calibri"/>
              <a:ea typeface="ＭＳ Ｐゴシック"/>
              <a:cs typeface="+mn-cs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5832410" y="6153734"/>
            <a:ext cx="21980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hangingPunct="1"/>
            <a:r>
              <a:rPr kumimoji="1" lang="en-US" altLang="ja-JP" sz="2000" kern="1200" dirty="0" smtClean="0">
                <a:solidFill>
                  <a:prstClr val="black"/>
                </a:solidFill>
                <a:latin typeface="Calibri"/>
                <a:ea typeface="ＭＳ Ｐゴシック"/>
                <a:cs typeface="+mn-cs"/>
              </a:rPr>
              <a:t>VNSC, VAST, MARD</a:t>
            </a:r>
            <a:endParaRPr kumimoji="1" lang="ja-JP" altLang="en-US" sz="2000" kern="1200" dirty="0">
              <a:solidFill>
                <a:prstClr val="black"/>
              </a:solidFill>
              <a:latin typeface="Calibri"/>
              <a:ea typeface="ＭＳ Ｐゴシック"/>
              <a:cs typeface="+mn-cs"/>
            </a:endParaRPr>
          </a:p>
        </p:txBody>
      </p:sp>
      <p:sp>
        <p:nvSpPr>
          <p:cNvPr id="30" name="フローチャート: 順次アクセス記憶 29"/>
          <p:cNvSpPr/>
          <p:nvPr/>
        </p:nvSpPr>
        <p:spPr>
          <a:xfrm>
            <a:off x="6255559" y="2556255"/>
            <a:ext cx="1633466" cy="933696"/>
          </a:xfrm>
          <a:prstGeom prst="flowChartMagneticTape">
            <a:avLst/>
          </a:prstGeom>
          <a:solidFill>
            <a:schemeClr val="accent3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hangingPunct="1"/>
            <a:r>
              <a:rPr kumimoji="1" lang="en-US" altLang="ja-JP" sz="1800" kern="1200" dirty="0" smtClean="0">
                <a:solidFill>
                  <a:prstClr val="black"/>
                </a:solidFill>
              </a:rPr>
              <a:t>Statistical info</a:t>
            </a:r>
            <a:endParaRPr kumimoji="1" lang="ja-JP" altLang="en-US" sz="1800" kern="1200" dirty="0">
              <a:solidFill>
                <a:prstClr val="black"/>
              </a:solidFill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8006771" y="3319870"/>
            <a:ext cx="8515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hangingPunct="1"/>
            <a:r>
              <a:rPr kumimoji="1" lang="en-US" altLang="ja-JP" sz="2000" kern="1200" dirty="0" smtClean="0">
                <a:solidFill>
                  <a:prstClr val="black"/>
                </a:solidFill>
                <a:latin typeface="Calibri"/>
                <a:ea typeface="ＭＳ Ｐゴシック"/>
                <a:cs typeface="+mn-cs"/>
              </a:rPr>
              <a:t>MARD</a:t>
            </a:r>
            <a:endParaRPr kumimoji="1" lang="ja-JP" altLang="en-US" sz="2000" kern="1200" dirty="0">
              <a:solidFill>
                <a:prstClr val="black"/>
              </a:solidFill>
              <a:latin typeface="Calibri"/>
              <a:ea typeface="ＭＳ Ｐゴシック"/>
              <a:cs typeface="+mn-cs"/>
            </a:endParaRPr>
          </a:p>
        </p:txBody>
      </p:sp>
      <p:sp>
        <p:nvSpPr>
          <p:cNvPr id="32" name="フローチャート: 順次アクセス記憶 31"/>
          <p:cNvSpPr/>
          <p:nvPr/>
        </p:nvSpPr>
        <p:spPr>
          <a:xfrm>
            <a:off x="6255559" y="3862183"/>
            <a:ext cx="1633466" cy="933696"/>
          </a:xfrm>
          <a:prstGeom prst="flowChartMagneticTape">
            <a:avLst/>
          </a:prstGeom>
          <a:solidFill>
            <a:schemeClr val="accent3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hangingPunct="1"/>
            <a:r>
              <a:rPr kumimoji="1" lang="en-US" altLang="ja-JP" sz="1800" kern="1200" dirty="0" smtClean="0">
                <a:solidFill>
                  <a:prstClr val="black"/>
                </a:solidFill>
              </a:rPr>
              <a:t>Met info</a:t>
            </a:r>
            <a:endParaRPr kumimoji="1" lang="ja-JP" altLang="en-US" sz="1800" kern="1200" dirty="0">
              <a:solidFill>
                <a:prstClr val="black"/>
              </a:solidFill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7854461" y="4319036"/>
            <a:ext cx="10038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hangingPunct="1"/>
            <a:r>
              <a:rPr kumimoji="1" lang="en-US" altLang="ja-JP" sz="2000" kern="1200" dirty="0" smtClean="0">
                <a:solidFill>
                  <a:prstClr val="black"/>
                </a:solidFill>
                <a:latin typeface="Calibri"/>
                <a:ea typeface="ＭＳ Ｐゴシック"/>
                <a:cs typeface="+mn-cs"/>
              </a:rPr>
              <a:t>MONRE</a:t>
            </a:r>
            <a:endParaRPr kumimoji="1" lang="ja-JP" altLang="en-US" sz="2000" kern="1200" dirty="0">
              <a:solidFill>
                <a:prstClr val="black"/>
              </a:solidFill>
              <a:latin typeface="Calibri"/>
              <a:ea typeface="ＭＳ Ｐゴシック"/>
              <a:cs typeface="+mn-cs"/>
            </a:endParaRPr>
          </a:p>
        </p:txBody>
      </p:sp>
      <p:cxnSp>
        <p:nvCxnSpPr>
          <p:cNvPr id="34" name="直線矢印コネクタ 33"/>
          <p:cNvCxnSpPr/>
          <p:nvPr/>
        </p:nvCxnSpPr>
        <p:spPr>
          <a:xfrm flipH="1">
            <a:off x="5194497" y="3267993"/>
            <a:ext cx="858307" cy="0"/>
          </a:xfrm>
          <a:prstGeom prst="straightConnector1">
            <a:avLst/>
          </a:prstGeom>
          <a:ln w="63500">
            <a:solidFill>
              <a:schemeClr val="tx1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直線矢印コネクタ 35"/>
          <p:cNvCxnSpPr/>
          <p:nvPr/>
        </p:nvCxnSpPr>
        <p:spPr>
          <a:xfrm flipH="1" flipV="1">
            <a:off x="5198778" y="3723044"/>
            <a:ext cx="854026" cy="313533"/>
          </a:xfrm>
          <a:prstGeom prst="straightConnector1">
            <a:avLst/>
          </a:prstGeom>
          <a:ln w="63500">
            <a:solidFill>
              <a:schemeClr val="tx1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フローチャート: 順次アクセス記憶 40"/>
          <p:cNvSpPr/>
          <p:nvPr/>
        </p:nvSpPr>
        <p:spPr>
          <a:xfrm>
            <a:off x="5198778" y="4994029"/>
            <a:ext cx="1732651" cy="933696"/>
          </a:xfrm>
          <a:prstGeom prst="flowChartMagneticTap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hangingPunct="1"/>
            <a:r>
              <a:rPr kumimoji="1" lang="en-US" altLang="ja-JP" sz="1800" kern="1200" dirty="0" smtClean="0">
                <a:solidFill>
                  <a:prstClr val="black"/>
                </a:solidFill>
              </a:rPr>
              <a:t>Analyzed info</a:t>
            </a:r>
            <a:endParaRPr kumimoji="1" lang="ja-JP" altLang="en-US" sz="1800" kern="1200" dirty="0">
              <a:solidFill>
                <a:prstClr val="black"/>
              </a:solidFill>
            </a:endParaRPr>
          </a:p>
        </p:txBody>
      </p:sp>
      <p:cxnSp>
        <p:nvCxnSpPr>
          <p:cNvPr id="42" name="直線矢印コネクタ 41"/>
          <p:cNvCxnSpPr/>
          <p:nvPr/>
        </p:nvCxnSpPr>
        <p:spPr>
          <a:xfrm>
            <a:off x="4826242" y="4319036"/>
            <a:ext cx="500452" cy="674993"/>
          </a:xfrm>
          <a:prstGeom prst="straightConnector1">
            <a:avLst/>
          </a:prstGeom>
          <a:ln w="1270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直線矢印コネクタ 34"/>
          <p:cNvCxnSpPr/>
          <p:nvPr/>
        </p:nvCxnSpPr>
        <p:spPr>
          <a:xfrm>
            <a:off x="4495488" y="1524693"/>
            <a:ext cx="0" cy="582973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289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 bwMode="auto">
          <a:xfrm>
            <a:off x="1539361" y="60736"/>
            <a:ext cx="7604640" cy="619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5FAA"/>
                </a:solidFill>
                <a:latin typeface="Arial Narrow" pitchFamily="34" charset="0"/>
                <a:ea typeface="ＭＳ Ｐゴシック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5FAA"/>
                </a:solidFill>
                <a:latin typeface="Arial Narrow" pitchFamily="34" charset="0"/>
                <a:ea typeface="ＭＳ Ｐゴシック" charset="-128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5FAA"/>
                </a:solidFill>
                <a:latin typeface="Arial Narrow" pitchFamily="34" charset="0"/>
                <a:ea typeface="ＭＳ Ｐゴシック" charset="-128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5FAA"/>
                </a:solidFill>
                <a:latin typeface="Arial Narrow" pitchFamily="34" charset="0"/>
                <a:ea typeface="ＭＳ Ｐゴシック" charset="-128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5FAA"/>
                </a:solidFill>
                <a:latin typeface="Arial Narrow" pitchFamily="34" charset="0"/>
                <a:ea typeface="ＭＳ Ｐゴシック" charset="-128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5FAA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5FAA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5FAA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5FAA"/>
                </a:solidFill>
                <a:latin typeface="Arial" charset="0"/>
                <a:cs typeface="Arial" charset="0"/>
              </a:defRPr>
            </a:lvl9pPr>
          </a:lstStyle>
          <a:p>
            <a:pPr defTabSz="914400"/>
            <a:r>
              <a:rPr kumimoji="1" lang="en-US" altLang="ja-JP" kern="1200" smtClean="0">
                <a:solidFill>
                  <a:srgbClr val="1F497D"/>
                </a:solidFill>
                <a:ea typeface="ＭＳ Ｐゴシック" pitchFamily="50" charset="-128"/>
              </a:rPr>
              <a:t>GEOGLAM AsiaRiCE</a:t>
            </a:r>
            <a:r>
              <a:rPr kumimoji="1" lang="en-US" altLang="ja-JP" kern="1200">
                <a:solidFill>
                  <a:srgbClr val="1F497D"/>
                </a:solidFill>
                <a:ea typeface="ＭＳ Ｐゴシック" pitchFamily="50" charset="-128"/>
              </a:rPr>
              <a:t> </a:t>
            </a:r>
            <a:r>
              <a:rPr kumimoji="1" lang="en-US" altLang="ja-JP" kern="1200" smtClean="0">
                <a:solidFill>
                  <a:srgbClr val="1F497D"/>
                </a:solidFill>
                <a:ea typeface="ＭＳ Ｐゴシック" pitchFamily="50" charset="-128"/>
              </a:rPr>
              <a:t>(from demo to operation)</a:t>
            </a:r>
          </a:p>
        </p:txBody>
      </p:sp>
      <p:sp>
        <p:nvSpPr>
          <p:cNvPr id="9" name="Content Placeholder 3"/>
          <p:cNvSpPr txBox="1">
            <a:spLocks/>
          </p:cNvSpPr>
          <p:nvPr/>
        </p:nvSpPr>
        <p:spPr bwMode="auto">
          <a:xfrm>
            <a:off x="154937" y="652689"/>
            <a:ext cx="8985253" cy="7920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005FAA"/>
                </a:solidFill>
                <a:latin typeface="Arial Narrow" pitchFamily="34" charset="0"/>
                <a:ea typeface="ＭＳ Ｐゴシック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rgbClr val="0066FF"/>
                </a:solidFill>
                <a:latin typeface="Arial Narrow" pitchFamily="34" charset="0"/>
                <a:ea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 i="1">
                <a:solidFill>
                  <a:srgbClr val="0066FF"/>
                </a:solidFill>
                <a:latin typeface="Arial Narrow" pitchFamily="34" charset="0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b="1">
                <a:solidFill>
                  <a:srgbClr val="005FAA"/>
                </a:solidFill>
                <a:latin typeface="Arial Narrow" pitchFamily="34" charset="0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005FAA"/>
                </a:solidFill>
                <a:latin typeface="Arial Narrow" pitchFamily="34" charset="0"/>
                <a:ea typeface="Arial" charset="0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005FAA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005FAA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005FAA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005FAA"/>
                </a:solidFill>
                <a:latin typeface="+mn-lt"/>
                <a:cs typeface="+mn-cs"/>
              </a:defRPr>
            </a:lvl9pPr>
          </a:lstStyle>
          <a:p>
            <a:pPr marL="0" indent="0" defTabSz="914400">
              <a:buFontTx/>
              <a:buNone/>
            </a:pPr>
            <a:r>
              <a:rPr kumimoji="1" lang="en-US" altLang="ja-JP" sz="1600" kern="1200" dirty="0" smtClean="0">
                <a:ea typeface="ＭＳ Ｐゴシック" pitchFamily="50" charset="-128"/>
              </a:rPr>
              <a:t>Asia-RiCE (Asia Rice Crop Estimation &amp; Monitoring) </a:t>
            </a:r>
            <a:r>
              <a:rPr kumimoji="1" lang="en-US" altLang="ja-JP" sz="1600" kern="1200" smtClean="0">
                <a:ea typeface="ＭＳ Ｐゴシック" pitchFamily="50" charset="-128"/>
              </a:rPr>
              <a:t>program led by JAXA with CNES and more </a:t>
            </a:r>
            <a:r>
              <a:rPr kumimoji="1" lang="en-US" altLang="ja-JP" sz="1600" kern="1200" dirty="0" smtClean="0">
                <a:ea typeface="ＭＳ Ｐゴシック" pitchFamily="50" charset="-128"/>
              </a:rPr>
              <a:t>than 20 Asian Space agencies and Ministries of Agriculture with International organization such </a:t>
            </a:r>
            <a:r>
              <a:rPr kumimoji="1" lang="en-US" altLang="ja-JP" sz="1600" kern="1200" smtClean="0">
                <a:ea typeface="ＭＳ Ｐゴシック" pitchFamily="50" charset="-128"/>
              </a:rPr>
              <a:t>as ASEAN/AFSIS, </a:t>
            </a:r>
            <a:r>
              <a:rPr kumimoji="1" lang="en-US" altLang="ja-JP" sz="1600" kern="1200" dirty="0" smtClean="0">
                <a:ea typeface="ＭＳ Ｐゴシック" pitchFamily="50" charset="-128"/>
              </a:rPr>
              <a:t>UN/FAO, IRRI </a:t>
            </a:r>
            <a:r>
              <a:rPr kumimoji="1" lang="en-US" altLang="ja-JP" sz="1600" kern="1200" smtClean="0">
                <a:ea typeface="ＭＳ Ｐゴシック" pitchFamily="50" charset="-128"/>
              </a:rPr>
              <a:t>from 2013</a:t>
            </a:r>
            <a:r>
              <a:rPr kumimoji="1" lang="en-US" altLang="ja-JP" sz="1600" kern="1200">
                <a:ea typeface="ＭＳ Ｐゴシック" pitchFamily="50" charset="-128"/>
              </a:rPr>
              <a:t> </a:t>
            </a:r>
            <a:r>
              <a:rPr kumimoji="1" lang="en-US" altLang="ja-JP" sz="1600" kern="1200" smtClean="0">
                <a:ea typeface="ＭＳ Ｐゴシック" pitchFamily="50" charset="-128"/>
              </a:rPr>
              <a:t>(</a:t>
            </a:r>
            <a:r>
              <a:rPr kumimoji="1" lang="fr-FR" altLang="en-US" sz="1600" kern="1200">
                <a:solidFill>
                  <a:srgbClr val="1F497D"/>
                </a:solidFill>
                <a:latin typeface="Calibri"/>
                <a:sym typeface="Arial" pitchFamily="34" charset="0"/>
              </a:rPr>
              <a:t>POC: </a:t>
            </a:r>
            <a:r>
              <a:rPr kumimoji="1" lang="fr-FR" altLang="en-US" sz="1600" kern="1200" smtClean="0">
                <a:solidFill>
                  <a:srgbClr val="1F497D"/>
                </a:solidFill>
                <a:latin typeface="Calibri"/>
                <a:sym typeface="Arial" pitchFamily="34" charset="0"/>
                <a:hlinkClick r:id="rId2"/>
              </a:rPr>
              <a:t>Sobue.shinichi@jaxa.jp</a:t>
            </a:r>
            <a:r>
              <a:rPr kumimoji="1" lang="fr-FR" altLang="en-US" sz="1600" kern="1200" smtClean="0">
                <a:solidFill>
                  <a:srgbClr val="1F497D"/>
                </a:solidFill>
                <a:latin typeface="Calibri"/>
                <a:sym typeface="Arial" pitchFamily="34" charset="0"/>
              </a:rPr>
              <a:t>, </a:t>
            </a:r>
            <a:r>
              <a:rPr kumimoji="1" lang="fr-FR" altLang="en-US" sz="1600" kern="1200" smtClean="0">
                <a:solidFill>
                  <a:srgbClr val="1F497D"/>
                </a:solidFill>
                <a:latin typeface="Calibri"/>
                <a:sym typeface="Arial" pitchFamily="34" charset="0"/>
                <a:hlinkClick r:id="rId3"/>
              </a:rPr>
              <a:t>ohyoshi.kei@jaxa.jp</a:t>
            </a:r>
            <a:r>
              <a:rPr kumimoji="1" lang="fr-FR" altLang="en-US" sz="1600" kern="1200" smtClean="0">
                <a:solidFill>
                  <a:srgbClr val="1F497D"/>
                </a:solidFill>
                <a:latin typeface="Calibri"/>
                <a:sym typeface="Arial" pitchFamily="34" charset="0"/>
              </a:rPr>
              <a:t>, Thuy.letoan@cesbio.cnes.fr</a:t>
            </a:r>
            <a:endParaRPr kumimoji="1" lang="en-US" altLang="ja-JP" sz="1600" kern="1200">
              <a:solidFill>
                <a:srgbClr val="1F497D"/>
              </a:solidFill>
              <a:latin typeface="Calibri" pitchFamily="34" charset="0"/>
              <a:ea typeface="ＭＳ Ｐゴシック"/>
              <a:sym typeface="Calibri" pitchFamily="34" charset="0"/>
            </a:endParaRPr>
          </a:p>
          <a:p>
            <a:pPr marL="0" indent="0" defTabSz="914400">
              <a:buFontTx/>
              <a:buNone/>
            </a:pPr>
            <a:endParaRPr kumimoji="1" lang="en-US" altLang="ja-JP" sz="1600" kern="1200" dirty="0" smtClean="0">
              <a:ea typeface="ＭＳ Ｐゴシック" pitchFamily="50" charset="-128"/>
            </a:endParaRPr>
          </a:p>
        </p:txBody>
      </p:sp>
      <p:graphicFrame>
        <p:nvGraphicFramePr>
          <p:cNvPr id="10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5129724"/>
              </p:ext>
            </p:extLst>
          </p:nvPr>
        </p:nvGraphicFramePr>
        <p:xfrm>
          <a:off x="154936" y="1556792"/>
          <a:ext cx="8985253" cy="2605596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432277"/>
                <a:gridCol w="2611453"/>
                <a:gridCol w="5941523"/>
              </a:tblGrid>
              <a:tr h="276031">
                <a:tc>
                  <a:txBody>
                    <a:bodyPr/>
                    <a:lstStyle>
                      <a:lvl1pPr algn="l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Wingdings" panose="05000000000000000000" pitchFamily="2" charset="2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ヒラギノ角ゴ ProN W3" charset="0"/>
                          <a:cs typeface="ヒラギノ角ゴ ProN W3" charset="0"/>
                          <a:sym typeface="Calibri" panose="020F0502020204030204" pitchFamily="34" charset="0"/>
                        </a:defRPr>
                      </a:lvl1pPr>
                      <a:lvl2pPr marL="681038" indent="-285750" algn="l">
                        <a:spcBef>
                          <a:spcPts val="600"/>
                        </a:spcBef>
                        <a:buSzPct val="100000"/>
                        <a:buFont typeface="Lucida Grande" charset="0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ヒラギノ角ゴ ProN W3" charset="0"/>
                          <a:cs typeface="ヒラギノ角ゴ ProN W3" charset="0"/>
                          <a:sym typeface="Calibri" panose="020F0502020204030204" pitchFamily="34" charset="0"/>
                        </a:defRPr>
                      </a:lvl2pPr>
                      <a:lvl3pPr marL="1081088" indent="-228600" algn="l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Wingdings" panose="05000000000000000000" pitchFamily="2" charset="2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ヒラギノ角ゴ ProN W3" charset="0"/>
                          <a:cs typeface="ヒラギノ角ゴ ProN W3" charset="0"/>
                          <a:sym typeface="Calibri" panose="020F0502020204030204" pitchFamily="34" charset="0"/>
                        </a:defRPr>
                      </a:lvl3pPr>
                      <a:lvl4pPr marL="1538288" indent="-228600" algn="l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Wingdings" panose="05000000000000000000" pitchFamily="2" charset="2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ヒラギノ角ゴ ProN W3" charset="0"/>
                          <a:cs typeface="ヒラギノ角ゴ ProN W3" charset="0"/>
                          <a:sym typeface="Calibri" panose="020F0502020204030204" pitchFamily="34" charset="0"/>
                        </a:defRPr>
                      </a:lvl4pPr>
                      <a:lvl5pPr marL="1995488" indent="-228600" algn="l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Wingdings" panose="05000000000000000000" pitchFamily="2" charset="2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ヒラギノ角ゴ ProN W3" charset="0"/>
                          <a:cs typeface="ヒラギノ角ゴ ProN W3" charset="0"/>
                          <a:sym typeface="Calibri" panose="020F0502020204030204" pitchFamily="34" charset="0"/>
                        </a:defRPr>
                      </a:lvl5pPr>
                      <a:lvl6pPr marL="2452688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anose="05000000000000000000" pitchFamily="2" charset="2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ヒラギノ角ゴ ProN W3" charset="0"/>
                          <a:cs typeface="ヒラギノ角ゴ ProN W3" charset="0"/>
                          <a:sym typeface="Calibri" panose="020F0502020204030204" pitchFamily="34" charset="0"/>
                        </a:defRPr>
                      </a:lvl6pPr>
                      <a:lvl7pPr marL="2909888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anose="05000000000000000000" pitchFamily="2" charset="2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ヒラギノ角ゴ ProN W3" charset="0"/>
                          <a:cs typeface="ヒラギノ角ゴ ProN W3" charset="0"/>
                          <a:sym typeface="Calibri" panose="020F0502020204030204" pitchFamily="34" charset="0"/>
                        </a:defRPr>
                      </a:lvl7pPr>
                      <a:lvl8pPr marL="3367088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anose="05000000000000000000" pitchFamily="2" charset="2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ヒラギノ角ゴ ProN W3" charset="0"/>
                          <a:cs typeface="ヒラギノ角ゴ ProN W3" charset="0"/>
                          <a:sym typeface="Calibri" panose="020F0502020204030204" pitchFamily="34" charset="0"/>
                        </a:defRPr>
                      </a:lvl8pPr>
                      <a:lvl9pPr marL="3824288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anose="05000000000000000000" pitchFamily="2" charset="2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ヒラギノ角ゴ ProN W3" charset="0"/>
                          <a:cs typeface="ヒラギノ角ゴ ProN W3" charset="0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anose="05000000000000000000" pitchFamily="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 Bold" panose="020F0702030404030204" pitchFamily="34" charset="0"/>
                          <a:ea typeface="ＭＳ Ｐゴシック" panose="020B0600070205080204" pitchFamily="50" charset="-128"/>
                          <a:sym typeface="Calibri Bold" panose="020F0702030404030204" pitchFamily="34" charset="0"/>
                        </a:rPr>
                        <a:t>ID</a:t>
                      </a:r>
                    </a:p>
                  </a:txBody>
                  <a:tcPr marL="44427" marR="44427" marT="44413" marB="44413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Wingdings" panose="05000000000000000000" pitchFamily="2" charset="2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ヒラギノ角ゴ ProN W3" charset="0"/>
                          <a:cs typeface="ヒラギノ角ゴ ProN W3" charset="0"/>
                          <a:sym typeface="Calibri" panose="020F0502020204030204" pitchFamily="34" charset="0"/>
                        </a:defRPr>
                      </a:lvl1pPr>
                      <a:lvl2pPr marL="681038" indent="-285750" algn="l">
                        <a:spcBef>
                          <a:spcPts val="600"/>
                        </a:spcBef>
                        <a:buSzPct val="100000"/>
                        <a:buFont typeface="Lucida Grande" charset="0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ヒラギノ角ゴ ProN W3" charset="0"/>
                          <a:cs typeface="ヒラギノ角ゴ ProN W3" charset="0"/>
                          <a:sym typeface="Calibri" panose="020F0502020204030204" pitchFamily="34" charset="0"/>
                        </a:defRPr>
                      </a:lvl2pPr>
                      <a:lvl3pPr marL="1081088" indent="-228600" algn="l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Wingdings" panose="05000000000000000000" pitchFamily="2" charset="2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ヒラギノ角ゴ ProN W3" charset="0"/>
                          <a:cs typeface="ヒラギノ角ゴ ProN W3" charset="0"/>
                          <a:sym typeface="Calibri" panose="020F0502020204030204" pitchFamily="34" charset="0"/>
                        </a:defRPr>
                      </a:lvl3pPr>
                      <a:lvl4pPr marL="1538288" indent="-228600" algn="l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Wingdings" panose="05000000000000000000" pitchFamily="2" charset="2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ヒラギノ角ゴ ProN W3" charset="0"/>
                          <a:cs typeface="ヒラギノ角ゴ ProN W3" charset="0"/>
                          <a:sym typeface="Calibri" panose="020F0502020204030204" pitchFamily="34" charset="0"/>
                        </a:defRPr>
                      </a:lvl4pPr>
                      <a:lvl5pPr marL="1995488" indent="-228600" algn="l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Wingdings" panose="05000000000000000000" pitchFamily="2" charset="2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ヒラギノ角ゴ ProN W3" charset="0"/>
                          <a:cs typeface="ヒラギノ角ゴ ProN W3" charset="0"/>
                          <a:sym typeface="Calibri" panose="020F0502020204030204" pitchFamily="34" charset="0"/>
                        </a:defRPr>
                      </a:lvl5pPr>
                      <a:lvl6pPr marL="2452688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anose="05000000000000000000" pitchFamily="2" charset="2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ヒラギノ角ゴ ProN W3" charset="0"/>
                          <a:cs typeface="ヒラギノ角ゴ ProN W3" charset="0"/>
                          <a:sym typeface="Calibri" panose="020F0502020204030204" pitchFamily="34" charset="0"/>
                        </a:defRPr>
                      </a:lvl6pPr>
                      <a:lvl7pPr marL="2909888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anose="05000000000000000000" pitchFamily="2" charset="2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ヒラギノ角ゴ ProN W3" charset="0"/>
                          <a:cs typeface="ヒラギノ角ゴ ProN W3" charset="0"/>
                          <a:sym typeface="Calibri" panose="020F0502020204030204" pitchFamily="34" charset="0"/>
                        </a:defRPr>
                      </a:lvl7pPr>
                      <a:lvl8pPr marL="3367088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anose="05000000000000000000" pitchFamily="2" charset="2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ヒラギノ角ゴ ProN W3" charset="0"/>
                          <a:cs typeface="ヒラギノ角ゴ ProN W3" charset="0"/>
                          <a:sym typeface="Calibri" panose="020F0502020204030204" pitchFamily="34" charset="0"/>
                        </a:defRPr>
                      </a:lvl8pPr>
                      <a:lvl9pPr marL="3824288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anose="05000000000000000000" pitchFamily="2" charset="2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ヒラギノ角ゴ ProN W3" charset="0"/>
                          <a:cs typeface="ヒラギノ角ゴ ProN W3" charset="0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anose="05000000000000000000" pitchFamily="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 Bold" panose="020F0702030404030204" pitchFamily="34" charset="0"/>
                          <a:ea typeface="ＭＳ Ｐゴシック" panose="020B0600070205080204" pitchFamily="50" charset="-128"/>
                          <a:sym typeface="Calibri Bold" panose="020F0702030404030204" pitchFamily="34" charset="0"/>
                        </a:rPr>
                        <a:t>Target Agricultural Products</a:t>
                      </a:r>
                    </a:p>
                  </a:txBody>
                  <a:tcPr marL="44427" marR="44427" marT="44413" marB="444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anose="05000000000000000000" pitchFamily="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 Bold" panose="020F0702030404030204" pitchFamily="34" charset="0"/>
                          <a:ea typeface="ＭＳ Ｐゴシック" panose="020B0600070205080204" pitchFamily="50" charset="-128"/>
                          <a:sym typeface="Calibri Bold" panose="020F0702030404030204" pitchFamily="34" charset="0"/>
                        </a:rPr>
                        <a:t>Requirements of EO data for operational use</a:t>
                      </a:r>
                      <a:endParaRPr kumimoji="0" lang="en-US" altLang="ja-JP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 Bold" panose="020F0702030404030204" pitchFamily="34" charset="0"/>
                        <a:ea typeface="ＭＳ Ｐゴシック" panose="020B0600070205080204" pitchFamily="50" charset="-128"/>
                        <a:sym typeface="Calibri Bold" panose="020F0702030404030204" pitchFamily="34" charset="0"/>
                      </a:endParaRPr>
                    </a:p>
                  </a:txBody>
                  <a:tcPr marL="44427" marR="44427" marT="44413" marB="444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276031">
                <a:tc>
                  <a:txBody>
                    <a:bodyPr/>
                    <a:lstStyle>
                      <a:lvl1pPr algn="l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Wingdings" panose="05000000000000000000" pitchFamily="2" charset="2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ヒラギノ角ゴ ProN W3" charset="0"/>
                          <a:cs typeface="ヒラギノ角ゴ ProN W3" charset="0"/>
                          <a:sym typeface="Calibri" panose="020F0502020204030204" pitchFamily="34" charset="0"/>
                        </a:defRPr>
                      </a:lvl1pPr>
                      <a:lvl2pPr marL="681038" indent="-285750" algn="l">
                        <a:spcBef>
                          <a:spcPts val="600"/>
                        </a:spcBef>
                        <a:buSzPct val="100000"/>
                        <a:buFont typeface="Lucida Grande" charset="0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ヒラギノ角ゴ ProN W3" charset="0"/>
                          <a:cs typeface="ヒラギノ角ゴ ProN W3" charset="0"/>
                          <a:sym typeface="Calibri" panose="020F0502020204030204" pitchFamily="34" charset="0"/>
                        </a:defRPr>
                      </a:lvl2pPr>
                      <a:lvl3pPr marL="1081088" indent="-228600" algn="l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Wingdings" panose="05000000000000000000" pitchFamily="2" charset="2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ヒラギノ角ゴ ProN W3" charset="0"/>
                          <a:cs typeface="ヒラギノ角ゴ ProN W3" charset="0"/>
                          <a:sym typeface="Calibri" panose="020F0502020204030204" pitchFamily="34" charset="0"/>
                        </a:defRPr>
                      </a:lvl3pPr>
                      <a:lvl4pPr marL="1538288" indent="-228600" algn="l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Wingdings" panose="05000000000000000000" pitchFamily="2" charset="2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ヒラギノ角ゴ ProN W3" charset="0"/>
                          <a:cs typeface="ヒラギノ角ゴ ProN W3" charset="0"/>
                          <a:sym typeface="Calibri" panose="020F0502020204030204" pitchFamily="34" charset="0"/>
                        </a:defRPr>
                      </a:lvl4pPr>
                      <a:lvl5pPr marL="1995488" indent="-228600" algn="l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Wingdings" panose="05000000000000000000" pitchFamily="2" charset="2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ヒラギノ角ゴ ProN W3" charset="0"/>
                          <a:cs typeface="ヒラギノ角ゴ ProN W3" charset="0"/>
                          <a:sym typeface="Calibri" panose="020F0502020204030204" pitchFamily="34" charset="0"/>
                        </a:defRPr>
                      </a:lvl5pPr>
                      <a:lvl6pPr marL="2452688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anose="05000000000000000000" pitchFamily="2" charset="2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ヒラギノ角ゴ ProN W3" charset="0"/>
                          <a:cs typeface="ヒラギノ角ゴ ProN W3" charset="0"/>
                          <a:sym typeface="Calibri" panose="020F0502020204030204" pitchFamily="34" charset="0"/>
                        </a:defRPr>
                      </a:lvl6pPr>
                      <a:lvl7pPr marL="2909888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anose="05000000000000000000" pitchFamily="2" charset="2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ヒラギノ角ゴ ProN W3" charset="0"/>
                          <a:cs typeface="ヒラギノ角ゴ ProN W3" charset="0"/>
                          <a:sym typeface="Calibri" panose="020F0502020204030204" pitchFamily="34" charset="0"/>
                        </a:defRPr>
                      </a:lvl7pPr>
                      <a:lvl8pPr marL="3367088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anose="05000000000000000000" pitchFamily="2" charset="2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ヒラギノ角ゴ ProN W3" charset="0"/>
                          <a:cs typeface="ヒラギノ角ゴ ProN W3" charset="0"/>
                          <a:sym typeface="Calibri" panose="020F0502020204030204" pitchFamily="34" charset="0"/>
                        </a:defRPr>
                      </a:lvl8pPr>
                      <a:lvl9pPr marL="3824288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anose="05000000000000000000" pitchFamily="2" charset="2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ヒラギノ角ゴ ProN W3" charset="0"/>
                          <a:cs typeface="ヒラギノ角ゴ ProN W3" charset="0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anose="05000000000000000000" pitchFamily="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  <a:sym typeface="Calibri" panose="020F0502020204030204" pitchFamily="34" charset="0"/>
                        </a:rPr>
                        <a:t>P1</a:t>
                      </a:r>
                    </a:p>
                  </a:txBody>
                  <a:tcPr marL="44427" marR="44427" marT="44413" marB="44413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Wingdings" panose="05000000000000000000" pitchFamily="2" charset="2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ヒラギノ角ゴ ProN W3" charset="0"/>
                          <a:cs typeface="ヒラギノ角ゴ ProN W3" charset="0"/>
                          <a:sym typeface="Calibri" panose="020F0502020204030204" pitchFamily="34" charset="0"/>
                        </a:defRPr>
                      </a:lvl1pPr>
                      <a:lvl2pPr marL="681038" indent="-285750" algn="l">
                        <a:spcBef>
                          <a:spcPts val="600"/>
                        </a:spcBef>
                        <a:buSzPct val="100000"/>
                        <a:buFont typeface="Lucida Grande" charset="0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ヒラギノ角ゴ ProN W3" charset="0"/>
                          <a:cs typeface="ヒラギノ角ゴ ProN W3" charset="0"/>
                          <a:sym typeface="Calibri" panose="020F0502020204030204" pitchFamily="34" charset="0"/>
                        </a:defRPr>
                      </a:lvl2pPr>
                      <a:lvl3pPr marL="1081088" indent="-228600" algn="l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Wingdings" panose="05000000000000000000" pitchFamily="2" charset="2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ヒラギノ角ゴ ProN W3" charset="0"/>
                          <a:cs typeface="ヒラギノ角ゴ ProN W3" charset="0"/>
                          <a:sym typeface="Calibri" panose="020F0502020204030204" pitchFamily="34" charset="0"/>
                        </a:defRPr>
                      </a:lvl3pPr>
                      <a:lvl4pPr marL="1538288" indent="-228600" algn="l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Wingdings" panose="05000000000000000000" pitchFamily="2" charset="2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ヒラギノ角ゴ ProN W3" charset="0"/>
                          <a:cs typeface="ヒラギノ角ゴ ProN W3" charset="0"/>
                          <a:sym typeface="Calibri" panose="020F0502020204030204" pitchFamily="34" charset="0"/>
                        </a:defRPr>
                      </a:lvl4pPr>
                      <a:lvl5pPr marL="1995488" indent="-228600" algn="l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Wingdings" panose="05000000000000000000" pitchFamily="2" charset="2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ヒラギノ角ゴ ProN W3" charset="0"/>
                          <a:cs typeface="ヒラギノ角ゴ ProN W3" charset="0"/>
                          <a:sym typeface="Calibri" panose="020F0502020204030204" pitchFamily="34" charset="0"/>
                        </a:defRPr>
                      </a:lvl5pPr>
                      <a:lvl6pPr marL="2452688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anose="05000000000000000000" pitchFamily="2" charset="2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ヒラギノ角ゴ ProN W3" charset="0"/>
                          <a:cs typeface="ヒラギノ角ゴ ProN W3" charset="0"/>
                          <a:sym typeface="Calibri" panose="020F0502020204030204" pitchFamily="34" charset="0"/>
                        </a:defRPr>
                      </a:lvl6pPr>
                      <a:lvl7pPr marL="2909888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anose="05000000000000000000" pitchFamily="2" charset="2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ヒラギノ角ゴ ProN W3" charset="0"/>
                          <a:cs typeface="ヒラギノ角ゴ ProN W3" charset="0"/>
                          <a:sym typeface="Calibri" panose="020F0502020204030204" pitchFamily="34" charset="0"/>
                        </a:defRPr>
                      </a:lvl7pPr>
                      <a:lvl8pPr marL="3367088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anose="05000000000000000000" pitchFamily="2" charset="2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ヒラギノ角ゴ ProN W3" charset="0"/>
                          <a:cs typeface="ヒラギノ角ゴ ProN W3" charset="0"/>
                          <a:sym typeface="Calibri" panose="020F0502020204030204" pitchFamily="34" charset="0"/>
                        </a:defRPr>
                      </a:lvl8pPr>
                      <a:lvl9pPr marL="3824288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anose="05000000000000000000" pitchFamily="2" charset="2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ヒラギノ角ゴ ProN W3" charset="0"/>
                          <a:cs typeface="ヒラギノ角ゴ ProN W3" charset="0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anose="05000000000000000000" pitchFamily="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panose="020F0702030404030204" pitchFamily="34" charset="0"/>
                          <a:ea typeface="ＭＳ Ｐゴシック" panose="020B0600070205080204" pitchFamily="50" charset="-128"/>
                          <a:sym typeface="Calibri Bold" panose="020F0702030404030204" pitchFamily="34" charset="0"/>
                        </a:rPr>
                        <a:t>Rice Crop Area Estimates/Maps</a:t>
                      </a:r>
                    </a:p>
                  </a:txBody>
                  <a:tcPr marL="44427" marR="44427" marT="44413" marB="444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  <a:defRPr/>
                      </a:pPr>
                      <a:r>
                        <a:rPr lang="en-US" altLang="ja-JP" sz="1200" smtClean="0">
                          <a:latin typeface="+mn-ea"/>
                          <a:ea typeface="+mn-ea"/>
                        </a:rPr>
                        <a:t>Wall-to-wall observation with SAR dual polarization </a:t>
                      </a:r>
                      <a:r>
                        <a:rPr lang="en-US" altLang="ja-JP" sz="1200" baseline="0" smtClean="0">
                          <a:latin typeface="+mn-ea"/>
                          <a:ea typeface="+mn-ea"/>
                        </a:rPr>
                        <a:t> with Opticals (week – bi-weekly - monthly) : Indonesia, Vietnam/Cambodia and Thailand/Lao projects</a:t>
                      </a:r>
                      <a:endParaRPr lang="en-US" altLang="ja-JP" sz="1200" smtClean="0">
                        <a:latin typeface="+mn-ea"/>
                        <a:ea typeface="+mn-ea"/>
                      </a:endParaRPr>
                    </a:p>
                  </a:txBody>
                  <a:tcPr marL="44427" marR="44427" marT="44413" marB="444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76031">
                <a:tc>
                  <a:txBody>
                    <a:bodyPr/>
                    <a:lstStyle>
                      <a:lvl1pPr algn="l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Wingdings" panose="05000000000000000000" pitchFamily="2" charset="2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ヒラギノ角ゴ ProN W3" charset="0"/>
                          <a:cs typeface="ヒラギノ角ゴ ProN W3" charset="0"/>
                          <a:sym typeface="Calibri" panose="020F0502020204030204" pitchFamily="34" charset="0"/>
                        </a:defRPr>
                      </a:lvl1pPr>
                      <a:lvl2pPr marL="681038" indent="-285750" algn="l">
                        <a:spcBef>
                          <a:spcPts val="600"/>
                        </a:spcBef>
                        <a:buSzPct val="100000"/>
                        <a:buFont typeface="Lucida Grande" charset="0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ヒラギノ角ゴ ProN W3" charset="0"/>
                          <a:cs typeface="ヒラギノ角ゴ ProN W3" charset="0"/>
                          <a:sym typeface="Calibri" panose="020F0502020204030204" pitchFamily="34" charset="0"/>
                        </a:defRPr>
                      </a:lvl2pPr>
                      <a:lvl3pPr marL="1081088" indent="-228600" algn="l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Wingdings" panose="05000000000000000000" pitchFamily="2" charset="2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ヒラギノ角ゴ ProN W3" charset="0"/>
                          <a:cs typeface="ヒラギノ角ゴ ProN W3" charset="0"/>
                          <a:sym typeface="Calibri" panose="020F0502020204030204" pitchFamily="34" charset="0"/>
                        </a:defRPr>
                      </a:lvl3pPr>
                      <a:lvl4pPr marL="1538288" indent="-228600" algn="l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Wingdings" panose="05000000000000000000" pitchFamily="2" charset="2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ヒラギノ角ゴ ProN W3" charset="0"/>
                          <a:cs typeface="ヒラギノ角ゴ ProN W3" charset="0"/>
                          <a:sym typeface="Calibri" panose="020F0502020204030204" pitchFamily="34" charset="0"/>
                        </a:defRPr>
                      </a:lvl4pPr>
                      <a:lvl5pPr marL="1995488" indent="-228600" algn="l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Wingdings" panose="05000000000000000000" pitchFamily="2" charset="2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ヒラギノ角ゴ ProN W3" charset="0"/>
                          <a:cs typeface="ヒラギノ角ゴ ProN W3" charset="0"/>
                          <a:sym typeface="Calibri" panose="020F0502020204030204" pitchFamily="34" charset="0"/>
                        </a:defRPr>
                      </a:lvl5pPr>
                      <a:lvl6pPr marL="2452688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anose="05000000000000000000" pitchFamily="2" charset="2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ヒラギノ角ゴ ProN W3" charset="0"/>
                          <a:cs typeface="ヒラギノ角ゴ ProN W3" charset="0"/>
                          <a:sym typeface="Calibri" panose="020F0502020204030204" pitchFamily="34" charset="0"/>
                        </a:defRPr>
                      </a:lvl6pPr>
                      <a:lvl7pPr marL="2909888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anose="05000000000000000000" pitchFamily="2" charset="2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ヒラギノ角ゴ ProN W3" charset="0"/>
                          <a:cs typeface="ヒラギノ角ゴ ProN W3" charset="0"/>
                          <a:sym typeface="Calibri" panose="020F0502020204030204" pitchFamily="34" charset="0"/>
                        </a:defRPr>
                      </a:lvl7pPr>
                      <a:lvl8pPr marL="3367088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anose="05000000000000000000" pitchFamily="2" charset="2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ヒラギノ角ゴ ProN W3" charset="0"/>
                          <a:cs typeface="ヒラギノ角ゴ ProN W3" charset="0"/>
                          <a:sym typeface="Calibri" panose="020F0502020204030204" pitchFamily="34" charset="0"/>
                        </a:defRPr>
                      </a:lvl8pPr>
                      <a:lvl9pPr marL="3824288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anose="05000000000000000000" pitchFamily="2" charset="2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ヒラギノ角ゴ ProN W3" charset="0"/>
                          <a:cs typeface="ヒラギノ角ゴ ProN W3" charset="0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anose="05000000000000000000" pitchFamily="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  <a:sym typeface="Calibri" panose="020F0502020204030204" pitchFamily="34" charset="0"/>
                        </a:rPr>
                        <a:t>P2</a:t>
                      </a:r>
                    </a:p>
                  </a:txBody>
                  <a:tcPr marL="44427" marR="44427" marT="44413" marB="44413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Wingdings" panose="05000000000000000000" pitchFamily="2" charset="2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ヒラギノ角ゴ ProN W3" charset="0"/>
                          <a:cs typeface="ヒラギノ角ゴ ProN W3" charset="0"/>
                          <a:sym typeface="Calibri" panose="020F0502020204030204" pitchFamily="34" charset="0"/>
                        </a:defRPr>
                      </a:lvl1pPr>
                      <a:lvl2pPr marL="681038" indent="-285750" algn="l">
                        <a:spcBef>
                          <a:spcPts val="600"/>
                        </a:spcBef>
                        <a:buSzPct val="100000"/>
                        <a:buFont typeface="Lucida Grande" charset="0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ヒラギノ角ゴ ProN W3" charset="0"/>
                          <a:cs typeface="ヒラギノ角ゴ ProN W3" charset="0"/>
                          <a:sym typeface="Calibri" panose="020F0502020204030204" pitchFamily="34" charset="0"/>
                        </a:defRPr>
                      </a:lvl2pPr>
                      <a:lvl3pPr marL="1081088" indent="-228600" algn="l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Wingdings" panose="05000000000000000000" pitchFamily="2" charset="2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ヒラギノ角ゴ ProN W3" charset="0"/>
                          <a:cs typeface="ヒラギノ角ゴ ProN W3" charset="0"/>
                          <a:sym typeface="Calibri" panose="020F0502020204030204" pitchFamily="34" charset="0"/>
                        </a:defRPr>
                      </a:lvl3pPr>
                      <a:lvl4pPr marL="1538288" indent="-228600" algn="l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Wingdings" panose="05000000000000000000" pitchFamily="2" charset="2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ヒラギノ角ゴ ProN W3" charset="0"/>
                          <a:cs typeface="ヒラギノ角ゴ ProN W3" charset="0"/>
                          <a:sym typeface="Calibri" panose="020F0502020204030204" pitchFamily="34" charset="0"/>
                        </a:defRPr>
                      </a:lvl4pPr>
                      <a:lvl5pPr marL="1995488" indent="-228600" algn="l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Wingdings" panose="05000000000000000000" pitchFamily="2" charset="2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ヒラギノ角ゴ ProN W3" charset="0"/>
                          <a:cs typeface="ヒラギノ角ゴ ProN W3" charset="0"/>
                          <a:sym typeface="Calibri" panose="020F0502020204030204" pitchFamily="34" charset="0"/>
                        </a:defRPr>
                      </a:lvl5pPr>
                      <a:lvl6pPr marL="2452688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anose="05000000000000000000" pitchFamily="2" charset="2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ヒラギノ角ゴ ProN W3" charset="0"/>
                          <a:cs typeface="ヒラギノ角ゴ ProN W3" charset="0"/>
                          <a:sym typeface="Calibri" panose="020F0502020204030204" pitchFamily="34" charset="0"/>
                        </a:defRPr>
                      </a:lvl6pPr>
                      <a:lvl7pPr marL="2909888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anose="05000000000000000000" pitchFamily="2" charset="2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ヒラギノ角ゴ ProN W3" charset="0"/>
                          <a:cs typeface="ヒラギノ角ゴ ProN W3" charset="0"/>
                          <a:sym typeface="Calibri" panose="020F0502020204030204" pitchFamily="34" charset="0"/>
                        </a:defRPr>
                      </a:lvl7pPr>
                      <a:lvl8pPr marL="3367088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anose="05000000000000000000" pitchFamily="2" charset="2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ヒラギノ角ゴ ProN W3" charset="0"/>
                          <a:cs typeface="ヒラギノ角ゴ ProN W3" charset="0"/>
                          <a:sym typeface="Calibri" panose="020F0502020204030204" pitchFamily="34" charset="0"/>
                        </a:defRPr>
                      </a:lvl8pPr>
                      <a:lvl9pPr marL="3824288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anose="05000000000000000000" pitchFamily="2" charset="2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ヒラギノ角ゴ ProN W3" charset="0"/>
                          <a:cs typeface="ヒラギノ角ゴ ProN W3" charset="0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anose="05000000000000000000" pitchFamily="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panose="020F0702030404030204" pitchFamily="34" charset="0"/>
                          <a:ea typeface="ＭＳ Ｐゴシック" panose="020B0600070205080204" pitchFamily="50" charset="-128"/>
                          <a:sym typeface="Calibri Bold" panose="020F0702030404030204" pitchFamily="34" charset="0"/>
                        </a:rPr>
                        <a:t>Crop Calendars/Crop Growth Status</a:t>
                      </a:r>
                    </a:p>
                  </a:txBody>
                  <a:tcPr marL="44427" marR="44427" marT="44413" marB="444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anose="05000000000000000000" pitchFamily="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sym typeface="Calibri Bold" panose="020F0702030404030204" pitchFamily="34" charset="0"/>
                        </a:rPr>
                        <a:t>Mid/coarse resolution opitcal frequent observation (MODIS, GCOM-C, Landasat, Sentinel-2, etc.) with SARs weekly</a:t>
                      </a:r>
                      <a:endParaRPr kumimoji="0" lang="en-US" altLang="ja-JP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sym typeface="Calibri Bold" panose="020F0702030404030204" pitchFamily="34" charset="0"/>
                      </a:endParaRPr>
                    </a:p>
                  </a:txBody>
                  <a:tcPr marL="44427" marR="44427" marT="44413" marB="444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76031">
                <a:tc>
                  <a:txBody>
                    <a:bodyPr/>
                    <a:lstStyle>
                      <a:lvl1pPr algn="l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Wingdings" panose="05000000000000000000" pitchFamily="2" charset="2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ヒラギノ角ゴ ProN W3" charset="0"/>
                          <a:cs typeface="ヒラギノ角ゴ ProN W3" charset="0"/>
                          <a:sym typeface="Calibri" panose="020F0502020204030204" pitchFamily="34" charset="0"/>
                        </a:defRPr>
                      </a:lvl1pPr>
                      <a:lvl2pPr marL="681038" indent="-285750" algn="l">
                        <a:spcBef>
                          <a:spcPts val="600"/>
                        </a:spcBef>
                        <a:buSzPct val="100000"/>
                        <a:buFont typeface="Lucida Grande" charset="0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ヒラギノ角ゴ ProN W3" charset="0"/>
                          <a:cs typeface="ヒラギノ角ゴ ProN W3" charset="0"/>
                          <a:sym typeface="Calibri" panose="020F0502020204030204" pitchFamily="34" charset="0"/>
                        </a:defRPr>
                      </a:lvl2pPr>
                      <a:lvl3pPr marL="1081088" indent="-228600" algn="l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Wingdings" panose="05000000000000000000" pitchFamily="2" charset="2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ヒラギノ角ゴ ProN W3" charset="0"/>
                          <a:cs typeface="ヒラギノ角ゴ ProN W3" charset="0"/>
                          <a:sym typeface="Calibri" panose="020F0502020204030204" pitchFamily="34" charset="0"/>
                        </a:defRPr>
                      </a:lvl3pPr>
                      <a:lvl4pPr marL="1538288" indent="-228600" algn="l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Wingdings" panose="05000000000000000000" pitchFamily="2" charset="2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ヒラギノ角ゴ ProN W3" charset="0"/>
                          <a:cs typeface="ヒラギノ角ゴ ProN W3" charset="0"/>
                          <a:sym typeface="Calibri" panose="020F0502020204030204" pitchFamily="34" charset="0"/>
                        </a:defRPr>
                      </a:lvl4pPr>
                      <a:lvl5pPr marL="1995488" indent="-228600" algn="l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Wingdings" panose="05000000000000000000" pitchFamily="2" charset="2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ヒラギノ角ゴ ProN W3" charset="0"/>
                          <a:cs typeface="ヒラギノ角ゴ ProN W3" charset="0"/>
                          <a:sym typeface="Calibri" panose="020F0502020204030204" pitchFamily="34" charset="0"/>
                        </a:defRPr>
                      </a:lvl5pPr>
                      <a:lvl6pPr marL="2452688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anose="05000000000000000000" pitchFamily="2" charset="2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ヒラギノ角ゴ ProN W3" charset="0"/>
                          <a:cs typeface="ヒラギノ角ゴ ProN W3" charset="0"/>
                          <a:sym typeface="Calibri" panose="020F0502020204030204" pitchFamily="34" charset="0"/>
                        </a:defRPr>
                      </a:lvl6pPr>
                      <a:lvl7pPr marL="2909888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anose="05000000000000000000" pitchFamily="2" charset="2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ヒラギノ角ゴ ProN W3" charset="0"/>
                          <a:cs typeface="ヒラギノ角ゴ ProN W3" charset="0"/>
                          <a:sym typeface="Calibri" panose="020F0502020204030204" pitchFamily="34" charset="0"/>
                        </a:defRPr>
                      </a:lvl7pPr>
                      <a:lvl8pPr marL="3367088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anose="05000000000000000000" pitchFamily="2" charset="2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ヒラギノ角ゴ ProN W3" charset="0"/>
                          <a:cs typeface="ヒラギノ角ゴ ProN W3" charset="0"/>
                          <a:sym typeface="Calibri" panose="020F0502020204030204" pitchFamily="34" charset="0"/>
                        </a:defRPr>
                      </a:lvl8pPr>
                      <a:lvl9pPr marL="3824288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anose="05000000000000000000" pitchFamily="2" charset="2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ヒラギノ角ゴ ProN W3" charset="0"/>
                          <a:cs typeface="ヒラギノ角ゴ ProN W3" charset="0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anose="05000000000000000000" pitchFamily="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  <a:sym typeface="Calibri" panose="020F0502020204030204" pitchFamily="34" charset="0"/>
                        </a:rPr>
                        <a:t>P3</a:t>
                      </a:r>
                    </a:p>
                  </a:txBody>
                  <a:tcPr marL="44427" marR="44427" marT="44413" marB="44413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Wingdings" panose="05000000000000000000" pitchFamily="2" charset="2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ヒラギノ角ゴ ProN W3" charset="0"/>
                          <a:cs typeface="ヒラギノ角ゴ ProN W3" charset="0"/>
                          <a:sym typeface="Calibri" panose="020F0502020204030204" pitchFamily="34" charset="0"/>
                        </a:defRPr>
                      </a:lvl1pPr>
                      <a:lvl2pPr marL="681038" indent="-285750" algn="l">
                        <a:spcBef>
                          <a:spcPts val="600"/>
                        </a:spcBef>
                        <a:buSzPct val="100000"/>
                        <a:buFont typeface="Lucida Grande" charset="0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ヒラギノ角ゴ ProN W3" charset="0"/>
                          <a:cs typeface="ヒラギノ角ゴ ProN W3" charset="0"/>
                          <a:sym typeface="Calibri" panose="020F0502020204030204" pitchFamily="34" charset="0"/>
                        </a:defRPr>
                      </a:lvl2pPr>
                      <a:lvl3pPr marL="1081088" indent="-228600" algn="l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Wingdings" panose="05000000000000000000" pitchFamily="2" charset="2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ヒラギノ角ゴ ProN W3" charset="0"/>
                          <a:cs typeface="ヒラギノ角ゴ ProN W3" charset="0"/>
                          <a:sym typeface="Calibri" panose="020F0502020204030204" pitchFamily="34" charset="0"/>
                        </a:defRPr>
                      </a:lvl3pPr>
                      <a:lvl4pPr marL="1538288" indent="-228600" algn="l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Wingdings" panose="05000000000000000000" pitchFamily="2" charset="2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ヒラギノ角ゴ ProN W3" charset="0"/>
                          <a:cs typeface="ヒラギノ角ゴ ProN W3" charset="0"/>
                          <a:sym typeface="Calibri" panose="020F0502020204030204" pitchFamily="34" charset="0"/>
                        </a:defRPr>
                      </a:lvl4pPr>
                      <a:lvl5pPr marL="1995488" indent="-228600" algn="l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Wingdings" panose="05000000000000000000" pitchFamily="2" charset="2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ヒラギノ角ゴ ProN W3" charset="0"/>
                          <a:cs typeface="ヒラギノ角ゴ ProN W3" charset="0"/>
                          <a:sym typeface="Calibri" panose="020F0502020204030204" pitchFamily="34" charset="0"/>
                        </a:defRPr>
                      </a:lvl5pPr>
                      <a:lvl6pPr marL="2452688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anose="05000000000000000000" pitchFamily="2" charset="2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ヒラギノ角ゴ ProN W3" charset="0"/>
                          <a:cs typeface="ヒラギノ角ゴ ProN W3" charset="0"/>
                          <a:sym typeface="Calibri" panose="020F0502020204030204" pitchFamily="34" charset="0"/>
                        </a:defRPr>
                      </a:lvl6pPr>
                      <a:lvl7pPr marL="2909888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anose="05000000000000000000" pitchFamily="2" charset="2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ヒラギノ角ゴ ProN W3" charset="0"/>
                          <a:cs typeface="ヒラギノ角ゴ ProN W3" charset="0"/>
                          <a:sym typeface="Calibri" panose="020F0502020204030204" pitchFamily="34" charset="0"/>
                        </a:defRPr>
                      </a:lvl7pPr>
                      <a:lvl8pPr marL="3367088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anose="05000000000000000000" pitchFamily="2" charset="2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ヒラギノ角ゴ ProN W3" charset="0"/>
                          <a:cs typeface="ヒラギノ角ゴ ProN W3" charset="0"/>
                          <a:sym typeface="Calibri" panose="020F0502020204030204" pitchFamily="34" charset="0"/>
                        </a:defRPr>
                      </a:lvl8pPr>
                      <a:lvl9pPr marL="3824288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anose="05000000000000000000" pitchFamily="2" charset="2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ヒラギノ角ゴ ProN W3" charset="0"/>
                          <a:cs typeface="ヒラギノ角ゴ ProN W3" charset="0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anose="05000000000000000000" pitchFamily="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panose="020F0702030404030204" pitchFamily="34" charset="0"/>
                          <a:ea typeface="ＭＳ Ｐゴシック" panose="020B0600070205080204" pitchFamily="50" charset="-128"/>
                          <a:sym typeface="Calibri Bold" panose="020F0702030404030204" pitchFamily="34" charset="0"/>
                        </a:rPr>
                        <a:t>Crop Damage Assessment</a:t>
                      </a:r>
                    </a:p>
                  </a:txBody>
                  <a:tcPr marL="44427" marR="44427" marT="44413" marB="444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anose="05000000000000000000" pitchFamily="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sym typeface="Calibri Bold" panose="020F0702030404030204" pitchFamily="34" charset="0"/>
                        </a:rPr>
                        <a:t>Very High resolution SAR and Optical timely under international disasater charter, Sentinel Asia, etc.</a:t>
                      </a:r>
                      <a:endParaRPr kumimoji="0" lang="en-US" altLang="ja-JP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sym typeface="Calibri Bold" panose="020F0702030404030204" pitchFamily="34" charset="0"/>
                      </a:endParaRPr>
                    </a:p>
                  </a:txBody>
                  <a:tcPr marL="44427" marR="44427" marT="44413" marB="444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76031">
                <a:tc>
                  <a:txBody>
                    <a:bodyPr/>
                    <a:lstStyle>
                      <a:lvl1pPr algn="l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Wingdings" panose="05000000000000000000" pitchFamily="2" charset="2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ヒラギノ角ゴ ProN W3" charset="0"/>
                          <a:cs typeface="ヒラギノ角ゴ ProN W3" charset="0"/>
                          <a:sym typeface="Calibri" panose="020F0502020204030204" pitchFamily="34" charset="0"/>
                        </a:defRPr>
                      </a:lvl1pPr>
                      <a:lvl2pPr marL="681038" indent="-285750" algn="l">
                        <a:spcBef>
                          <a:spcPts val="600"/>
                        </a:spcBef>
                        <a:buSzPct val="100000"/>
                        <a:buFont typeface="Lucida Grande" charset="0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ヒラギノ角ゴ ProN W3" charset="0"/>
                          <a:cs typeface="ヒラギノ角ゴ ProN W3" charset="0"/>
                          <a:sym typeface="Calibri" panose="020F0502020204030204" pitchFamily="34" charset="0"/>
                        </a:defRPr>
                      </a:lvl2pPr>
                      <a:lvl3pPr marL="1081088" indent="-228600" algn="l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Wingdings" panose="05000000000000000000" pitchFamily="2" charset="2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ヒラギノ角ゴ ProN W3" charset="0"/>
                          <a:cs typeface="ヒラギノ角ゴ ProN W3" charset="0"/>
                          <a:sym typeface="Calibri" panose="020F0502020204030204" pitchFamily="34" charset="0"/>
                        </a:defRPr>
                      </a:lvl3pPr>
                      <a:lvl4pPr marL="1538288" indent="-228600" algn="l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Wingdings" panose="05000000000000000000" pitchFamily="2" charset="2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ヒラギノ角ゴ ProN W3" charset="0"/>
                          <a:cs typeface="ヒラギノ角ゴ ProN W3" charset="0"/>
                          <a:sym typeface="Calibri" panose="020F0502020204030204" pitchFamily="34" charset="0"/>
                        </a:defRPr>
                      </a:lvl4pPr>
                      <a:lvl5pPr marL="1995488" indent="-228600" algn="l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Wingdings" panose="05000000000000000000" pitchFamily="2" charset="2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ヒラギノ角ゴ ProN W3" charset="0"/>
                          <a:cs typeface="ヒラギノ角ゴ ProN W3" charset="0"/>
                          <a:sym typeface="Calibri" panose="020F0502020204030204" pitchFamily="34" charset="0"/>
                        </a:defRPr>
                      </a:lvl5pPr>
                      <a:lvl6pPr marL="2452688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anose="05000000000000000000" pitchFamily="2" charset="2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ヒラギノ角ゴ ProN W3" charset="0"/>
                          <a:cs typeface="ヒラギノ角ゴ ProN W3" charset="0"/>
                          <a:sym typeface="Calibri" panose="020F0502020204030204" pitchFamily="34" charset="0"/>
                        </a:defRPr>
                      </a:lvl6pPr>
                      <a:lvl7pPr marL="2909888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anose="05000000000000000000" pitchFamily="2" charset="2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ヒラギノ角ゴ ProN W3" charset="0"/>
                          <a:cs typeface="ヒラギノ角ゴ ProN W3" charset="0"/>
                          <a:sym typeface="Calibri" panose="020F0502020204030204" pitchFamily="34" charset="0"/>
                        </a:defRPr>
                      </a:lvl7pPr>
                      <a:lvl8pPr marL="3367088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anose="05000000000000000000" pitchFamily="2" charset="2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ヒラギノ角ゴ ProN W3" charset="0"/>
                          <a:cs typeface="ヒラギノ角ゴ ProN W3" charset="0"/>
                          <a:sym typeface="Calibri" panose="020F0502020204030204" pitchFamily="34" charset="0"/>
                        </a:defRPr>
                      </a:lvl8pPr>
                      <a:lvl9pPr marL="3824288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anose="05000000000000000000" pitchFamily="2" charset="2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ヒラギノ角ゴ ProN W3" charset="0"/>
                          <a:cs typeface="ヒラギノ角ゴ ProN W3" charset="0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anose="05000000000000000000" pitchFamily="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  <a:sym typeface="Calibri" panose="020F0502020204030204" pitchFamily="34" charset="0"/>
                        </a:rPr>
                        <a:t>P4</a:t>
                      </a:r>
                    </a:p>
                  </a:txBody>
                  <a:tcPr marL="44427" marR="44427" marT="44413" marB="44413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Wingdings" panose="05000000000000000000" pitchFamily="2" charset="2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ヒラギノ角ゴ ProN W3" charset="0"/>
                          <a:cs typeface="ヒラギノ角ゴ ProN W3" charset="0"/>
                          <a:sym typeface="Calibri" panose="020F0502020204030204" pitchFamily="34" charset="0"/>
                        </a:defRPr>
                      </a:lvl1pPr>
                      <a:lvl2pPr marL="681038" indent="-285750" algn="l">
                        <a:spcBef>
                          <a:spcPts val="600"/>
                        </a:spcBef>
                        <a:buSzPct val="100000"/>
                        <a:buFont typeface="Lucida Grande" charset="0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ヒラギノ角ゴ ProN W3" charset="0"/>
                          <a:cs typeface="ヒラギノ角ゴ ProN W3" charset="0"/>
                          <a:sym typeface="Calibri" panose="020F0502020204030204" pitchFamily="34" charset="0"/>
                        </a:defRPr>
                      </a:lvl2pPr>
                      <a:lvl3pPr marL="1081088" indent="-228600" algn="l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Wingdings" panose="05000000000000000000" pitchFamily="2" charset="2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ヒラギノ角ゴ ProN W3" charset="0"/>
                          <a:cs typeface="ヒラギノ角ゴ ProN W3" charset="0"/>
                          <a:sym typeface="Calibri" panose="020F0502020204030204" pitchFamily="34" charset="0"/>
                        </a:defRPr>
                      </a:lvl3pPr>
                      <a:lvl4pPr marL="1538288" indent="-228600" algn="l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Wingdings" panose="05000000000000000000" pitchFamily="2" charset="2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ヒラギノ角ゴ ProN W3" charset="0"/>
                          <a:cs typeface="ヒラギノ角ゴ ProN W3" charset="0"/>
                          <a:sym typeface="Calibri" panose="020F0502020204030204" pitchFamily="34" charset="0"/>
                        </a:defRPr>
                      </a:lvl4pPr>
                      <a:lvl5pPr marL="1995488" indent="-228600" algn="l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Wingdings" panose="05000000000000000000" pitchFamily="2" charset="2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ヒラギノ角ゴ ProN W3" charset="0"/>
                          <a:cs typeface="ヒラギノ角ゴ ProN W3" charset="0"/>
                          <a:sym typeface="Calibri" panose="020F0502020204030204" pitchFamily="34" charset="0"/>
                        </a:defRPr>
                      </a:lvl5pPr>
                      <a:lvl6pPr marL="2452688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anose="05000000000000000000" pitchFamily="2" charset="2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ヒラギノ角ゴ ProN W3" charset="0"/>
                          <a:cs typeface="ヒラギノ角ゴ ProN W3" charset="0"/>
                          <a:sym typeface="Calibri" panose="020F0502020204030204" pitchFamily="34" charset="0"/>
                        </a:defRPr>
                      </a:lvl6pPr>
                      <a:lvl7pPr marL="2909888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anose="05000000000000000000" pitchFamily="2" charset="2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ヒラギノ角ゴ ProN W3" charset="0"/>
                          <a:cs typeface="ヒラギノ角ゴ ProN W3" charset="0"/>
                          <a:sym typeface="Calibri" panose="020F0502020204030204" pitchFamily="34" charset="0"/>
                        </a:defRPr>
                      </a:lvl7pPr>
                      <a:lvl8pPr marL="3367088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anose="05000000000000000000" pitchFamily="2" charset="2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ヒラギノ角ゴ ProN W3" charset="0"/>
                          <a:cs typeface="ヒラギノ角ゴ ProN W3" charset="0"/>
                          <a:sym typeface="Calibri" panose="020F0502020204030204" pitchFamily="34" charset="0"/>
                        </a:defRPr>
                      </a:lvl8pPr>
                      <a:lvl9pPr marL="3824288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anose="05000000000000000000" pitchFamily="2" charset="2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ヒラギノ角ゴ ProN W3" charset="0"/>
                          <a:cs typeface="ヒラギノ角ゴ ProN W3" charset="0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anose="05000000000000000000" pitchFamily="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panose="020F0702030404030204" pitchFamily="34" charset="0"/>
                          <a:ea typeface="ＭＳ Ｐゴシック" panose="020B0600070205080204" pitchFamily="50" charset="-128"/>
                          <a:sym typeface="Calibri Bold" panose="020F0702030404030204" pitchFamily="34" charset="0"/>
                        </a:rPr>
                        <a:t>Agro-meteorological Information Products</a:t>
                      </a:r>
                    </a:p>
                  </a:txBody>
                  <a:tcPr marL="44427" marR="44427" marT="44413" marB="444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anose="05000000000000000000" pitchFamily="2" charset="2"/>
                        <a:buNone/>
                        <a:tabLst>
                          <a:tab pos="914400" algn="l"/>
                        </a:tabLst>
                        <a:defRPr/>
                      </a:pPr>
                      <a:r>
                        <a:rPr kumimoji="0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sym typeface="Calibri Bold" panose="020F0702030404030204" pitchFamily="34" charset="0"/>
                        </a:rPr>
                        <a:t>Daily Mid/coarse resolution optical, passive microwaver and PR with geostatinary met sat frequent observation (MODIS, Sentinel, GCOM-C/W, GPM, Himawari, etc.)</a:t>
                      </a:r>
                    </a:p>
                  </a:txBody>
                  <a:tcPr marL="44427" marR="44427" marT="44413" marB="444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7914">
                <a:tc>
                  <a:txBody>
                    <a:bodyPr/>
                    <a:lstStyle>
                      <a:lvl1pPr algn="l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Wingdings" panose="05000000000000000000" pitchFamily="2" charset="2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ヒラギノ角ゴ ProN W3" charset="0"/>
                          <a:cs typeface="ヒラギノ角ゴ ProN W3" charset="0"/>
                          <a:sym typeface="Calibri" panose="020F0502020204030204" pitchFamily="34" charset="0"/>
                        </a:defRPr>
                      </a:lvl1pPr>
                      <a:lvl2pPr marL="681038" indent="-285750" algn="l">
                        <a:spcBef>
                          <a:spcPts val="600"/>
                        </a:spcBef>
                        <a:buSzPct val="100000"/>
                        <a:buFont typeface="Lucida Grande" charset="0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ヒラギノ角ゴ ProN W3" charset="0"/>
                          <a:cs typeface="ヒラギノ角ゴ ProN W3" charset="0"/>
                          <a:sym typeface="Calibri" panose="020F0502020204030204" pitchFamily="34" charset="0"/>
                        </a:defRPr>
                      </a:lvl2pPr>
                      <a:lvl3pPr marL="1081088" indent="-228600" algn="l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Wingdings" panose="05000000000000000000" pitchFamily="2" charset="2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ヒラギノ角ゴ ProN W3" charset="0"/>
                          <a:cs typeface="ヒラギノ角ゴ ProN W3" charset="0"/>
                          <a:sym typeface="Calibri" panose="020F0502020204030204" pitchFamily="34" charset="0"/>
                        </a:defRPr>
                      </a:lvl3pPr>
                      <a:lvl4pPr marL="1538288" indent="-228600" algn="l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Wingdings" panose="05000000000000000000" pitchFamily="2" charset="2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ヒラギノ角ゴ ProN W3" charset="0"/>
                          <a:cs typeface="ヒラギノ角ゴ ProN W3" charset="0"/>
                          <a:sym typeface="Calibri" panose="020F0502020204030204" pitchFamily="34" charset="0"/>
                        </a:defRPr>
                      </a:lvl4pPr>
                      <a:lvl5pPr marL="1995488" indent="-228600" algn="l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Wingdings" panose="05000000000000000000" pitchFamily="2" charset="2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ヒラギノ角ゴ ProN W3" charset="0"/>
                          <a:cs typeface="ヒラギノ角ゴ ProN W3" charset="0"/>
                          <a:sym typeface="Calibri" panose="020F0502020204030204" pitchFamily="34" charset="0"/>
                        </a:defRPr>
                      </a:lvl5pPr>
                      <a:lvl6pPr marL="2452688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anose="05000000000000000000" pitchFamily="2" charset="2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ヒラギノ角ゴ ProN W3" charset="0"/>
                          <a:cs typeface="ヒラギノ角ゴ ProN W3" charset="0"/>
                          <a:sym typeface="Calibri" panose="020F0502020204030204" pitchFamily="34" charset="0"/>
                        </a:defRPr>
                      </a:lvl6pPr>
                      <a:lvl7pPr marL="2909888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anose="05000000000000000000" pitchFamily="2" charset="2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ヒラギノ角ゴ ProN W3" charset="0"/>
                          <a:cs typeface="ヒラギノ角ゴ ProN W3" charset="0"/>
                          <a:sym typeface="Calibri" panose="020F0502020204030204" pitchFamily="34" charset="0"/>
                        </a:defRPr>
                      </a:lvl7pPr>
                      <a:lvl8pPr marL="3367088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anose="05000000000000000000" pitchFamily="2" charset="2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ヒラギノ角ゴ ProN W3" charset="0"/>
                          <a:cs typeface="ヒラギノ角ゴ ProN W3" charset="0"/>
                          <a:sym typeface="Calibri" panose="020F0502020204030204" pitchFamily="34" charset="0"/>
                        </a:defRPr>
                      </a:lvl8pPr>
                      <a:lvl9pPr marL="3824288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anose="05000000000000000000" pitchFamily="2" charset="2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ヒラギノ角ゴ ProN W3" charset="0"/>
                          <a:cs typeface="ヒラギノ角ゴ ProN W3" charset="0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anose="05000000000000000000" pitchFamily="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  <a:sym typeface="Calibri" panose="020F0502020204030204" pitchFamily="34" charset="0"/>
                        </a:rPr>
                        <a:t>P5</a:t>
                      </a:r>
                    </a:p>
                  </a:txBody>
                  <a:tcPr marL="44427" marR="44427" marT="44413" marB="44413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Wingdings" panose="05000000000000000000" pitchFamily="2" charset="2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ヒラギノ角ゴ ProN W3" charset="0"/>
                          <a:cs typeface="ヒラギノ角ゴ ProN W3" charset="0"/>
                          <a:sym typeface="Calibri" panose="020F0502020204030204" pitchFamily="34" charset="0"/>
                        </a:defRPr>
                      </a:lvl1pPr>
                      <a:lvl2pPr marL="681038" indent="-285750" algn="l">
                        <a:spcBef>
                          <a:spcPts val="600"/>
                        </a:spcBef>
                        <a:buSzPct val="100000"/>
                        <a:buFont typeface="Lucida Grande" charset="0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ヒラギノ角ゴ ProN W3" charset="0"/>
                          <a:cs typeface="ヒラギノ角ゴ ProN W3" charset="0"/>
                          <a:sym typeface="Calibri" panose="020F0502020204030204" pitchFamily="34" charset="0"/>
                        </a:defRPr>
                      </a:lvl2pPr>
                      <a:lvl3pPr marL="1081088" indent="-228600" algn="l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Wingdings" panose="05000000000000000000" pitchFamily="2" charset="2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ヒラギノ角ゴ ProN W3" charset="0"/>
                          <a:cs typeface="ヒラギノ角ゴ ProN W3" charset="0"/>
                          <a:sym typeface="Calibri" panose="020F0502020204030204" pitchFamily="34" charset="0"/>
                        </a:defRPr>
                      </a:lvl3pPr>
                      <a:lvl4pPr marL="1538288" indent="-228600" algn="l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Wingdings" panose="05000000000000000000" pitchFamily="2" charset="2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ヒラギノ角ゴ ProN W3" charset="0"/>
                          <a:cs typeface="ヒラギノ角ゴ ProN W3" charset="0"/>
                          <a:sym typeface="Calibri" panose="020F0502020204030204" pitchFamily="34" charset="0"/>
                        </a:defRPr>
                      </a:lvl4pPr>
                      <a:lvl5pPr marL="1995488" indent="-228600" algn="l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Wingdings" panose="05000000000000000000" pitchFamily="2" charset="2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ヒラギノ角ゴ ProN W3" charset="0"/>
                          <a:cs typeface="ヒラギノ角ゴ ProN W3" charset="0"/>
                          <a:sym typeface="Calibri" panose="020F0502020204030204" pitchFamily="34" charset="0"/>
                        </a:defRPr>
                      </a:lvl5pPr>
                      <a:lvl6pPr marL="2452688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anose="05000000000000000000" pitchFamily="2" charset="2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ヒラギノ角ゴ ProN W3" charset="0"/>
                          <a:cs typeface="ヒラギノ角ゴ ProN W3" charset="0"/>
                          <a:sym typeface="Calibri" panose="020F0502020204030204" pitchFamily="34" charset="0"/>
                        </a:defRPr>
                      </a:lvl6pPr>
                      <a:lvl7pPr marL="2909888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anose="05000000000000000000" pitchFamily="2" charset="2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ヒラギノ角ゴ ProN W3" charset="0"/>
                          <a:cs typeface="ヒラギノ角ゴ ProN W3" charset="0"/>
                          <a:sym typeface="Calibri" panose="020F0502020204030204" pitchFamily="34" charset="0"/>
                        </a:defRPr>
                      </a:lvl7pPr>
                      <a:lvl8pPr marL="3367088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anose="05000000000000000000" pitchFamily="2" charset="2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ヒラギノ角ゴ ProN W3" charset="0"/>
                          <a:cs typeface="ヒラギノ角ゴ ProN W3" charset="0"/>
                          <a:sym typeface="Calibri" panose="020F0502020204030204" pitchFamily="34" charset="0"/>
                        </a:defRPr>
                      </a:lvl8pPr>
                      <a:lvl9pPr marL="3824288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anose="05000000000000000000" pitchFamily="2" charset="2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ヒラギノ角ゴ ProN W3" charset="0"/>
                          <a:cs typeface="ヒラギノ角ゴ ProN W3" charset="0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anose="05000000000000000000" pitchFamily="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panose="020F0702030404030204" pitchFamily="34" charset="0"/>
                          <a:ea typeface="ＭＳ Ｐゴシック" panose="020B0600070205080204" pitchFamily="50" charset="-128"/>
                          <a:sym typeface="Calibri Bold" panose="020F0702030404030204" pitchFamily="34" charset="0"/>
                        </a:rPr>
                        <a:t>Production Estimation and Forecasting</a:t>
                      </a:r>
                    </a:p>
                  </a:txBody>
                  <a:tcPr marL="44427" marR="44427" marT="44413" marB="444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anose="05000000000000000000" pitchFamily="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sym typeface="Calibri Bold" panose="020F0702030404030204" pitchFamily="34" charset="0"/>
                        </a:rPr>
                        <a:t>Data fusion, data integration with ground base observation / statisitcal information and crop models</a:t>
                      </a:r>
                      <a:endParaRPr kumimoji="0" lang="en-US" altLang="ja-JP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sym typeface="Calibri Bold" panose="020F0702030404030204" pitchFamily="34" charset="0"/>
                      </a:endParaRPr>
                    </a:p>
                  </a:txBody>
                  <a:tcPr marL="44427" marR="44427" marT="44413" marB="444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" name="正方形/長方形 11"/>
          <p:cNvSpPr/>
          <p:nvPr/>
        </p:nvSpPr>
        <p:spPr>
          <a:xfrm>
            <a:off x="95406" y="621166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914400" hangingPunct="1"/>
            <a:endParaRPr kumimoji="1" lang="en-US" altLang="ja-JP" sz="1800" kern="1200" dirty="0">
              <a:solidFill>
                <a:prstClr val="black"/>
              </a:solidFill>
              <a:latin typeface="Calibri" pitchFamily="34" charset="0"/>
              <a:ea typeface="ＭＳ Ｐゴシック"/>
              <a:sym typeface="Calibri" pitchFamily="34" charset="0"/>
            </a:endParaRPr>
          </a:p>
        </p:txBody>
      </p:sp>
      <p:pic>
        <p:nvPicPr>
          <p:cNvPr id="24" name="image9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2592" y="41798"/>
            <a:ext cx="1561953" cy="470599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16" y="4236391"/>
            <a:ext cx="3344752" cy="2196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正方形/長方形 3"/>
          <p:cNvSpPr/>
          <p:nvPr/>
        </p:nvSpPr>
        <p:spPr>
          <a:xfrm>
            <a:off x="-22592" y="6396335"/>
            <a:ext cx="34868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hangingPunct="1"/>
            <a:r>
              <a:rPr kumimoji="1" lang="en-US" altLang="ja-JP" sz="1400" kern="1200" smtClean="0">
                <a:solidFill>
                  <a:prstClr val="black"/>
                </a:solidFill>
                <a:latin typeface="Calibri"/>
                <a:ea typeface="ＭＳ Ｐゴシック"/>
              </a:rPr>
              <a:t>Vietnam Data Cube starting from GEOSS-AP</a:t>
            </a:r>
          </a:p>
          <a:p>
            <a:pPr defTabSz="914400" hangingPunct="1"/>
            <a:r>
              <a:rPr kumimoji="1" lang="en-US" altLang="ja-JP" sz="1400" kern="1200" smtClean="0">
                <a:solidFill>
                  <a:prstClr val="black"/>
                </a:solidFill>
                <a:latin typeface="Calibri"/>
                <a:ea typeface="ＭＳ Ｐゴシック"/>
              </a:rPr>
              <a:t>(Hanoi, September) by VNSC/VAST with CEOS</a:t>
            </a:r>
            <a:endParaRPr kumimoji="1" lang="ja-JP" altLang="en-US" sz="1400" kern="120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336342" y="404675"/>
            <a:ext cx="122822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hangingPunct="1"/>
            <a:r>
              <a:rPr kumimoji="1" lang="en-US" altLang="ja-JP" sz="800" kern="1200">
                <a:solidFill>
                  <a:srgbClr val="1F497D"/>
                </a:solidFill>
                <a:latin typeface="Calibri" pitchFamily="34" charset="0"/>
                <a:ea typeface="ＭＳ Ｐゴシック"/>
                <a:sym typeface="Calibri" pitchFamily="34" charset="0"/>
                <a:hlinkClick r:id="rId6"/>
              </a:rPr>
              <a:t>http://www.asia-rice.org</a:t>
            </a:r>
            <a:endParaRPr kumimoji="1" lang="en-US" altLang="ja-JP" sz="800" kern="1200">
              <a:solidFill>
                <a:srgbClr val="1F497D"/>
              </a:solidFill>
              <a:latin typeface="Calibri" pitchFamily="34" charset="0"/>
              <a:ea typeface="ＭＳ Ｐゴシック"/>
              <a:sym typeface="Calibri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670" y="4210509"/>
            <a:ext cx="2880320" cy="2603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2609" y="4334009"/>
            <a:ext cx="2708979" cy="1717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0" name="正方形/長方形 59"/>
          <p:cNvSpPr/>
          <p:nvPr/>
        </p:nvSpPr>
        <p:spPr>
          <a:xfrm>
            <a:off x="3454458" y="6157138"/>
            <a:ext cx="255063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hangingPunct="1"/>
            <a:r>
              <a:rPr kumimoji="1" lang="en-US" altLang="ja-JP" sz="1400" kern="1200" smtClean="0">
                <a:solidFill>
                  <a:prstClr val="black"/>
                </a:solidFill>
                <a:latin typeface="Calibri"/>
                <a:ea typeface="ＭＳ Ｐゴシック"/>
              </a:rPr>
              <a:t>Time series observation by SAR for top 10 Indonesia main rice regions by ALOS-2 with MOA</a:t>
            </a:r>
            <a:endParaRPr kumimoji="1" lang="ja-JP" altLang="en-US" sz="1400" kern="120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pic>
        <p:nvPicPr>
          <p:cNvPr id="61" name="Picture 3" descr="D:\Document_murakami\IVOS\201511\gcomc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1791043">
            <a:off x="8328654" y="5152891"/>
            <a:ext cx="734157" cy="36353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53" descr="C:\Documents and Settings\02027\デスクトップ\2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873393" y="4166858"/>
            <a:ext cx="738554" cy="5651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5" descr="D:\Document_murakami\IVOS\201511\gcomw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20879043">
            <a:off x="8446971" y="4266870"/>
            <a:ext cx="621323" cy="36512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6" descr="D:\Document_murakami\IVOS\201511\gpm.pn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8494196" y="5625585"/>
            <a:ext cx="608135" cy="4254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298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Calibri"/>
        <a:ea typeface="Calibri"/>
        <a:cs typeface="Calibri"/>
      </a:majorFont>
      <a:minorFont>
        <a:latin typeface="Calibri"/>
        <a:ea typeface="Calibri"/>
        <a:cs typeface="Calibri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6095C9"/>
        </a:solidFill>
        <a:ln w="9525" cap="flat">
          <a:solidFill>
            <a:srgbClr val="000000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>
            <a:srgbClr val="000000"/>
          </a:buClr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"/>
            <a:ea typeface="Helvetica"/>
            <a:cs typeface="Helvetica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GEOGLAM_ppt_Template">
  <a:themeElements>
    <a:clrScheme name="GEOPowerpointPresentation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EOPowerpointPresentationTemplat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EOPowerpointPresentation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OPowerpointPresentation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OPowerpointPresentation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OPowerpointPresentation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OPowerpointPresentation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OPowerpointPresentation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OPowerpointPresentation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OPowerpointPresentation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OPowerpointPresentation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OPowerpointPresentation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OPowerpointPresentation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OPowerpointPresentation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Calibri"/>
        <a:ea typeface="Calibri"/>
        <a:cs typeface="Calibri"/>
      </a:majorFont>
      <a:minorFont>
        <a:latin typeface="Calibri"/>
        <a:ea typeface="Calibri"/>
        <a:cs typeface="Calibri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6095C9"/>
        </a:solidFill>
        <a:ln w="9525" cap="flat">
          <a:solidFill>
            <a:srgbClr val="000000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>
            <a:srgbClr val="000000"/>
          </a:buClr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"/>
            <a:ea typeface="Helvetica"/>
            <a:cs typeface="Helvetica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</TotalTime>
  <Words>1220</Words>
  <Application>Microsoft Office PowerPoint</Application>
  <PresentationFormat>画面に合わせる (4:3)</PresentationFormat>
  <Paragraphs>166</Paragraphs>
  <Slides>11</Slides>
  <Notes>1</Notes>
  <HiddenSlides>0</HiddenSlides>
  <MMClips>0</MMClips>
  <ScaleCrop>false</ScaleCrop>
  <HeadingPairs>
    <vt:vector size="4" baseType="variant">
      <vt:variant>
        <vt:lpstr>テーマ</vt:lpstr>
      </vt:variant>
      <vt:variant>
        <vt:i4>6</vt:i4>
      </vt:variant>
      <vt:variant>
        <vt:lpstr>スライド タイトル</vt:lpstr>
      </vt:variant>
      <vt:variant>
        <vt:i4>11</vt:i4>
      </vt:variant>
    </vt:vector>
  </HeadingPairs>
  <TitlesOfParts>
    <vt:vector size="17" baseType="lpstr">
      <vt:lpstr>White</vt:lpstr>
      <vt:lpstr>GEOGLAM_ppt_Template</vt:lpstr>
      <vt:lpstr>ホワイト</vt:lpstr>
      <vt:lpstr>Office テーマ</vt:lpstr>
      <vt:lpstr>Office ​​テーマ</vt:lpstr>
      <vt:lpstr>1_Office テーマ</vt:lpstr>
      <vt:lpstr>ALOS-2 ScanSAR data provision  (UPDATE) </vt:lpstr>
      <vt:lpstr>PowerPoint プレゼンテーション</vt:lpstr>
      <vt:lpstr>JICA-JAXA Forest Early Warning System in the Tropics (JJ-FAST)</vt:lpstr>
      <vt:lpstr>ALOS-2 ScanSAR data specification for GFOI and other applications(DRAFT)</vt:lpstr>
      <vt:lpstr>ALOS-2 ScanSAR data samples</vt:lpstr>
      <vt:lpstr>ALOS-2 ScanSAR data provision status</vt:lpstr>
      <vt:lpstr>Coordination status with respecting countries</vt:lpstr>
      <vt:lpstr>PowerPoint プレゼンテーション</vt:lpstr>
      <vt:lpstr>PowerPoint プレゼンテーション</vt:lpstr>
      <vt:lpstr>Product 1:  Rice Crop Mapping in Southeast Asia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“Rice crop monitoring in the Mekong Delta, Vietnam”  Asia-RiCE and Japan’s Activities</dc:title>
  <dc:creator>祖父江　真一</dc:creator>
  <cp:lastModifiedBy>各自設定して下さい</cp:lastModifiedBy>
  <cp:revision>86</cp:revision>
  <dcterms:modified xsi:type="dcterms:W3CDTF">2017-09-01T00:47:51Z</dcterms:modified>
</cp:coreProperties>
</file>