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60" r:id="rId3"/>
    <p:sldId id="263" r:id="rId4"/>
    <p:sldId id="261" r:id="rId5"/>
    <p:sldId id="262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E37"/>
    <a:srgbClr val="0A67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53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85515-F86B-4CF0-B794-E345F6C3DED5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8F5DF-987C-4215-B536-22334B3E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26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09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59C9-A77D-442A-B291-03F68CA0DB8C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F009-40E5-4821-826F-E2DFEB635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32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59C9-A77D-442A-B291-03F68CA0DB8C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F009-40E5-4821-826F-E2DFEB635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61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59C9-A77D-442A-B291-03F68CA0DB8C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F009-40E5-4821-826F-E2DFEB635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52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xfrm>
            <a:off x="5973004" y="6540506"/>
            <a:ext cx="290142" cy="28725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5070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anchor="t"/>
          <a:lstStyle>
            <a:lvl1pPr>
              <a:spcBef>
                <a:spcPts val="600"/>
              </a:spcBef>
              <a:defRPr>
                <a:latin typeface="Tw Cen MT" panose="020B0602020104020603" pitchFamily="34" charset="0"/>
              </a:defRPr>
            </a:lvl1pPr>
            <a:lvl2pPr>
              <a:spcBef>
                <a:spcPts val="600"/>
              </a:spcBef>
              <a:defRPr sz="2400">
                <a:latin typeface="Tw Cen MT" panose="020B0602020104020603" pitchFamily="34" charset="0"/>
              </a:defRPr>
            </a:lvl2pPr>
            <a:lvl3pPr>
              <a:spcBef>
                <a:spcPts val="600"/>
              </a:spcBef>
              <a:defRPr sz="2000">
                <a:latin typeface="Tw Cen MT" panose="020B0602020104020603" pitchFamily="34" charset="0"/>
              </a:defRPr>
            </a:lvl3pPr>
            <a:lvl4pPr>
              <a:spcBef>
                <a:spcPts val="600"/>
              </a:spcBef>
              <a:defRPr sz="1800">
                <a:latin typeface="Tw Cen MT" panose="020B0602020104020603" pitchFamily="34" charset="0"/>
              </a:defRPr>
            </a:lvl4pPr>
            <a:lvl5pPr>
              <a:spcBef>
                <a:spcPts val="600"/>
              </a:spcBef>
              <a:defRPr sz="1600"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28070" y="6423497"/>
            <a:ext cx="325730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FF09F551-F43D-4047-B22F-3DADC4AC05F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8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59C9-A77D-442A-B291-03F68CA0DB8C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F009-40E5-4821-826F-E2DFEB635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7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59C9-A77D-442A-B291-03F68CA0DB8C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F009-40E5-4821-826F-E2DFEB635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1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59C9-A77D-442A-B291-03F68CA0DB8C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F009-40E5-4821-826F-E2DFEB635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8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59C9-A77D-442A-B291-03F68CA0DB8C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F009-40E5-4821-826F-E2DFEB635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5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59C9-A77D-442A-B291-03F68CA0DB8C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F009-40E5-4821-826F-E2DFEB635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5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59C9-A77D-442A-B291-03F68CA0DB8C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F009-40E5-4821-826F-E2DFEB635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9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59C9-A77D-442A-B291-03F68CA0DB8C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F009-40E5-4821-826F-E2DFEB635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59C9-A77D-442A-B291-03F68CA0DB8C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F009-40E5-4821-826F-E2DFEB635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0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859C9-A77D-442A-B291-03F68CA0DB8C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9F009-40E5-4821-826F-E2DFEB635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44553" y="476251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9" tIns="50799" rIns="50799" bIns="5079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44553" y="1619255"/>
            <a:ext cx="10502900" cy="4603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9" tIns="50799" rIns="50799" bIns="5079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947758" y="6540506"/>
            <a:ext cx="290142" cy="287256"/>
          </a:xfrm>
          <a:prstGeom prst="rect">
            <a:avLst/>
          </a:prstGeom>
          <a:ln w="12700">
            <a:miter lim="400000"/>
          </a:ln>
        </p:spPr>
        <p:txBody>
          <a:bodyPr wrap="none" lIns="50799" tIns="50799" rIns="50799" bIns="50799">
            <a:spAutoFit/>
          </a:bodyPr>
          <a:lstStyle>
            <a:lvl1pPr>
              <a:defRPr sz="1200">
                <a:latin typeface="Tw Cen MT" panose="020B0602020104020603" pitchFamily="34" charset="0"/>
              </a:defRPr>
            </a:lvl1pPr>
          </a:lstStyle>
          <a:p>
            <a:pPr algn="ctr" defTabSz="412691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412691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2" y="6316284"/>
            <a:ext cx="1541722" cy="473529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062357" y="6332476"/>
            <a:ext cx="3037114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defTabSz="825500" hangingPunct="0"/>
            <a:r>
              <a:rPr lang="en-US" sz="1100" dirty="0" smtClean="0">
                <a:solidFill>
                  <a:srgbClr val="0061AA"/>
                </a:solidFill>
                <a:latin typeface="Tw Cen MT" panose="020B0602020104020603" pitchFamily="34" charset="0"/>
                <a:sym typeface="Helvetica Light"/>
              </a:rPr>
              <a:t>@G20_GEOGLAM</a:t>
            </a:r>
          </a:p>
          <a:p>
            <a:pPr algn="r" defTabSz="825500" hangingPunct="0"/>
            <a:r>
              <a:rPr lang="en-US" sz="1100" dirty="0" smtClean="0">
                <a:solidFill>
                  <a:srgbClr val="0061AA"/>
                </a:solidFill>
                <a:latin typeface="Tw Cen MT" panose="020B0602020104020603" pitchFamily="34" charset="0"/>
                <a:sym typeface="Helvetica Light"/>
              </a:rPr>
              <a:t>www.geoglam.org </a:t>
            </a:r>
            <a:endParaRPr lang="en-US" sz="1100" dirty="0">
              <a:solidFill>
                <a:srgbClr val="0061AA"/>
              </a:solidFill>
              <a:latin typeface="Tw Cen MT" panose="020B0602020104020603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5202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/>
  <p:hf hdr="0" ftr="0" dt="0"/>
  <p:txStyles>
    <p:titleStyle>
      <a:lvl1pPr marL="0" marR="0" indent="0" algn="ctr" defTabSz="4126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 panose="020B0602020104020603" pitchFamily="34" charset="0"/>
          <a:ea typeface="+mn-ea"/>
          <a:cs typeface="+mn-cs"/>
          <a:sym typeface="Helvetica Light"/>
        </a:defRPr>
      </a:lvl1pPr>
      <a:lvl2pPr marL="0" marR="0" indent="114285" algn="ctr" defTabSz="4126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569" algn="ctr" defTabSz="4126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853" algn="ctr" defTabSz="4126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134" algn="ctr" defTabSz="4126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419" algn="ctr" defTabSz="4126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703" algn="ctr" defTabSz="4126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799987" algn="ctr" defTabSz="4126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272" algn="ctr" defTabSz="4126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7455" marR="0" indent="-317455" algn="l" defTabSz="412691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 panose="020B0602020104020603" pitchFamily="34" charset="0"/>
          <a:ea typeface="+mn-ea"/>
          <a:cs typeface="+mn-cs"/>
          <a:sym typeface="Helvetica Light"/>
        </a:defRPr>
      </a:lvl1pPr>
      <a:lvl2pPr marL="634911" marR="0" indent="-317455" algn="l" defTabSz="412691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 panose="020B0602020104020603" pitchFamily="34" charset="0"/>
          <a:ea typeface="+mn-ea"/>
          <a:cs typeface="+mn-cs"/>
          <a:sym typeface="Helvetica Light"/>
        </a:defRPr>
      </a:lvl2pPr>
      <a:lvl3pPr marL="952365" marR="0" indent="-317455" algn="l" defTabSz="412691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 panose="020B0602020104020603" pitchFamily="34" charset="0"/>
          <a:ea typeface="+mn-ea"/>
          <a:cs typeface="+mn-cs"/>
          <a:sym typeface="Helvetica Light"/>
        </a:defRPr>
      </a:lvl3pPr>
      <a:lvl4pPr marL="1269821" marR="0" indent="-317455" algn="l" defTabSz="412691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 panose="020B0602020104020603" pitchFamily="34" charset="0"/>
          <a:ea typeface="+mn-ea"/>
          <a:cs typeface="+mn-cs"/>
          <a:sym typeface="Helvetica Light"/>
        </a:defRPr>
      </a:lvl4pPr>
      <a:lvl5pPr marL="1587276" marR="0" indent="-317455" algn="l" defTabSz="412691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 panose="020B0602020104020603" pitchFamily="34" charset="0"/>
          <a:ea typeface="+mn-ea"/>
          <a:cs typeface="+mn-cs"/>
          <a:sym typeface="Helvetica Light"/>
        </a:defRPr>
      </a:lvl5pPr>
      <a:lvl6pPr marL="1904732" marR="0" indent="-317455" algn="l" defTabSz="412691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222186" marR="0" indent="-317455" algn="l" defTabSz="412691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539641" marR="0" indent="-317455" algn="l" defTabSz="412691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57097" marR="0" indent="-317455" algn="l" defTabSz="412691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26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285" algn="ctr" defTabSz="4126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569" algn="ctr" defTabSz="4126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853" algn="ctr" defTabSz="4126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134" algn="ctr" defTabSz="4126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419" algn="ctr" defTabSz="4126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703" algn="ctr" defTabSz="4126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799987" algn="ctr" defTabSz="4126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272" algn="ctr" defTabSz="4126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the-house-300749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5840"/>
            <a:ext cx="12192000" cy="609674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39"/>
          <p:cNvSpPr/>
          <p:nvPr/>
        </p:nvSpPr>
        <p:spPr>
          <a:xfrm>
            <a:off x="1855452" y="3623484"/>
            <a:ext cx="8748972" cy="1659715"/>
          </a:xfrm>
          <a:prstGeom prst="rect">
            <a:avLst/>
          </a:prstGeom>
          <a:solidFill>
            <a:srgbClr val="000000">
              <a:alpha val="44430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42509" tIns="42509" rIns="42509" bIns="42509" anchor="ctr"/>
          <a:lstStyle/>
          <a:p>
            <a:pPr algn="ctr" defTabSz="412691" hangingPunct="0"/>
            <a:r>
              <a:rPr lang="en-US" sz="2250" kern="0" dirty="0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  <a:sym typeface="Helvetica Light"/>
              </a:rPr>
              <a:t>	</a:t>
            </a:r>
            <a:r>
              <a:rPr lang="en-US" sz="2250" kern="0" dirty="0" smtClean="0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  <a:sym typeface="Helvetica Light"/>
              </a:rPr>
              <a:t>A timeline and some preliminary options </a:t>
            </a:r>
          </a:p>
          <a:p>
            <a:pPr algn="ctr" defTabSz="412691" hangingPunct="0"/>
            <a:endParaRPr lang="en-US" sz="2250" kern="0" dirty="0" smtClean="0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  <a:sym typeface="Helvetica Light"/>
            </a:endParaRPr>
          </a:p>
          <a:p>
            <a:pPr algn="ctr" defTabSz="412691" hangingPunct="0"/>
            <a:r>
              <a:rPr lang="en-US" kern="0" dirty="0" smtClean="0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  <a:sym typeface="Helvetica Light"/>
              </a:rPr>
              <a:t>GEOGLAM Secretariat</a:t>
            </a:r>
            <a:endParaRPr lang="en-US" kern="0" dirty="0" smtClean="0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  <a:sym typeface="Helvetica Light"/>
            </a:endParaRPr>
          </a:p>
          <a:p>
            <a:pPr algn="ctr" defTabSz="412691" hangingPunct="0"/>
            <a:r>
              <a:rPr lang="en-US" kern="0" dirty="0" smtClean="0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  <a:sym typeface="Helvetica Light"/>
              </a:rPr>
              <a:t> akwhitcraft@geoglam.org </a:t>
            </a:r>
            <a:endParaRPr kern="0" dirty="0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6" name="Shape 127"/>
          <p:cNvSpPr/>
          <p:nvPr/>
        </p:nvSpPr>
        <p:spPr>
          <a:xfrm>
            <a:off x="934552" y="1598449"/>
            <a:ext cx="10721773" cy="70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2509" tIns="42509" rIns="42509" bIns="42509" anchor="ctr">
            <a:spAutoFit/>
          </a:bodyPr>
          <a:lstStyle>
            <a:lvl1pPr>
              <a:defRPr sz="2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2691" hangingPunct="0"/>
            <a:r>
              <a:rPr lang="en-US" sz="4000" kern="0" dirty="0" smtClean="0">
                <a:latin typeface="Tw Cen MT" panose="020B0602020104020603" pitchFamily="34" charset="0"/>
              </a:rPr>
              <a:t>The Future of the CEOS Ad Hoc Working Group on</a:t>
            </a:r>
            <a:endParaRPr sz="4000" kern="0" dirty="0">
              <a:latin typeface="Tw Cen MT" panose="020B0602020104020603" pitchFamily="34" charset="0"/>
            </a:endParaRPr>
          </a:p>
        </p:txBody>
      </p:sp>
      <p:sp>
        <p:nvSpPr>
          <p:cNvPr id="10" name="Shape 128"/>
          <p:cNvSpPr/>
          <p:nvPr/>
        </p:nvSpPr>
        <p:spPr>
          <a:xfrm>
            <a:off x="4418669" y="2428300"/>
            <a:ext cx="3753519" cy="1009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2509" tIns="42509" rIns="42509" bIns="42509" anchor="ctr">
            <a:spAutoFit/>
          </a:bodyPr>
          <a:lstStyle>
            <a:lvl1pPr>
              <a:defRPr sz="1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412691" hangingPunct="0"/>
            <a:r>
              <a:rPr sz="6000" b="1" kern="0" dirty="0">
                <a:latin typeface="Tw Cen MT" panose="020B0602020104020603" pitchFamily="34" charset="0"/>
              </a:rPr>
              <a:t>GEOGLAM</a:t>
            </a:r>
            <a:r>
              <a:rPr lang="en-US" sz="6000" b="1" kern="0" dirty="0">
                <a:latin typeface="Tw Cen MT" panose="020B06020201040206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92929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FF09F551-F43D-4047-B22F-3DADC4AC05F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87" y="233916"/>
            <a:ext cx="10682176" cy="600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6328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774" y="2607513"/>
            <a:ext cx="4309730" cy="242422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GEOGLAM now has a Thematic Coordination Team on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ym typeface="Wingdings" panose="05000000000000000000" pitchFamily="2" charset="2"/>
              </a:rPr>
              <a:t>“</a:t>
            </a:r>
            <a:r>
              <a:rPr lang="en-US" sz="3600" dirty="0">
                <a:sym typeface="Wingdings" panose="05000000000000000000" pitchFamily="2" charset="2"/>
              </a:rPr>
              <a:t>EO Data Coordination </a:t>
            </a:r>
            <a:r>
              <a:rPr lang="en-US" sz="3600" dirty="0" smtClean="0">
                <a:sym typeface="Wingdings" panose="05000000000000000000" pitchFamily="2" charset="2"/>
              </a:rPr>
              <a:t>[and Management]” 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90690"/>
            <a:ext cx="7231912" cy="473280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This is where the main tasks that have been handled by the AHWG will live.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Collecting acquisition Requirements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Strategic interactions with space agencies and CEOS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Work on things like ARD+, EAVs definition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Link to space agencies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CEOS support is still integral.</a:t>
            </a:r>
          </a:p>
          <a:p>
            <a:pPr lvl="1"/>
            <a:r>
              <a:rPr lang="en-US" dirty="0" smtClean="0"/>
              <a:t>Characterizing CEOS capacity to support acquisition and access requirements </a:t>
            </a:r>
          </a:p>
          <a:p>
            <a:pPr lvl="1"/>
            <a:r>
              <a:rPr lang="en-US" dirty="0" smtClean="0"/>
              <a:t>Coordinating acquisition and access to satellite data </a:t>
            </a:r>
          </a:p>
          <a:p>
            <a:pPr lvl="1"/>
            <a:r>
              <a:rPr lang="en-US" dirty="0" smtClean="0"/>
              <a:t>Collaboration on ARD+ and EAVs – e.g. via LSI-VC and LPV</a:t>
            </a:r>
          </a:p>
          <a:p>
            <a:pPr lvl="1"/>
            <a:r>
              <a:rPr lang="en-US" dirty="0" smtClean="0"/>
              <a:t>Coordination across capacity development efforts </a:t>
            </a:r>
          </a:p>
          <a:p>
            <a:pPr lvl="1"/>
            <a:r>
              <a:rPr lang="en-US" dirty="0" smtClean="0"/>
              <a:t>Coordination on “the cloud” 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887930" y="3752616"/>
            <a:ext cx="520996" cy="5664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endParaRPr lang="en-US" sz="320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29376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65440" y="1442041"/>
            <a:ext cx="2445489" cy="841256"/>
          </a:xfrm>
          <a:prstGeom prst="rect">
            <a:avLst/>
          </a:prstGeom>
          <a:solidFill>
            <a:srgbClr val="0A67AE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 panose="020B0602020104020603" pitchFamily="34" charset="0"/>
                <a:sym typeface="Helvetica Light"/>
              </a:rPr>
              <a:t>Capacity Development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1265440" y="2500285"/>
            <a:ext cx="2445489" cy="471924"/>
          </a:xfrm>
          <a:prstGeom prst="rect">
            <a:avLst/>
          </a:prstGeom>
          <a:solidFill>
            <a:srgbClr val="0A67AE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 panose="020B0602020104020603" pitchFamily="34" charset="0"/>
                <a:sym typeface="Helvetica Light"/>
              </a:rPr>
              <a:t>R&amp;D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Tw Cen MT" panose="020B0602020104020603" pitchFamily="34" charset="0"/>
              <a:sym typeface="Helvetica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5442" y="3186883"/>
            <a:ext cx="2445489" cy="471924"/>
          </a:xfrm>
          <a:prstGeom prst="rect">
            <a:avLst/>
          </a:prstGeom>
          <a:solidFill>
            <a:srgbClr val="0A67AE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 panose="020B0602020104020603" pitchFamily="34" charset="0"/>
                <a:sym typeface="Helvetica Light"/>
              </a:rPr>
              <a:t>ICT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Tw Cen MT" panose="020B0602020104020603" pitchFamily="34" charset="0"/>
              <a:sym typeface="Helvetica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5443" y="3737758"/>
            <a:ext cx="2445489" cy="1210588"/>
          </a:xfrm>
          <a:prstGeom prst="rect">
            <a:avLst/>
          </a:prstGeom>
          <a:solidFill>
            <a:srgbClr val="0A67AE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r>
              <a:rPr lang="en-US" sz="2400" dirty="0">
                <a:solidFill>
                  <a:srgbClr val="FFFFFF"/>
                </a:solidFill>
                <a:latin typeface="Tw Cen MT" panose="020B0602020104020603" pitchFamily="34" charset="0"/>
                <a:sym typeface="Helvetica Light"/>
              </a:rPr>
              <a:t>Operational Systems Enhancement</a:t>
            </a:r>
            <a:endParaRPr lang="en-US" sz="2400" dirty="0">
              <a:solidFill>
                <a:srgbClr val="FFFFFF"/>
              </a:solidFill>
              <a:latin typeface="Tw Cen MT" panose="020B0602020104020603" pitchFamily="34" charset="0"/>
              <a:sym typeface="Helvetica Ligh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595" y="143900"/>
            <a:ext cx="1238813" cy="49080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463567" y="1626707"/>
            <a:ext cx="2445489" cy="471924"/>
          </a:xfrm>
          <a:prstGeom prst="rect">
            <a:avLst/>
          </a:prstGeom>
          <a:solidFill>
            <a:srgbClr val="A6CE37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FFFFFF"/>
                </a:solidFill>
                <a:latin typeface="Tw Cen MT" panose="020B0602020104020603" pitchFamily="34" charset="0"/>
                <a:sym typeface="Helvetica Light"/>
              </a:rPr>
              <a:t>WG Cap D</a:t>
            </a:r>
            <a:endParaRPr kumimoji="0" lang="en-US" sz="24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Tw Cen MT" panose="020B0602020104020603" pitchFamily="34" charset="0"/>
              <a:sym typeface="Helvetica Ligh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63567" y="2556344"/>
            <a:ext cx="2445489" cy="471924"/>
          </a:xfrm>
          <a:prstGeom prst="rect">
            <a:avLst/>
          </a:prstGeom>
          <a:solidFill>
            <a:srgbClr val="A6CE37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FFFFFF"/>
                </a:solidFill>
                <a:latin typeface="Tw Cen MT" panose="020B0602020104020603" pitchFamily="34" charset="0"/>
                <a:sym typeface="Helvetica Light"/>
              </a:rPr>
              <a:t>WG Cal Val</a:t>
            </a:r>
            <a:endParaRPr kumimoji="0" lang="en-US" sz="24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Tw Cen MT" panose="020B0602020104020603" pitchFamily="34" charset="0"/>
              <a:sym typeface="Helvetica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63567" y="4343052"/>
            <a:ext cx="2445489" cy="471924"/>
          </a:xfrm>
          <a:prstGeom prst="rect">
            <a:avLst/>
          </a:prstGeom>
          <a:solidFill>
            <a:srgbClr val="A6CE37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FFFFFF"/>
                </a:solidFill>
                <a:latin typeface="Tw Cen MT" panose="020B0602020104020603" pitchFamily="34" charset="0"/>
                <a:sym typeface="Helvetica Light"/>
              </a:rPr>
              <a:t>LSI-VC, SEO, FDA</a:t>
            </a:r>
            <a:endParaRPr kumimoji="0" lang="en-US" sz="24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Tw Cen MT" panose="020B0602020104020603" pitchFamily="34" charset="0"/>
              <a:sym typeface="Helvetica Light"/>
            </a:endParaRPr>
          </a:p>
        </p:txBody>
      </p:sp>
      <p:cxnSp>
        <p:nvCxnSpPr>
          <p:cNvPr id="18" name="Straight Connector 17"/>
          <p:cNvCxnSpPr>
            <a:stCxn id="5" idx="3"/>
            <a:endCxn id="12" idx="1"/>
          </p:cNvCxnSpPr>
          <p:nvPr/>
        </p:nvCxnSpPr>
        <p:spPr>
          <a:xfrm>
            <a:off x="3710929" y="1862669"/>
            <a:ext cx="4752638" cy="0"/>
          </a:xfrm>
          <a:prstGeom prst="line">
            <a:avLst/>
          </a:prstGeom>
          <a:noFill/>
          <a:ln w="25400" cap="flat">
            <a:solidFill>
              <a:schemeClr val="bg1">
                <a:lumMod val="75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/>
          <p:cNvCxnSpPr>
            <a:stCxn id="6" idx="3"/>
            <a:endCxn id="14" idx="1"/>
          </p:cNvCxnSpPr>
          <p:nvPr/>
        </p:nvCxnSpPr>
        <p:spPr>
          <a:xfrm>
            <a:off x="3710929" y="2736247"/>
            <a:ext cx="4752638" cy="56059"/>
          </a:xfrm>
          <a:prstGeom prst="line">
            <a:avLst/>
          </a:prstGeom>
          <a:noFill/>
          <a:ln w="25400" cap="flat">
            <a:solidFill>
              <a:schemeClr val="bg1">
                <a:lumMod val="75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/>
          <p:cNvCxnSpPr>
            <a:stCxn id="8" idx="3"/>
            <a:endCxn id="15" idx="1"/>
          </p:cNvCxnSpPr>
          <p:nvPr/>
        </p:nvCxnSpPr>
        <p:spPr>
          <a:xfrm>
            <a:off x="3710931" y="3422845"/>
            <a:ext cx="4752636" cy="1156169"/>
          </a:xfrm>
          <a:prstGeom prst="line">
            <a:avLst/>
          </a:prstGeom>
          <a:noFill/>
          <a:ln w="25400" cap="flat">
            <a:solidFill>
              <a:schemeClr val="bg1">
                <a:lumMod val="75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/>
          <p:cNvCxnSpPr>
            <a:stCxn id="9" idx="3"/>
            <a:endCxn id="15" idx="1"/>
          </p:cNvCxnSpPr>
          <p:nvPr/>
        </p:nvCxnSpPr>
        <p:spPr>
          <a:xfrm>
            <a:off x="3710932" y="4343052"/>
            <a:ext cx="4752635" cy="235962"/>
          </a:xfrm>
          <a:prstGeom prst="line">
            <a:avLst/>
          </a:prstGeom>
          <a:noFill/>
          <a:ln w="25400" cap="flat">
            <a:solidFill>
              <a:schemeClr val="bg1">
                <a:lumMod val="75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TextBox 30"/>
          <p:cNvSpPr txBox="1"/>
          <p:nvPr/>
        </p:nvSpPr>
        <p:spPr>
          <a:xfrm>
            <a:off x="9219419" y="84197"/>
            <a:ext cx="185716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 panose="020B0602020104020603" pitchFamily="34" charset="0"/>
                <a:sym typeface="Helvetica Light"/>
              </a:rPr>
              <a:t>Teams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 panose="020B0602020104020603" pitchFamily="34" charset="0"/>
              <a:sym typeface="Helvetica Light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4" y="130068"/>
            <a:ext cx="1897579" cy="58282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045626" y="87498"/>
            <a:ext cx="117850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 panose="020B0602020104020603" pitchFamily="34" charset="0"/>
                <a:sym typeface="Helvetica Light"/>
              </a:rPr>
              <a:t>Teams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 panose="020B0602020104020603" pitchFamily="34" charset="0"/>
              <a:sym typeface="Helvetica Ligh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65888" y="1465057"/>
            <a:ext cx="175791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 panose="020B0602020104020603" pitchFamily="34" charset="0"/>
                <a:sym typeface="Helvetica Light"/>
              </a:rPr>
              <a:t>Agriculture EO</a:t>
            </a:r>
            <a:r>
              <a:rPr kumimoji="0" lang="en-US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 panose="020B0602020104020603" pitchFamily="34" charset="0"/>
                <a:sym typeface="Helvetica Light"/>
              </a:rPr>
              <a:t> Cap D</a:t>
            </a:r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sym typeface="Helvetica Light"/>
              </a:rPr>
              <a:t>ev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 panose="020B0602020104020603" pitchFamily="34" charset="0"/>
              <a:sym typeface="Helvetica Ligh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65888" y="2404345"/>
            <a:ext cx="175791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sym typeface="Helvetica Light"/>
              </a:rPr>
              <a:t>EAVs (LPV)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 panose="020B0602020104020603" pitchFamily="34" charset="0"/>
              <a:sym typeface="Helvetica Ligh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14624" y="3778795"/>
            <a:ext cx="2460438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sym typeface="Helvetica Light"/>
              </a:rPr>
              <a:t>- “The Cloud”</a:t>
            </a:r>
          </a:p>
          <a:p>
            <a:pPr marR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sym typeface="Helvetica Light"/>
              </a:rPr>
              <a:t>- Data Cubes</a:t>
            </a:r>
          </a:p>
          <a:p>
            <a:pPr marR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sym typeface="Helvetica Light"/>
              </a:rPr>
              <a:t>- Data Requirements</a:t>
            </a:r>
          </a:p>
          <a:p>
            <a:pPr marR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sym typeface="Helvetica Light"/>
              </a:rPr>
              <a:t>- Data Requests  </a:t>
            </a:r>
          </a:p>
          <a:p>
            <a:pPr marR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sym typeface="Helvetica Light"/>
              </a:rPr>
              <a:t>- QA/QC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 panose="020B0602020104020603" pitchFamily="34" charset="0"/>
              <a:sym typeface="Helvetica Ligh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65441" y="5027297"/>
            <a:ext cx="2445489" cy="1210588"/>
          </a:xfrm>
          <a:prstGeom prst="rect">
            <a:avLst/>
          </a:prstGeom>
          <a:solidFill>
            <a:srgbClr val="0A67AE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r>
              <a:rPr lang="en-US" sz="2400" dirty="0" smtClean="0">
                <a:solidFill>
                  <a:srgbClr val="FFFFFF"/>
                </a:solidFill>
                <a:latin typeface="Tw Cen MT" panose="020B0602020104020603" pitchFamily="34" charset="0"/>
                <a:sym typeface="Helvetica Light"/>
              </a:rPr>
              <a:t>EO Data Coordination &amp; Management</a:t>
            </a:r>
            <a:endParaRPr lang="en-US" sz="2400" dirty="0">
              <a:solidFill>
                <a:srgbClr val="FFFFFF"/>
              </a:solidFill>
              <a:latin typeface="Tw Cen MT" panose="020B0602020104020603" pitchFamily="34" charset="0"/>
              <a:sym typeface="Helvetica Light"/>
            </a:endParaRPr>
          </a:p>
        </p:txBody>
      </p:sp>
      <p:cxnSp>
        <p:nvCxnSpPr>
          <p:cNvPr id="47" name="Straight Connector 46"/>
          <p:cNvCxnSpPr>
            <a:stCxn id="44" idx="3"/>
            <a:endCxn id="15" idx="1"/>
          </p:cNvCxnSpPr>
          <p:nvPr/>
        </p:nvCxnSpPr>
        <p:spPr>
          <a:xfrm flipV="1">
            <a:off x="3710930" y="4579014"/>
            <a:ext cx="4752637" cy="1053577"/>
          </a:xfrm>
          <a:prstGeom prst="line">
            <a:avLst/>
          </a:prstGeom>
          <a:noFill/>
          <a:ln w="25400" cap="flat">
            <a:solidFill>
              <a:schemeClr val="bg1">
                <a:lumMod val="75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Straight Connector 69"/>
          <p:cNvCxnSpPr>
            <a:stCxn id="33" idx="3"/>
            <a:endCxn id="11" idx="1"/>
          </p:cNvCxnSpPr>
          <p:nvPr/>
        </p:nvCxnSpPr>
        <p:spPr>
          <a:xfrm>
            <a:off x="4224130" y="385016"/>
            <a:ext cx="4124465" cy="4289"/>
          </a:xfrm>
          <a:prstGeom prst="line">
            <a:avLst/>
          </a:prstGeom>
          <a:noFill/>
          <a:ln w="25400" cap="flat">
            <a:solidFill>
              <a:schemeClr val="bg1">
                <a:lumMod val="75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2" name="TextBox 71"/>
          <p:cNvSpPr txBox="1"/>
          <p:nvPr/>
        </p:nvSpPr>
        <p:spPr>
          <a:xfrm>
            <a:off x="4482490" y="47057"/>
            <a:ext cx="3518452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0000"/>
                </a:solidFill>
                <a:latin typeface="Tw Cen MT" panose="020B0602020104020603" pitchFamily="34" charset="0"/>
                <a:sym typeface="Helvetica Light"/>
              </a:rPr>
              <a:t>General Coordination Facilitated by GEOGLAM EO Data Coordination lead &amp; A designated CEOS Lead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w Cen MT" panose="020B0602020104020603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46226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420784" y="1383735"/>
            <a:ext cx="11644439" cy="558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Sep-18   Oct-18   Nov-18   Dec-18   Jan-19   Feb-19   Mar-19   Apr-19   May-19   Jun-19   Jul-19   Aug-19   Sep-19   Oct-19</a:t>
            </a:r>
          </a:p>
        </p:txBody>
      </p:sp>
      <p:sp>
        <p:nvSpPr>
          <p:cNvPr id="5" name="Rectangle 4"/>
          <p:cNvSpPr/>
          <p:nvPr/>
        </p:nvSpPr>
        <p:spPr>
          <a:xfrm>
            <a:off x="598810" y="1861165"/>
            <a:ext cx="11175102" cy="14727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8810" y="3486316"/>
            <a:ext cx="11175102" cy="14727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8810" y="5111467"/>
            <a:ext cx="11175102" cy="14727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5645" y="1537484"/>
            <a:ext cx="0" cy="504673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83500" y="1537483"/>
            <a:ext cx="0" cy="504673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91355" y="1537482"/>
            <a:ext cx="0" cy="504673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99210" y="1537481"/>
            <a:ext cx="0" cy="504673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07065" y="1537480"/>
            <a:ext cx="0" cy="504673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14920" y="1537479"/>
            <a:ext cx="0" cy="504673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22775" y="1537478"/>
            <a:ext cx="0" cy="504673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30630" y="1537477"/>
            <a:ext cx="0" cy="504673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838485" y="1537476"/>
            <a:ext cx="0" cy="504673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646340" y="1537475"/>
            <a:ext cx="0" cy="504673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405643" y="1537474"/>
            <a:ext cx="0" cy="504673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221590" y="1537473"/>
            <a:ext cx="0" cy="504673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029445" y="1537472"/>
            <a:ext cx="0" cy="504673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-190736" y="5599685"/>
            <a:ext cx="1147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Decisions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190736" y="4038025"/>
            <a:ext cx="1147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Actions</a:t>
            </a: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190736" y="2476365"/>
            <a:ext cx="1147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Meetings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71640" y="2321063"/>
            <a:ext cx="639270" cy="760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Annual Meeting</a:t>
            </a:r>
          </a:p>
        </p:txBody>
      </p:sp>
      <p:sp>
        <p:nvSpPr>
          <p:cNvPr id="26" name="5-Point Star 25"/>
          <p:cNvSpPr/>
          <p:nvPr/>
        </p:nvSpPr>
        <p:spPr>
          <a:xfrm>
            <a:off x="1488936" y="1942085"/>
            <a:ext cx="218485" cy="202301"/>
          </a:xfrm>
          <a:prstGeom prst="star5">
            <a:avLst>
              <a:gd name="adj" fmla="val 26334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463984" y="2321063"/>
            <a:ext cx="639270" cy="760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CEOS Plenary</a:t>
            </a:r>
          </a:p>
        </p:txBody>
      </p:sp>
      <p:sp>
        <p:nvSpPr>
          <p:cNvPr id="28" name="5-Point Star 27"/>
          <p:cNvSpPr/>
          <p:nvPr/>
        </p:nvSpPr>
        <p:spPr>
          <a:xfrm>
            <a:off x="2296116" y="1942082"/>
            <a:ext cx="218485" cy="202301"/>
          </a:xfrm>
          <a:prstGeom prst="star5">
            <a:avLst>
              <a:gd name="adj" fmla="val 26334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3103970" y="1929272"/>
            <a:ext cx="218485" cy="202301"/>
          </a:xfrm>
          <a:prstGeom prst="star5">
            <a:avLst>
              <a:gd name="adj" fmla="val 26334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3965436" y="1931628"/>
            <a:ext cx="218485" cy="202301"/>
          </a:xfrm>
          <a:prstGeom prst="star5">
            <a:avLst>
              <a:gd name="adj" fmla="val 26334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4772616" y="1931625"/>
            <a:ext cx="218485" cy="202301"/>
          </a:xfrm>
          <a:prstGeom prst="star5">
            <a:avLst>
              <a:gd name="adj" fmla="val 26334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5580470" y="1918815"/>
            <a:ext cx="218485" cy="202301"/>
          </a:xfrm>
          <a:prstGeom prst="star5">
            <a:avLst>
              <a:gd name="adj" fmla="val 26334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7143245" y="1929266"/>
            <a:ext cx="218485" cy="202301"/>
          </a:xfrm>
          <a:prstGeom prst="star5">
            <a:avLst>
              <a:gd name="adj" fmla="val 26334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7951099" y="1916456"/>
            <a:ext cx="218485" cy="202301"/>
          </a:xfrm>
          <a:prstGeom prst="star5">
            <a:avLst>
              <a:gd name="adj" fmla="val 26334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311114" y="2235422"/>
            <a:ext cx="639270" cy="760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CEOS SIT</a:t>
            </a:r>
          </a:p>
        </p:txBody>
      </p:sp>
      <p:sp>
        <p:nvSpPr>
          <p:cNvPr id="41" name="5-Point Star 40"/>
          <p:cNvSpPr/>
          <p:nvPr/>
        </p:nvSpPr>
        <p:spPr>
          <a:xfrm>
            <a:off x="8720179" y="1935679"/>
            <a:ext cx="218485" cy="202301"/>
          </a:xfrm>
          <a:prstGeom prst="star5">
            <a:avLst>
              <a:gd name="adj" fmla="val 26334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9527359" y="1935676"/>
            <a:ext cx="218485" cy="202301"/>
          </a:xfrm>
          <a:prstGeom prst="star5">
            <a:avLst>
              <a:gd name="adj" fmla="val 26334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1088113" y="2211146"/>
            <a:ext cx="639270" cy="760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CEOS Plenary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0307234" y="2211146"/>
            <a:ext cx="639270" cy="760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CEOS SIT TWS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108397" y="2306226"/>
            <a:ext cx="1724277" cy="584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Core Group Meeting on Future Options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622113" y="1973337"/>
            <a:ext cx="5654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Telecon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62535" y="5210490"/>
            <a:ext cx="1472413" cy="3560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Feedback from CEOS on GEOGLAM letter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87147" y="3837698"/>
            <a:ext cx="639272" cy="7653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Scope Tasks to Evaluate Future AHWG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187546" y="3886537"/>
            <a:ext cx="3645127" cy="5852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Develop Options for Future AHWG, including interactions with other groups in CEOS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309428" y="3840005"/>
            <a:ext cx="639272" cy="7653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Present Options to SIT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273056" y="3927776"/>
            <a:ext cx="2720612" cy="5852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Evaluate Options, with SIT comments.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0312290" y="3837698"/>
            <a:ext cx="639272" cy="7653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Present AHWG </a:t>
            </a:r>
            <a:r>
              <a:rPr lang="en-US" sz="1000" dirty="0" err="1">
                <a:solidFill>
                  <a:schemeClr val="tx1"/>
                </a:solidFill>
              </a:rPr>
              <a:t>Recome-ndations</a:t>
            </a:r>
            <a:r>
              <a:rPr lang="en-US" sz="1000" dirty="0">
                <a:solidFill>
                  <a:schemeClr val="tx1"/>
                </a:solidFill>
              </a:rPr>
              <a:t> to SIT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1091821" y="3837698"/>
            <a:ext cx="639272" cy="7653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Final Present-</a:t>
            </a:r>
            <a:r>
              <a:rPr lang="en-US" sz="1000" dirty="0" err="1">
                <a:solidFill>
                  <a:schemeClr val="tx1"/>
                </a:solidFill>
              </a:rPr>
              <a:t>ation</a:t>
            </a:r>
            <a:r>
              <a:rPr lang="en-US" sz="1000" dirty="0">
                <a:solidFill>
                  <a:schemeClr val="tx1"/>
                </a:solidFill>
              </a:rPr>
              <a:t> to Plenary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108396" y="5181262"/>
            <a:ext cx="1724277" cy="3560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Finite Set of Options Developed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284143" y="5181261"/>
            <a:ext cx="714120" cy="127617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SIT to provide feedback on options presented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0307235" y="5181261"/>
            <a:ext cx="639270" cy="124117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SIT Approve options, perhaps endorses one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1092159" y="5177344"/>
            <a:ext cx="631178" cy="124117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Final Decision at CEOS Plenary</a:t>
            </a:r>
          </a:p>
        </p:txBody>
      </p:sp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420783" y="154523"/>
            <a:ext cx="11302553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Timeline of Meetings, Actions, and Decisions </a:t>
            </a:r>
            <a:br>
              <a:rPr lang="en-US" sz="2800" dirty="0"/>
            </a:br>
            <a:r>
              <a:rPr lang="en-US" sz="2800" dirty="0"/>
              <a:t>on the question of the future of the </a:t>
            </a:r>
            <a:br>
              <a:rPr lang="en-US" sz="2800" dirty="0"/>
            </a:br>
            <a:r>
              <a:rPr lang="en-US" sz="2800" dirty="0"/>
              <a:t>CEOS Ad Hoc Working Group on GEOGLAM 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8" y="78950"/>
            <a:ext cx="748487" cy="29654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97" y="55215"/>
            <a:ext cx="1042772" cy="3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6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280</Words>
  <Application>Microsoft Office PowerPoint</Application>
  <PresentationFormat>Widescreen</PresentationFormat>
  <Paragraphs>61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Helvetica Light</vt:lpstr>
      <vt:lpstr>Tw Cen MT</vt:lpstr>
      <vt:lpstr>Wingdings</vt:lpstr>
      <vt:lpstr>Office Theme</vt:lpstr>
      <vt:lpstr>White</vt:lpstr>
      <vt:lpstr>PowerPoint Presentation</vt:lpstr>
      <vt:lpstr>PowerPoint Presentation</vt:lpstr>
      <vt:lpstr>GEOGLAM now has a Thematic Coordination Team on “EO Data Coordination [and Management]” </vt:lpstr>
      <vt:lpstr>PowerPoint Presentation</vt:lpstr>
      <vt:lpstr>Timeline of Meetings, Actions, and Decisions  on the question of the future of the  CEOS Ad Hoc Working Group on GEOGLAM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Whitcraft</dc:creator>
  <cp:lastModifiedBy>Alyssa Whitcraft</cp:lastModifiedBy>
  <cp:revision>21</cp:revision>
  <dcterms:created xsi:type="dcterms:W3CDTF">2018-08-15T19:12:24Z</dcterms:created>
  <dcterms:modified xsi:type="dcterms:W3CDTF">2018-08-31T19:07:37Z</dcterms:modified>
</cp:coreProperties>
</file>