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  <p:sldMasterId id="2147483736" r:id="rId3"/>
  </p:sldMasterIdLst>
  <p:notesMasterIdLst>
    <p:notesMasterId r:id="rId9"/>
  </p:notesMasterIdLst>
  <p:sldIdLst>
    <p:sldId id="609" r:id="rId4"/>
    <p:sldId id="399" r:id="rId5"/>
    <p:sldId id="617" r:id="rId6"/>
    <p:sldId id="614" r:id="rId7"/>
    <p:sldId id="401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6666F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43"/>
    <p:restoredTop sz="86392" autoAdjust="0"/>
  </p:normalViewPr>
  <p:slideViewPr>
    <p:cSldViewPr>
      <p:cViewPr varScale="1">
        <p:scale>
          <a:sx n="89" d="100"/>
          <a:sy n="89" d="100"/>
        </p:scale>
        <p:origin x="10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43" tIns="45222" rIns="90443" bIns="45222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3827" y="8684926"/>
            <a:ext cx="2972590" cy="4575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43" tIns="45222" rIns="90443" bIns="45222"/>
          <a:lstStyle>
            <a:lvl1pPr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35" indent="-285744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2977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168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359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550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741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8932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122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defTabSz="97788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46BBE0-5903-8148-8103-7D7D6F9BA880}" type="slidenum"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Arial" charset="0"/>
              </a:rPr>
              <a:pPr marL="0" marR="0" lvl="0" indent="0" defTabSz="97788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81924" name="Header Placeholder 4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72591" cy="4575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43" tIns="45222" rIns="90443" bIns="45222" numCol="1" anchor="t" anchorCtr="0" compatLnSpc="1">
            <a:prstTxWarp prst="textNoShape">
              <a:avLst/>
            </a:prstTxWarp>
          </a:bodyPr>
          <a:lstStyle>
            <a:lvl1pPr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35" indent="-285744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2977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168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359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550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741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8932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122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defTabSz="97788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1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43" tIns="45222" rIns="90443" bIns="45222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3827" y="8684926"/>
            <a:ext cx="2972590" cy="4575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43" tIns="45222" rIns="90443" bIns="45222"/>
          <a:lstStyle>
            <a:lvl1pPr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35" indent="-285744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2977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168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359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550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741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8932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122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defTabSz="97788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46BBE0-5903-8148-8103-7D7D6F9BA880}" type="slidenum"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Arial" charset="0"/>
              </a:rPr>
              <a:pPr marL="0" marR="0" lvl="0" indent="0" defTabSz="97788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81924" name="Header Placeholder 4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72591" cy="4575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43" tIns="45222" rIns="90443" bIns="45222" numCol="1" anchor="t" anchorCtr="0" compatLnSpc="1">
            <a:prstTxWarp prst="textNoShape">
              <a:avLst/>
            </a:prstTxWarp>
          </a:bodyPr>
          <a:lstStyle>
            <a:lvl1pPr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35" indent="-285744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2977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168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359" indent="-228596" defTabSz="977881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550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741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8932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122" indent="-228596" defTabSz="97788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defTabSz="97788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7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Training Workshop</a:t>
            </a:r>
          </a:p>
        </p:txBody>
      </p:sp>
    </p:spTree>
    <p:extLst>
      <p:ext uri="{BB962C8B-B14F-4D97-AF65-F5344CB8AC3E}">
        <p14:creationId xmlns:p14="http://schemas.microsoft.com/office/powerpoint/2010/main" val="161156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Project – April 15</a:t>
            </a:r>
            <a:r>
              <a:rPr lang="en-AU" baseline="30000">
                <a:solidFill>
                  <a:srgbClr val="FFFFFF"/>
                </a:solidFill>
              </a:rPr>
              <a:t>th</a:t>
            </a:r>
            <a:r>
              <a:rPr lang="en-AU">
                <a:solidFill>
                  <a:srgbClr val="FFFFFF"/>
                </a:solidFill>
              </a:rPr>
              <a:t>, 2013</a:t>
            </a:r>
          </a:p>
        </p:txBody>
      </p:sp>
    </p:spTree>
    <p:extLst>
      <p:ext uri="{BB962C8B-B14F-4D97-AF65-F5344CB8AC3E}">
        <p14:creationId xmlns:p14="http://schemas.microsoft.com/office/powerpoint/2010/main" val="3138620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Project – April 15</a:t>
            </a:r>
            <a:r>
              <a:rPr lang="en-AU" baseline="30000">
                <a:solidFill>
                  <a:srgbClr val="FFFFFF"/>
                </a:solidFill>
              </a:rPr>
              <a:t>th</a:t>
            </a:r>
            <a:r>
              <a:rPr lang="en-AU">
                <a:solidFill>
                  <a:srgbClr val="FFFFFF"/>
                </a:solidFill>
              </a:rPr>
              <a:t>, 2013</a:t>
            </a:r>
          </a:p>
        </p:txBody>
      </p:sp>
    </p:spTree>
    <p:extLst>
      <p:ext uri="{BB962C8B-B14F-4D97-AF65-F5344CB8AC3E}">
        <p14:creationId xmlns:p14="http://schemas.microsoft.com/office/powerpoint/2010/main" val="3220517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5925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5925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Project – April 15</a:t>
            </a:r>
            <a:r>
              <a:rPr lang="en-AU" baseline="30000">
                <a:solidFill>
                  <a:srgbClr val="FFFFFF"/>
                </a:solidFill>
              </a:rPr>
              <a:t>th</a:t>
            </a:r>
            <a:r>
              <a:rPr lang="en-AU">
                <a:solidFill>
                  <a:srgbClr val="FFFFFF"/>
                </a:solidFill>
              </a:rPr>
              <a:t>, 2013</a:t>
            </a:r>
          </a:p>
        </p:txBody>
      </p:sp>
    </p:spTree>
    <p:extLst>
      <p:ext uri="{BB962C8B-B14F-4D97-AF65-F5344CB8AC3E}">
        <p14:creationId xmlns:p14="http://schemas.microsoft.com/office/powerpoint/2010/main" val="1828202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22092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576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59106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40658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22969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4187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16E3AB-8152-4C0F-AF27-CE4ED75772B0}" type="datetimeFigureOut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</a:rPr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9/6/18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69"/>
              </a:solidFill>
              <a:effectLst/>
              <a:uLnTx/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69"/>
              </a:solidFill>
              <a:effectLst/>
              <a:uLnTx/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546850"/>
            <a:ext cx="1905000" cy="246221"/>
          </a:xfrm>
          <a:prstGeom prst="rect">
            <a:avLst/>
          </a:prstGeom>
        </p:spPr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17B5BD-2987-4E60-A91D-AE799D5A13FB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</a:rPr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69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71746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8773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7198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64091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802640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7CBB-7FF8-A647-84E2-FD8D184D81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5C41-3E26-134C-AA1F-71DA5E7030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5632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4363" y="1860550"/>
            <a:ext cx="7916862" cy="549275"/>
          </a:xfrm>
        </p:spPr>
        <p:txBody>
          <a:bodyPr lIns="90000" tIns="46800" rIns="90000" bIns="46800"/>
          <a:lstStyle>
            <a:lvl1pPr>
              <a:defRPr sz="3000">
                <a:solidFill>
                  <a:srgbClr val="4D4D4D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482850"/>
            <a:ext cx="7916862" cy="396875"/>
          </a:xfrm>
        </p:spPr>
        <p:txBody>
          <a:bodyPr lIns="90000" tIns="46800" rIns="90000" bIns="46800">
            <a:spAutoFit/>
          </a:bodyPr>
          <a:lstStyle>
            <a:lvl1pPr>
              <a:defRPr sz="20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4524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Training Workshop</a:t>
            </a:r>
          </a:p>
        </p:txBody>
      </p:sp>
    </p:spTree>
    <p:extLst>
      <p:ext uri="{BB962C8B-B14F-4D97-AF65-F5344CB8AC3E}">
        <p14:creationId xmlns:p14="http://schemas.microsoft.com/office/powerpoint/2010/main" val="70304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Training Workshop</a:t>
            </a:r>
          </a:p>
        </p:txBody>
      </p:sp>
    </p:spTree>
    <p:extLst>
      <p:ext uri="{BB962C8B-B14F-4D97-AF65-F5344CB8AC3E}">
        <p14:creationId xmlns:p14="http://schemas.microsoft.com/office/powerpoint/2010/main" val="115227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Training Workshop</a:t>
            </a:r>
          </a:p>
        </p:txBody>
      </p:sp>
    </p:spTree>
    <p:extLst>
      <p:ext uri="{BB962C8B-B14F-4D97-AF65-F5344CB8AC3E}">
        <p14:creationId xmlns:p14="http://schemas.microsoft.com/office/powerpoint/2010/main" val="60482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Training Workshop</a:t>
            </a:r>
          </a:p>
        </p:txBody>
      </p:sp>
    </p:spTree>
    <p:extLst>
      <p:ext uri="{BB962C8B-B14F-4D97-AF65-F5344CB8AC3E}">
        <p14:creationId xmlns:p14="http://schemas.microsoft.com/office/powerpoint/2010/main" val="389731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Training Workshop</a:t>
            </a:r>
          </a:p>
        </p:txBody>
      </p:sp>
    </p:spTree>
    <p:extLst>
      <p:ext uri="{BB962C8B-B14F-4D97-AF65-F5344CB8AC3E}">
        <p14:creationId xmlns:p14="http://schemas.microsoft.com/office/powerpoint/2010/main" val="173198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>
                <a:solidFill>
                  <a:srgbClr val="FFFFFF"/>
                </a:solidFill>
              </a:rPr>
              <a:t>Datacube Training Workshop</a:t>
            </a:r>
          </a:p>
        </p:txBody>
      </p:sp>
    </p:spTree>
    <p:extLst>
      <p:ext uri="{BB962C8B-B14F-4D97-AF65-F5344CB8AC3E}">
        <p14:creationId xmlns:p14="http://schemas.microsoft.com/office/powerpoint/2010/main" val="41403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5374" y="1188720"/>
            <a:ext cx="9144000" cy="566928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35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5925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85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459538"/>
            <a:ext cx="4751387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000">
                <a:solidFill>
                  <a:schemeClr val="bg1"/>
                </a:solidFill>
              </a:defRPr>
            </a:lvl1pPr>
          </a:lstStyle>
          <a:p>
            <a:pPr defTabSz="914400" rtl="0" fontAlgn="base">
              <a:spcAft>
                <a:spcPct val="0"/>
              </a:spcAft>
            </a:pPr>
            <a:r>
              <a:rPr lang="en-AU" kern="1200" dirty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Phone: +61 2 6249 9111</a:t>
            </a:r>
          </a:p>
          <a:p>
            <a:pPr defTabSz="914400" rtl="0" fontAlgn="base">
              <a:spcAft>
                <a:spcPct val="0"/>
              </a:spcAft>
            </a:pPr>
            <a:r>
              <a:rPr lang="en-AU" kern="1200" dirty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Web: </a:t>
            </a:r>
            <a:r>
              <a:rPr lang="en-AU" kern="1200" dirty="0" err="1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www.ga.gov.au</a:t>
            </a:r>
            <a:endParaRPr lang="en-AU" kern="1200" dirty="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  <a:p>
            <a:pPr defTabSz="914400" rtl="0" fontAlgn="base">
              <a:spcAft>
                <a:spcPct val="0"/>
              </a:spcAft>
            </a:pPr>
            <a:r>
              <a:rPr lang="en-AU" kern="1200" dirty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Email: </a:t>
            </a:r>
            <a:r>
              <a:rPr lang="en-AU" kern="1200" dirty="0" err="1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feedback@ga.gov.au</a:t>
            </a:r>
            <a:endParaRPr lang="en-AU" kern="1200" dirty="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  <a:p>
            <a:pPr defTabSz="914400" rtl="0" fontAlgn="base">
              <a:spcAft>
                <a:spcPct val="0"/>
              </a:spcAft>
            </a:pPr>
            <a:r>
              <a:rPr lang="en-AU" kern="1200" dirty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Address: </a:t>
            </a:r>
            <a:r>
              <a:rPr lang="en-AU" kern="1200" dirty="0" err="1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Cnr</a:t>
            </a:r>
            <a:r>
              <a:rPr lang="en-AU" kern="1200" dirty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 Jerrabomberra Avenue and Hindmarsh Drive, Symonston ACT 2609</a:t>
            </a:r>
          </a:p>
          <a:p>
            <a:pPr defTabSz="914400" rtl="0" fontAlgn="base">
              <a:spcAft>
                <a:spcPct val="0"/>
              </a:spcAft>
            </a:pPr>
            <a:r>
              <a:rPr lang="en-AU" kern="1200" dirty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>Postal Address: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326880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50000"/>
        </a:spcBef>
        <a:spcAft>
          <a:spcPct val="0"/>
        </a:spcAft>
        <a:defRPr sz="2200">
          <a:solidFill>
            <a:srgbClr val="4D4D4D"/>
          </a:solidFill>
          <a:latin typeface="+mn-lt"/>
          <a:ea typeface="+mn-ea"/>
          <a:cs typeface="+mn-cs"/>
        </a:defRPr>
      </a:lvl1pPr>
      <a:lvl2pPr marL="447675" indent="-268288" algn="l" rtl="0" eaLnBrk="1" fontAlgn="base" hangingPunct="1">
        <a:spcBef>
          <a:spcPct val="50000"/>
        </a:spcBef>
        <a:spcAft>
          <a:spcPct val="0"/>
        </a:spcAft>
        <a:buChar char="•"/>
        <a:defRPr sz="2200">
          <a:solidFill>
            <a:srgbClr val="4D4D4D"/>
          </a:solidFill>
          <a:latin typeface="+mn-lt"/>
        </a:defRPr>
      </a:lvl2pPr>
      <a:lvl3pPr marL="895350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3pPr>
      <a:lvl4pPr marL="1350963" indent="-271463" algn="l" rtl="0" eaLnBrk="1" fontAlgn="base" hangingPunct="1">
        <a:spcBef>
          <a:spcPct val="25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</a:defRPr>
      </a:lvl4pPr>
      <a:lvl5pPr marL="17922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5pPr>
      <a:lvl6pPr marL="22494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6pPr>
      <a:lvl7pPr marL="27066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7pPr>
      <a:lvl8pPr marL="31638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8pPr>
      <a:lvl9pPr marL="3621088" indent="-26193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rtl="0"/>
            <a:fld id="{5EE77CBB-7FF8-A647-84E2-FD8D184D816C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"/>
                <a:cs typeface=""/>
              </a:rPr>
              <a:pPr defTabSz="914400" rtl="0"/>
              <a:t>9/6/18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"/>
              <a:cs typeface="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rtl="0"/>
            <a:endParaRPr lang="en-US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"/>
              <a:cs typeface="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rtl="0"/>
            <a:fld id="{1F4F5C41-3E26-134C-AA1F-71DA5E70300F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"/>
                <a:cs typeface=""/>
              </a:rPr>
              <a:pPr defTabSz="914400" rtl="0"/>
              <a:t>‹#›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15182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33400" y="1524000"/>
            <a:ext cx="8305800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400" b="1" dirty="0">
                <a:solidFill>
                  <a:srgbClr val="FFFFFF"/>
                </a:solidFill>
              </a:rPr>
              <a:t>SEO Report for GEOGLAM </a:t>
            </a:r>
            <a:endParaRPr sz="3200" b="0" i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533400" y="3352800"/>
            <a:ext cx="81534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GEOGLAM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Meeting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September 5, 2018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Ispra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, Italy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Brian Killough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CEOS Systems Engineering Office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NASA Langley Research Center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</a:b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66047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68202"/>
            <a:ext cx="8448676" cy="498598"/>
          </a:xfr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sz="3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Data Cube Algorithms for </a:t>
            </a:r>
            <a:r>
              <a:rPr lang="en-US" sz="3600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Agriculture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7638" y="1447800"/>
            <a:ext cx="8915400" cy="41148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869950" marR="0" lvl="1" indent="-444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Spectral Indices: NDVI, EVI, Fractional Cover</a:t>
            </a:r>
          </a:p>
          <a:p>
            <a:pPr marL="869950" marR="0" lvl="1" indent="-444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Mosaics: Median, </a:t>
            </a:r>
            <a:r>
              <a:rPr kumimoji="0" lang="en-A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Geomedian</a:t>
            </a: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, Max-NDVI</a:t>
            </a:r>
          </a:p>
          <a:p>
            <a:pPr marL="869950" marR="0" lvl="1" indent="-444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Land Classification: K-Means, </a:t>
            </a:r>
            <a:b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</a:b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Random Forest</a:t>
            </a:r>
          </a:p>
          <a:p>
            <a:pPr marL="869950" marR="0" lvl="1" indent="-444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Land Change: </a:t>
            </a:r>
            <a:r>
              <a:rPr kumimoji="0" lang="en-A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PyCCD</a:t>
            </a: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, PCA, </a:t>
            </a:r>
            <a:b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</a:b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NDVI Anomaly</a:t>
            </a:r>
          </a:p>
          <a:p>
            <a:pPr marL="869950" marR="0" lvl="1" indent="-444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r>
              <a:rPr lang="en-AU" sz="2800" kern="1200" dirty="0">
                <a:solidFill>
                  <a:prstClr val="white"/>
                </a:solidFill>
                <a:latin typeface="Helvetica" charset="0"/>
                <a:ea typeface="Helvetica" charset="0"/>
                <a:cs typeface="Helvetica" charset="0"/>
              </a:rPr>
              <a:t>Phenology: NDVI time series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charset="0"/>
              <a:ea typeface="Helvetica" charset="0"/>
              <a:cs typeface="Helvetica" charset="0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584680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6C3DED-EE71-B041-B686-EAD033E3E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95400"/>
            <a:ext cx="7848600" cy="4556905"/>
          </a:xfrm>
          <a:prstGeom prst="rect">
            <a:avLst/>
          </a:prstGeom>
        </p:spPr>
      </p:pic>
      <p:sp>
        <p:nvSpPr>
          <p:cNvPr id="80897" name="Title 1"/>
          <p:cNvSpPr>
            <a:spLocks noGrp="1"/>
          </p:cNvSpPr>
          <p:nvPr>
            <p:ph type="title"/>
          </p:nvPr>
        </p:nvSpPr>
        <p:spPr>
          <a:xfrm>
            <a:off x="1837581" y="111311"/>
            <a:ext cx="5943600" cy="954107"/>
          </a:xfr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b="1" dirty="0">
                <a:latin typeface="Tahoma" charset="0"/>
                <a:ea typeface="ＭＳ Ｐゴシック" charset="0"/>
                <a:cs typeface="ＭＳ Ｐゴシック" charset="0"/>
              </a:rPr>
              <a:t>Weekly Landsat 7+8 NDVI </a:t>
            </a:r>
            <a:br>
              <a:rPr lang="en-US" sz="2800" b="1" dirty="0">
                <a:latin typeface="Tahoma" charset="0"/>
                <a:ea typeface="ＭＳ Ｐゴシック" charset="0"/>
                <a:cs typeface="ＭＳ Ｐゴシック" charset="0"/>
              </a:rPr>
            </a:br>
            <a:r>
              <a:rPr lang="en-US" sz="2800" b="1" dirty="0">
                <a:latin typeface="Tahoma" charset="0"/>
                <a:ea typeface="ＭＳ Ｐゴシック" charset="0"/>
                <a:cs typeface="ＭＳ Ｐゴシック" charset="0"/>
              </a:rPr>
              <a:t>over a Tanzania Cropland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80905" name="Straight Arrow Connector 2"/>
          <p:cNvCxnSpPr>
            <a:cxnSpLocks noChangeShapeType="1"/>
          </p:cNvCxnSpPr>
          <p:nvPr/>
        </p:nvCxnSpPr>
        <p:spPr bwMode="auto">
          <a:xfrm flipH="1">
            <a:off x="1816100" y="6284913"/>
            <a:ext cx="949325" cy="344487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6" name="Straight Arrow Connector 5"/>
          <p:cNvCxnSpPr>
            <a:cxnSpLocks/>
          </p:cNvCxnSpPr>
          <p:nvPr/>
        </p:nvCxnSpPr>
        <p:spPr bwMode="auto">
          <a:xfrm flipH="1">
            <a:off x="2209800" y="1737505"/>
            <a:ext cx="766308" cy="705975"/>
          </a:xfrm>
          <a:prstGeom prst="straightConnector1">
            <a:avLst/>
          </a:prstGeom>
          <a:ln w="50800">
            <a:solidFill>
              <a:srgbClr val="FF0000"/>
            </a:solidFill>
            <a:headEnd type="none" w="med" len="med"/>
            <a:tailEnd type="triangle" w="med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16100" y="1368175"/>
            <a:ext cx="3477873" cy="36933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4572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</a:rPr>
              <a:t>Lacking data during rainy season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07677F-9D21-7E4B-9154-C2A2464FF20E}"/>
              </a:ext>
            </a:extLst>
          </p:cNvPr>
          <p:cNvSpPr txBox="1"/>
          <p:nvPr/>
        </p:nvSpPr>
        <p:spPr>
          <a:xfrm>
            <a:off x="1210808" y="5778991"/>
            <a:ext cx="605292" cy="36933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4572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</a:rPr>
              <a:t>2011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499290-254E-EB4A-A52F-6D8B34733E6E}"/>
              </a:ext>
            </a:extLst>
          </p:cNvPr>
          <p:cNvSpPr txBox="1"/>
          <p:nvPr/>
        </p:nvSpPr>
        <p:spPr>
          <a:xfrm>
            <a:off x="2976108" y="5802870"/>
            <a:ext cx="605292" cy="36933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4572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</a:rPr>
              <a:t>2012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5359A2-764E-714E-B67E-A3BA4586C1D8}"/>
              </a:ext>
            </a:extLst>
          </p:cNvPr>
          <p:cNvSpPr txBox="1"/>
          <p:nvPr/>
        </p:nvSpPr>
        <p:spPr>
          <a:xfrm>
            <a:off x="4500108" y="5791200"/>
            <a:ext cx="605292" cy="36933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4572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</a:rPr>
              <a:t>2013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815EEC-866E-1F4C-9F2D-2C078729B88B}"/>
              </a:ext>
            </a:extLst>
          </p:cNvPr>
          <p:cNvSpPr txBox="1"/>
          <p:nvPr/>
        </p:nvSpPr>
        <p:spPr>
          <a:xfrm>
            <a:off x="6024108" y="5879070"/>
            <a:ext cx="605292" cy="36933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4572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</a:rPr>
              <a:t>2014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178AC8-7B10-E542-B2A4-ADFAB98F4A82}"/>
              </a:ext>
            </a:extLst>
          </p:cNvPr>
          <p:cNvSpPr txBox="1"/>
          <p:nvPr/>
        </p:nvSpPr>
        <p:spPr>
          <a:xfrm>
            <a:off x="7624308" y="5867400"/>
            <a:ext cx="605292" cy="36933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4572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</a:rPr>
              <a:t>2015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1997B71-A528-AC4A-8CBF-A42821F9CA3D}"/>
              </a:ext>
            </a:extLst>
          </p:cNvPr>
          <p:cNvCxnSpPr>
            <a:cxnSpLocks/>
          </p:cNvCxnSpPr>
          <p:nvPr/>
        </p:nvCxnSpPr>
        <p:spPr bwMode="auto">
          <a:xfrm>
            <a:off x="5293973" y="1620223"/>
            <a:ext cx="1640227" cy="1146405"/>
          </a:xfrm>
          <a:prstGeom prst="straightConnector1">
            <a:avLst/>
          </a:prstGeom>
          <a:ln w="50800">
            <a:solidFill>
              <a:srgbClr val="FF0000"/>
            </a:solidFill>
            <a:headEnd type="none" w="med" len="med"/>
            <a:tailEnd type="triangle" w="med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594862C-7AC9-B84A-8D74-04CC02EBC69D}"/>
              </a:ext>
            </a:extLst>
          </p:cNvPr>
          <p:cNvSpPr txBox="1"/>
          <p:nvPr/>
        </p:nvSpPr>
        <p:spPr>
          <a:xfrm>
            <a:off x="569251" y="6384992"/>
            <a:ext cx="8081698" cy="338552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4572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</a:rPr>
              <a:t>Launch of Landsat-8 in 2013 significantly increased available data for phenology studies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54338A3-069F-FB4C-B587-88A2B3DF863F}"/>
              </a:ext>
            </a:extLst>
          </p:cNvPr>
          <p:cNvCxnSpPr>
            <a:cxnSpLocks/>
          </p:cNvCxnSpPr>
          <p:nvPr/>
        </p:nvCxnSpPr>
        <p:spPr bwMode="auto">
          <a:xfrm flipV="1">
            <a:off x="3693773" y="3505200"/>
            <a:ext cx="421027" cy="2891462"/>
          </a:xfrm>
          <a:prstGeom prst="straightConnector1">
            <a:avLst/>
          </a:prstGeom>
          <a:ln w="50800">
            <a:solidFill>
              <a:schemeClr val="tx1">
                <a:lumMod val="60000"/>
                <a:lumOff val="40000"/>
              </a:schemeClr>
            </a:solidFill>
            <a:headEnd type="none" w="med" len="med"/>
            <a:tailEnd type="triangle" w="med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575653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</p:nvPr>
        </p:nvSpPr>
        <p:spPr>
          <a:xfrm>
            <a:off x="1837581" y="111311"/>
            <a:ext cx="5943600" cy="830997"/>
          </a:xfr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Tahoma" charset="0"/>
                <a:ea typeface="ＭＳ Ｐゴシック" charset="0"/>
                <a:cs typeface="ＭＳ Ｐゴシック" charset="0"/>
              </a:rPr>
              <a:t>Landsat 7+8 Aggregated NDVI </a:t>
            </a:r>
            <a:br>
              <a:rPr lang="en-US" sz="2400" b="1" dirty="0">
                <a:latin typeface="Tahoma" charset="0"/>
                <a:ea typeface="ＭＳ Ｐゴシック" charset="0"/>
                <a:cs typeface="ＭＳ Ｐゴシック" charset="0"/>
              </a:rPr>
            </a:br>
            <a:r>
              <a:rPr lang="en-US" sz="2400" b="1" dirty="0">
                <a:latin typeface="Tahoma" charset="0"/>
                <a:ea typeface="ＭＳ Ｐゴシック" charset="0"/>
                <a:cs typeface="ＭＳ Ｐゴシック" charset="0"/>
              </a:rPr>
              <a:t>over a Tanzania Cropland Area</a:t>
            </a:r>
            <a:endParaRPr lang="en-US" sz="2800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80905" name="Straight Arrow Connector 2"/>
          <p:cNvCxnSpPr>
            <a:cxnSpLocks noChangeShapeType="1"/>
          </p:cNvCxnSpPr>
          <p:nvPr/>
        </p:nvCxnSpPr>
        <p:spPr bwMode="auto">
          <a:xfrm flipH="1">
            <a:off x="1816100" y="6284913"/>
            <a:ext cx="949325" cy="344487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457200" y="5798405"/>
            <a:ext cx="8374385" cy="830995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4572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Aggregation of satellite data into monthly ”bins” is useful for the study of crop phenology. </a:t>
            </a:r>
            <a:br>
              <a:rPr lang="en-US" sz="1600" dirty="0"/>
            </a:br>
            <a:r>
              <a:rPr lang="en-US" sz="1600" dirty="0"/>
              <a:t>It is possible to use this data to determine crop ”start of season” and “end of season” at </a:t>
            </a:r>
            <a:br>
              <a:rPr lang="en-US" sz="1600" dirty="0"/>
            </a:br>
            <a:r>
              <a:rPr lang="en-US" sz="1600" dirty="0"/>
              <a:t>moderate resolution. The data above is for 2010 thru 2015 over a sample cropland.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2569"/>
              </a:solidFill>
              <a:effectLst/>
              <a:uLnTx/>
              <a:uFillTx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9089A3-54FD-114D-92BA-AC90924630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419291"/>
            <a:ext cx="6486801" cy="426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59969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48676" cy="498598"/>
          </a:xfr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Other Relevant Data Cube Items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" y="1143000"/>
            <a:ext cx="8915400" cy="5486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527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Analysis Ready Data (ARD)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 – The basis for all CEOS data cubes. CEOS is working on specifications and desires feedback from GEOGLAM regarding agriculture variables.</a:t>
            </a:r>
          </a:p>
          <a:p>
            <a:pPr marL="527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Interoperability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 – Testing land and vegetation change detection using Landsat/Sentinel data cubes with similar spatial resolution and projections</a:t>
            </a:r>
          </a:p>
          <a:p>
            <a:pPr marL="527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RAPP / JECAM Test Site Data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 – We have several sample data cubes located over RAPP or JECAM test sites. These include JECAM (Taiwan, Kenya, Senegal, </a:t>
            </a:r>
            <a:r>
              <a:rPr kumimoji="0" lang="en-A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S.Africa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) and RAPP (Colombia, Kenya, </a:t>
            </a:r>
            <a:r>
              <a:rPr kumimoji="0" lang="en-A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S.Africa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)</a:t>
            </a:r>
            <a:endParaRPr kumimoji="0" lang="en-AU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charset="0"/>
              <a:ea typeface="Helvetica" charset="0"/>
              <a:cs typeface="Helvetica" charset="0"/>
              <a:sym typeface="Arial Bold"/>
            </a:endParaRPr>
          </a:p>
          <a:p>
            <a:pPr marL="527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Sentinel-1 Cubes 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– We have been working with the Google Earth Engine team to develop a process to </a:t>
            </a:r>
            <a:r>
              <a:rPr kumimoji="0" lang="en-AU" sz="20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rapidly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charset="0"/>
                <a:ea typeface="Helvetica" charset="0"/>
                <a:cs typeface="Helvetica" charset="0"/>
                <a:sym typeface="Arial Bold"/>
              </a:rPr>
              <a:t> generate S1 data cubes using their pre-processed gamma-nought intensity (ARD).</a:t>
            </a:r>
          </a:p>
          <a:p>
            <a:pPr marL="527050" lvl="1" indent="-285750" algn="l" defTabSz="914400" rtl="0">
              <a:spcBef>
                <a:spcPts val="0"/>
              </a:spcBef>
              <a:spcAft>
                <a:spcPts val="1200"/>
              </a:spcAft>
              <a:buSzPct val="120000"/>
              <a:buFont typeface="Wingdings" charset="2"/>
              <a:buChar char="§"/>
              <a:defRPr/>
            </a:pPr>
            <a:r>
              <a:rPr lang="en-AU" sz="2000" kern="1200" dirty="0">
                <a:solidFill>
                  <a:srgbClr val="FFFF00"/>
                </a:solidFill>
                <a:latin typeface="Helvetica" charset="0"/>
                <a:ea typeface="Helvetica" charset="0"/>
                <a:cs typeface="Helvetica" charset="0"/>
              </a:rPr>
              <a:t>Africa Regional Data Cube </a:t>
            </a:r>
            <a:r>
              <a:rPr lang="en-AU" sz="2000" kern="1200" dirty="0">
                <a:solidFill>
                  <a:prstClr val="white"/>
                </a:solidFill>
                <a:latin typeface="Helvetica" charset="0"/>
                <a:ea typeface="Helvetica" charset="0"/>
                <a:cs typeface="Helvetica" charset="0"/>
              </a:rPr>
              <a:t>– The SEO plans to link its user interface and Python notebooks to the Kenya, Tanzania, Ghana, Senegal, Sierra Leone data cubes. These could be used for GEOGLAM testing.</a:t>
            </a:r>
          </a:p>
          <a:p>
            <a:pPr marL="527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0000"/>
              <a:buFont typeface="Wingdings" charset="2"/>
              <a:buChar char="§"/>
              <a:tabLst/>
              <a:defRPr/>
            </a:pPr>
            <a:endParaRPr kumimoji="0" lang="en-AU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charset="0"/>
              <a:ea typeface="Helvetica" charset="0"/>
              <a:cs typeface="Helvetica" charset="0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1373060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A White Pages">
  <a:themeElements>
    <a:clrScheme name="GA White Pages 13">
      <a:dk1>
        <a:srgbClr val="4D4D4F"/>
      </a:dk1>
      <a:lt1>
        <a:srgbClr val="FFFFFF"/>
      </a:lt1>
      <a:dk2>
        <a:srgbClr val="267485"/>
      </a:dk2>
      <a:lt2>
        <a:srgbClr val="808080"/>
      </a:lt2>
      <a:accent1>
        <a:srgbClr val="A0D7E4"/>
      </a:accent1>
      <a:accent2>
        <a:srgbClr val="333399"/>
      </a:accent2>
      <a:accent3>
        <a:srgbClr val="FFFFFF"/>
      </a:accent3>
      <a:accent4>
        <a:srgbClr val="404042"/>
      </a:accent4>
      <a:accent5>
        <a:srgbClr val="CDE8EF"/>
      </a:accent5>
      <a:accent6>
        <a:srgbClr val="2D2D8A"/>
      </a:accent6>
      <a:hlink>
        <a:srgbClr val="0000FF"/>
      </a:hlink>
      <a:folHlink>
        <a:srgbClr val="99CC00"/>
      </a:folHlink>
    </a:clrScheme>
    <a:fontScheme name="GA White Pag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A White Pag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3">
        <a:dk1>
          <a:srgbClr val="4D4D4F"/>
        </a:dk1>
        <a:lt1>
          <a:srgbClr val="FFFFFF"/>
        </a:lt1>
        <a:dk2>
          <a:srgbClr val="267485"/>
        </a:dk2>
        <a:lt2>
          <a:srgbClr val="808080"/>
        </a:lt2>
        <a:accent1>
          <a:srgbClr val="A0D7E4"/>
        </a:accent1>
        <a:accent2>
          <a:srgbClr val="333399"/>
        </a:accent2>
        <a:accent3>
          <a:srgbClr val="FFFFFF"/>
        </a:accent3>
        <a:accent4>
          <a:srgbClr val="404042"/>
        </a:accent4>
        <a:accent5>
          <a:srgbClr val="CDE8EF"/>
        </a:accent5>
        <a:accent6>
          <a:srgbClr val="2D2D8A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13543</TotalTime>
  <Words>269</Words>
  <Application>Microsoft Macintosh PowerPoint</Application>
  <PresentationFormat>On-screen Show (4:3)</PresentationFormat>
  <Paragraphs>32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9" baseType="lpstr">
      <vt:lpstr>ＭＳ Ｐゴシック</vt:lpstr>
      <vt:lpstr>Arial</vt:lpstr>
      <vt:lpstr>Arial Bold</vt:lpstr>
      <vt:lpstr>Avenir Roman</vt:lpstr>
      <vt:lpstr>Calibri</vt:lpstr>
      <vt:lpstr>Calibri Light</vt:lpstr>
      <vt:lpstr>Droid Serif</vt:lpstr>
      <vt:lpstr>Helvetica</vt:lpstr>
      <vt:lpstr>Tahoma</vt:lpstr>
      <vt:lpstr>Times New Roman</vt:lpstr>
      <vt:lpstr>Wingdings</vt:lpstr>
      <vt:lpstr>Default</vt:lpstr>
      <vt:lpstr>GA White Pages</vt:lpstr>
      <vt:lpstr>2_Office Theme</vt:lpstr>
      <vt:lpstr>SEO Report for GEOGLAM </vt:lpstr>
      <vt:lpstr>Data Cube Algorithms for Agriculture </vt:lpstr>
      <vt:lpstr>Weekly Landsat 7+8 NDVI  over a Tanzania Cropland</vt:lpstr>
      <vt:lpstr>Landsat 7+8 Aggregated NDVI  over a Tanzania Cropland Area</vt:lpstr>
      <vt:lpstr>Other Relevant Data Cube Items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Brian Killough</cp:lastModifiedBy>
  <cp:revision>837</cp:revision>
  <cp:lastPrinted>2015-02-04T17:36:21Z</cp:lastPrinted>
  <dcterms:modified xsi:type="dcterms:W3CDTF">2018-09-06T07:47:10Z</dcterms:modified>
</cp:coreProperties>
</file>