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4"/>
    <p:sldMasterId id="214748365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Arial Black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2" roundtripDataSignature="AMtx7mhU0yEp89TdluYFK30mizTrtXFg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alBlack-regular.fntdata"/><Relationship Id="rId50" Type="http://schemas.openxmlformats.org/officeDocument/2006/relationships/font" Target="fonts/Roboto-boldItalic.fntdata"/><Relationship Id="rId52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19f7c5592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19f7c5592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e19f7c5592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decb14717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decb14717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ddecb14717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19f7c4f2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e19f7c4f2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decb14717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decb14717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ddecb14717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19f7c5592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e19f7c5592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More on Climate driver… at the coast…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WHY are we doing this…is not there…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IMPACTS !!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HOW ARE WE SOLVING THIS…. See RaulMedina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ge19f7c5592_0_2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19f7c5592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e19f7c5592_0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e19f7c5592_0_3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e19f7c5592_0_3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19f7c5592_0_3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e19f7c5592_0_3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19f7c5592_0_3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ge19f7c5592_0_3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e19f7c5592_0_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e19f7c5592_0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19f7c5592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e19f7c5592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19f7c5592_0_3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e19f7c5592_0_3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1800"/>
              <a:t>Projects should be formulated following some basic principles, i.e.: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e19f7c5592_0_3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19f7c5592_0_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e19f7c5592_0_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19f7c5592_0_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e19f7c5592_0_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19f7c5592_0_4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e19f7c5592_0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e19f7c5592_0_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e19f7c5592_0_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19f7c5592_0_4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e19f7c5592_0_4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19f7c5592_0_4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e19f7c5592_0_4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e0e9cd84c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e0e9cd84c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e0e9cd84c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0affba26f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e0affba26f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e0affba26f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e0affba26f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0affba26f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e0affba26f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e0affba26f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e0affba26f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e0affba26f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e0affba26f_0_1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ge0affba26f_0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e0affba26f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e0affba26f_0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Ensemble means multi-scene compositing (generating a single data from multiple images)</a:t>
            </a:r>
            <a:endParaRPr/>
          </a:p>
        </p:txBody>
      </p:sp>
      <p:sp>
        <p:nvSpPr>
          <p:cNvPr id="571" name="Google Shape;571;ge0affba26f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e0affba26f_0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e0affba26f_0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e0affba26f_0_2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e0affba26f_0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e0affba26f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e0affba26f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e0affba26f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ge0affba26f_0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4" name="Google Shape;65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decb14717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decb14717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ddecb14717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0afec7af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0afec7af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e0afec7af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 showMasterSp="0">
  <p:cSld name="1_Custom Layou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rog on a leaf&#10;&#10;Description automatically generated with medium confidence" id="15" name="Google Shape;1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1"/>
          <p:cNvSpPr/>
          <p:nvPr/>
        </p:nvSpPr>
        <p:spPr>
          <a:xfrm>
            <a:off x="886890" y="483518"/>
            <a:ext cx="7436276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GEO VIRTUAL SYMPOSIUM 2021 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1"/>
          <p:cNvSpPr/>
          <p:nvPr/>
        </p:nvSpPr>
        <p:spPr>
          <a:xfrm>
            <a:off x="0" y="1390016"/>
            <a:ext cx="9144000" cy="2616590"/>
          </a:xfrm>
          <a:prstGeom prst="rect">
            <a:avLst/>
          </a:prstGeom>
          <a:solidFill>
            <a:srgbClr val="FFFFFF">
              <a:alpha val="74901"/>
            </a:srgbClr>
          </a:solidFill>
          <a:ln cap="flat" cmpd="sng" w="25400">
            <a:solidFill>
              <a:srgbClr val="FFFFFF">
                <a:alpha val="4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6235406" y="3304864"/>
            <a:ext cx="2916238" cy="720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000">
                <a:solidFill>
                  <a:srgbClr val="004C8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2" type="body"/>
          </p:nvPr>
        </p:nvSpPr>
        <p:spPr>
          <a:xfrm>
            <a:off x="-14938" y="3312044"/>
            <a:ext cx="2916238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000">
                <a:solidFill>
                  <a:srgbClr val="004C8A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3" type="body"/>
          </p:nvPr>
        </p:nvSpPr>
        <p:spPr>
          <a:xfrm>
            <a:off x="-18876" y="2027230"/>
            <a:ext cx="9193213" cy="9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440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19f7c5592_0_501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e19f7c5592_0_501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e19f7c5592_0_501"/>
          <p:cNvSpPr txBox="1"/>
          <p:nvPr>
            <p:ph idx="1" type="subTitle"/>
          </p:nvPr>
        </p:nvSpPr>
        <p:spPr>
          <a:xfrm>
            <a:off x="825038" y="3483864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5pPr>
            <a:lvl6pPr lvl="5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72" name="Google Shape;72;ge19f7c5592_0_501"/>
          <p:cNvCxnSpPr/>
          <p:nvPr/>
        </p:nvCxnSpPr>
        <p:spPr>
          <a:xfrm>
            <a:off x="905744" y="3356056"/>
            <a:ext cx="74067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ge19f7c5592_0_501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e19f7c5592_0_501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e19f7c5592_0_501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19f7c5592_0_509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e19f7c5592_0_509"/>
          <p:cNvSpPr txBox="1"/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b="0"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ge19f7c5592_0_509"/>
          <p:cNvSpPr txBox="1"/>
          <p:nvPr>
            <p:ph idx="1" type="body"/>
          </p:nvPr>
        </p:nvSpPr>
        <p:spPr>
          <a:xfrm>
            <a:off x="822960" y="3497580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80" name="Google Shape;80;ge19f7c5592_0_509"/>
          <p:cNvCxnSpPr/>
          <p:nvPr/>
        </p:nvCxnSpPr>
        <p:spPr>
          <a:xfrm>
            <a:off x="905744" y="3363849"/>
            <a:ext cx="74067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ge19f7c5592_0_509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e19f7c5592_0_509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e19f7c5592_0_509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19f7c5592_0_517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e19f7c5592_0_517"/>
          <p:cNvSpPr txBox="1"/>
          <p:nvPr>
            <p:ph idx="1" type="body"/>
          </p:nvPr>
        </p:nvSpPr>
        <p:spPr>
          <a:xfrm>
            <a:off x="822960" y="1590675"/>
            <a:ext cx="34797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ge19f7c5592_0_517"/>
          <p:cNvSpPr txBox="1"/>
          <p:nvPr>
            <p:ph idx="2" type="body"/>
          </p:nvPr>
        </p:nvSpPr>
        <p:spPr>
          <a:xfrm>
            <a:off x="4886958" y="1590675"/>
            <a:ext cx="3479700" cy="28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8" name="Google Shape;88;ge19f7c5592_0_517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e19f7c5592_0_517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e19f7c5592_0_517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e19f7c5592_0_524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e19f7c5592_0_524"/>
          <p:cNvSpPr txBox="1"/>
          <p:nvPr>
            <p:ph idx="1" type="body"/>
          </p:nvPr>
        </p:nvSpPr>
        <p:spPr>
          <a:xfrm>
            <a:off x="822960" y="1543050"/>
            <a:ext cx="34797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94" name="Google Shape;94;ge19f7c5592_0_524"/>
          <p:cNvSpPr txBox="1"/>
          <p:nvPr>
            <p:ph idx="2" type="body"/>
          </p:nvPr>
        </p:nvSpPr>
        <p:spPr>
          <a:xfrm>
            <a:off x="822960" y="2218706"/>
            <a:ext cx="3479700" cy="2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5" name="Google Shape;95;ge19f7c5592_0_524"/>
          <p:cNvSpPr txBox="1"/>
          <p:nvPr>
            <p:ph idx="3" type="body"/>
          </p:nvPr>
        </p:nvSpPr>
        <p:spPr>
          <a:xfrm>
            <a:off x="4886958" y="1543050"/>
            <a:ext cx="34797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ge19f7c5592_0_524"/>
          <p:cNvSpPr txBox="1"/>
          <p:nvPr>
            <p:ph idx="4" type="body"/>
          </p:nvPr>
        </p:nvSpPr>
        <p:spPr>
          <a:xfrm>
            <a:off x="4886958" y="2218705"/>
            <a:ext cx="3479700" cy="2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7" name="Google Shape;97;ge19f7c5592_0_524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e19f7c5592_0_524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e19f7c5592_0_524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19f7c5592_0_533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e19f7c5592_0_533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e19f7c5592_0_533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e19f7c5592_0_533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19f7c5592_0_538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e19f7c5592_0_538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e19f7c5592_0_538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e19f7c5592_0_538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19f7c5592_0_543"/>
          <p:cNvSpPr/>
          <p:nvPr/>
        </p:nvSpPr>
        <p:spPr>
          <a:xfrm>
            <a:off x="12" y="0"/>
            <a:ext cx="3490800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e19f7c5592_0_543"/>
          <p:cNvSpPr txBox="1"/>
          <p:nvPr>
            <p:ph type="title"/>
          </p:nvPr>
        </p:nvSpPr>
        <p:spPr>
          <a:xfrm>
            <a:off x="482600" y="589788"/>
            <a:ext cx="2638200" cy="15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e19f7c5592_0_543"/>
          <p:cNvSpPr txBox="1"/>
          <p:nvPr>
            <p:ph idx="1" type="body"/>
          </p:nvPr>
        </p:nvSpPr>
        <p:spPr>
          <a:xfrm>
            <a:off x="4094238" y="609600"/>
            <a:ext cx="44463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4" name="Google Shape;114;ge19f7c5592_0_543"/>
          <p:cNvSpPr txBox="1"/>
          <p:nvPr>
            <p:ph idx="2" type="body"/>
          </p:nvPr>
        </p:nvSpPr>
        <p:spPr>
          <a:xfrm>
            <a:off x="482599" y="2282288"/>
            <a:ext cx="2638200" cy="2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115" name="Google Shape;115;ge19f7c5592_0_543"/>
          <p:cNvSpPr txBox="1"/>
          <p:nvPr>
            <p:ph idx="10" type="dt"/>
          </p:nvPr>
        </p:nvSpPr>
        <p:spPr>
          <a:xfrm>
            <a:off x="482598" y="4834890"/>
            <a:ext cx="2638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e19f7c5592_0_543"/>
          <p:cNvSpPr txBox="1"/>
          <p:nvPr>
            <p:ph idx="11" type="ftr"/>
          </p:nvPr>
        </p:nvSpPr>
        <p:spPr>
          <a:xfrm>
            <a:off x="4094238" y="4834890"/>
            <a:ext cx="400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e19f7c5592_0_543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19f7c5592_0_551"/>
          <p:cNvSpPr/>
          <p:nvPr/>
        </p:nvSpPr>
        <p:spPr>
          <a:xfrm>
            <a:off x="0" y="3433762"/>
            <a:ext cx="9141600" cy="17097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e19f7c5592_0_551"/>
          <p:cNvSpPr/>
          <p:nvPr>
            <p:ph idx="2" type="pic"/>
          </p:nvPr>
        </p:nvSpPr>
        <p:spPr>
          <a:xfrm>
            <a:off x="12" y="0"/>
            <a:ext cx="9144000" cy="3433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457200" spcFirstLastPara="1" rIns="0" wrap="square" tIns="457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None/>
              <a:defRPr b="0" i="0" sz="2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500"/>
              <a:buFont typeface="Calibri"/>
              <a:buNone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ge19f7c5592_0_551"/>
          <p:cNvSpPr txBox="1"/>
          <p:nvPr>
            <p:ph type="title"/>
          </p:nvPr>
        </p:nvSpPr>
        <p:spPr>
          <a:xfrm>
            <a:off x="822960" y="3599521"/>
            <a:ext cx="7585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e19f7c5592_0_551"/>
          <p:cNvSpPr txBox="1"/>
          <p:nvPr>
            <p:ph idx="1" type="body"/>
          </p:nvPr>
        </p:nvSpPr>
        <p:spPr>
          <a:xfrm>
            <a:off x="822959" y="4286250"/>
            <a:ext cx="7584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/>
        </p:txBody>
      </p:sp>
      <p:sp>
        <p:nvSpPr>
          <p:cNvPr id="123" name="Google Shape;123;ge19f7c5592_0_551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e19f7c5592_0_551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ge19f7c5592_0_551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19f7c5592_0_559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e19f7c5592_0_559"/>
          <p:cNvSpPr txBox="1"/>
          <p:nvPr>
            <p:ph idx="1" type="body"/>
          </p:nvPr>
        </p:nvSpPr>
        <p:spPr>
          <a:xfrm rot="5400000">
            <a:off x="3184560" y="-780449"/>
            <a:ext cx="28206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9" name="Google Shape;129;ge19f7c5592_0_559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e19f7c5592_0_559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e19f7c5592_0_559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e19f7c5592_0_565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e19f7c5592_0_565"/>
          <p:cNvSpPr txBox="1"/>
          <p:nvPr>
            <p:ph type="title"/>
          </p:nvPr>
        </p:nvSpPr>
        <p:spPr>
          <a:xfrm rot="5400000">
            <a:off x="5369550" y="1483426"/>
            <a:ext cx="4320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e19f7c5592_0_565"/>
          <p:cNvSpPr txBox="1"/>
          <p:nvPr>
            <p:ph idx="1" type="body"/>
          </p:nvPr>
        </p:nvSpPr>
        <p:spPr>
          <a:xfrm rot="5400000">
            <a:off x="1368975" y="-431174"/>
            <a:ext cx="4320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6" name="Google Shape;136;ge19f7c5592_0_565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ge19f7c5592_0_565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e19f7c5592_0_565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252870" y="426720"/>
            <a:ext cx="8640960" cy="62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251520" y="1254034"/>
            <a:ext cx="8640960" cy="3794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slide">
  <p:cSld name="Title Only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/>
          <p:nvPr>
            <p:ph type="title"/>
          </p:nvPr>
        </p:nvSpPr>
        <p:spPr>
          <a:xfrm>
            <a:off x="252870" y="839255"/>
            <a:ext cx="8640960" cy="517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"/>
          <p:cNvSpPr txBox="1"/>
          <p:nvPr>
            <p:ph idx="11" type="ftr"/>
          </p:nvPr>
        </p:nvSpPr>
        <p:spPr>
          <a:xfrm>
            <a:off x="251520" y="4767263"/>
            <a:ext cx="6912768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2" type="sldNum"/>
          </p:nvPr>
        </p:nvSpPr>
        <p:spPr>
          <a:xfrm>
            <a:off x="7524328" y="4767263"/>
            <a:ext cx="1368152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Slide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360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" type="body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  <a:defRPr b="0" i="0" sz="2400" u="none" cap="none" strike="noStrike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Courier New"/>
              <a:buChar char="o"/>
              <a:defRPr b="0" i="0" sz="2000" u="none" cap="none" strike="noStrike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>
                <a:solidFill>
                  <a:srgbClr val="004C8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2400">
                <a:solidFill>
                  <a:srgbClr val="004C8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slide">
  <p:cSld name="Title Content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252870" y="839255"/>
            <a:ext cx="8640960" cy="517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251520" y="4767263"/>
            <a:ext cx="6912768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7524328" y="4767263"/>
            <a:ext cx="1368152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Slide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251520" y="1491629"/>
            <a:ext cx="8640960" cy="3140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251520" y="1635646"/>
            <a:ext cx="8640960" cy="5174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1" type="ftr"/>
          </p:nvPr>
        </p:nvSpPr>
        <p:spPr>
          <a:xfrm>
            <a:off x="251520" y="4767263"/>
            <a:ext cx="6912768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7524328" y="4767263"/>
            <a:ext cx="1368152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Slide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250825" y="2427288"/>
            <a:ext cx="8642350" cy="53662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96B0"/>
              </a:buClr>
              <a:buSzPts val="3200"/>
              <a:buNone/>
              <a:defRPr sz="3200">
                <a:solidFill>
                  <a:srgbClr val="8296B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0affba26f_0_33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ge0affba26f_0_335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7" name="Google Shape;47;ge0affba26f_0_3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8" name="Google Shape;48;ge0affba26f_0_3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9" name="Google Shape;49;ge0affba26f_0_3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0affba26f_0_3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2" name="Google Shape;52;ge0affba26f_0_3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3" name="Google Shape;53;ge0affba26f_0_3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19f7c5592_0_495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e19f7c5592_0_495"/>
          <p:cNvSpPr txBox="1"/>
          <p:nvPr>
            <p:ph idx="1" type="body"/>
          </p:nvPr>
        </p:nvSpPr>
        <p:spPr>
          <a:xfrm>
            <a:off x="822960" y="1581151"/>
            <a:ext cx="75438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5" name="Google Shape;65;ge19f7c5592_0_495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e19f7c5592_0_495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e19f7c5592_0_495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"/>
          <p:cNvPicPr preferRelativeResize="0"/>
          <p:nvPr/>
        </p:nvPicPr>
        <p:blipFill rotWithShape="1">
          <a:blip r:embed="rId1">
            <a:alphaModFix/>
          </a:blip>
          <a:srcRect b="0" l="0" r="0" t="26504"/>
          <a:stretch/>
        </p:blipFill>
        <p:spPr>
          <a:xfrm>
            <a:off x="0" y="1516063"/>
            <a:ext cx="9144000" cy="42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"/>
          <p:cNvSpPr txBox="1"/>
          <p:nvPr>
            <p:ph type="title"/>
          </p:nvPr>
        </p:nvSpPr>
        <p:spPr>
          <a:xfrm>
            <a:off x="252870" y="426720"/>
            <a:ext cx="8640960" cy="62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"/>
          <p:cNvSpPr txBox="1"/>
          <p:nvPr>
            <p:ph idx="1" type="body"/>
          </p:nvPr>
        </p:nvSpPr>
        <p:spPr>
          <a:xfrm>
            <a:off x="251520" y="1254034"/>
            <a:ext cx="8640960" cy="3794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/>
          <p:nvPr/>
        </p:nvSpPr>
        <p:spPr>
          <a:xfrm>
            <a:off x="886890" y="94984"/>
            <a:ext cx="743627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GEO VIRTUAL SYMPOSIUM 2021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19f7c5592_0_487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e19f7c5592_0_487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ge19f7c5592_0_487"/>
          <p:cNvSpPr txBox="1"/>
          <p:nvPr>
            <p:ph idx="1" type="body"/>
          </p:nvPr>
        </p:nvSpPr>
        <p:spPr>
          <a:xfrm>
            <a:off x="822960" y="1581151"/>
            <a:ext cx="7543800" cy="28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Calibri"/>
              <a:buChar char="◦"/>
              <a:defRPr b="0" i="0" sz="13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5275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5275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5275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5275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5275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5275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50"/>
              <a:buFont typeface="Calibri"/>
              <a:buChar char="◦"/>
              <a:defRPr b="0" i="0" sz="105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ge19f7c5592_0_487"/>
          <p:cNvSpPr txBox="1"/>
          <p:nvPr>
            <p:ph idx="10" type="dt"/>
          </p:nvPr>
        </p:nvSpPr>
        <p:spPr>
          <a:xfrm>
            <a:off x="6163819" y="4835129"/>
            <a:ext cx="19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7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e19f7c5592_0_487"/>
          <p:cNvSpPr txBox="1"/>
          <p:nvPr>
            <p:ph idx="11" type="ftr"/>
          </p:nvPr>
        </p:nvSpPr>
        <p:spPr>
          <a:xfrm>
            <a:off x="822959" y="4835129"/>
            <a:ext cx="511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7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e19f7c5592_0_487"/>
          <p:cNvSpPr txBox="1"/>
          <p:nvPr>
            <p:ph idx="12" type="sldNum"/>
          </p:nvPr>
        </p:nvSpPr>
        <p:spPr>
          <a:xfrm>
            <a:off x="8245186" y="4835129"/>
            <a:ext cx="58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78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61" name="Google Shape;61;ge19f7c5592_0_487"/>
          <p:cNvCxnSpPr/>
          <p:nvPr/>
        </p:nvCxnSpPr>
        <p:spPr>
          <a:xfrm>
            <a:off x="895149" y="1423035"/>
            <a:ext cx="74751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coastpredict.org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Relationship Id="rId5" Type="http://schemas.openxmlformats.org/officeDocument/2006/relationships/image" Target="../media/image26.jp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Relationship Id="rId5" Type="http://schemas.openxmlformats.org/officeDocument/2006/relationships/image" Target="../media/image37.gif"/><Relationship Id="rId6" Type="http://schemas.openxmlformats.org/officeDocument/2006/relationships/image" Target="../media/image34.png"/><Relationship Id="rId7" Type="http://schemas.openxmlformats.org/officeDocument/2006/relationships/image" Target="../media/image17.png"/><Relationship Id="rId8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49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58.png"/><Relationship Id="rId8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Relationship Id="rId4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Relationship Id="rId4" Type="http://schemas.openxmlformats.org/officeDocument/2006/relationships/image" Target="../media/image36.jpg"/><Relationship Id="rId5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8.jpg"/><Relationship Id="rId6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36.jpg"/><Relationship Id="rId11" Type="http://schemas.openxmlformats.org/officeDocument/2006/relationships/image" Target="../media/image53.png"/><Relationship Id="rId10" Type="http://schemas.openxmlformats.org/officeDocument/2006/relationships/image" Target="../media/image51.gif"/><Relationship Id="rId12" Type="http://schemas.openxmlformats.org/officeDocument/2006/relationships/image" Target="../media/image52.png"/><Relationship Id="rId9" Type="http://schemas.openxmlformats.org/officeDocument/2006/relationships/image" Target="../media/image47.gif"/><Relationship Id="rId5" Type="http://schemas.openxmlformats.org/officeDocument/2006/relationships/image" Target="../media/image39.png"/><Relationship Id="rId6" Type="http://schemas.openxmlformats.org/officeDocument/2006/relationships/image" Target="../media/image63.jp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Relationship Id="rId4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36.jpg"/><Relationship Id="rId8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66.png"/><Relationship Id="rId5" Type="http://schemas.openxmlformats.org/officeDocument/2006/relationships/image" Target="../media/image60.png"/><Relationship Id="rId6" Type="http://schemas.openxmlformats.org/officeDocument/2006/relationships/image" Target="../media/image48.png"/><Relationship Id="rId7" Type="http://schemas.openxmlformats.org/officeDocument/2006/relationships/image" Target="../media/image36.jpg"/><Relationship Id="rId8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jpg"/><Relationship Id="rId4" Type="http://schemas.openxmlformats.org/officeDocument/2006/relationships/image" Target="../media/image39.png"/><Relationship Id="rId5" Type="http://schemas.openxmlformats.org/officeDocument/2006/relationships/image" Target="../media/image57.png"/><Relationship Id="rId6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Relationship Id="rId4" Type="http://schemas.openxmlformats.org/officeDocument/2006/relationships/image" Target="../media/image39.png"/><Relationship Id="rId5" Type="http://schemas.openxmlformats.org/officeDocument/2006/relationships/image" Target="../media/image62.jpg"/><Relationship Id="rId6" Type="http://schemas.openxmlformats.org/officeDocument/2006/relationships/image" Target="../media/image5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Relationship Id="rId4" Type="http://schemas.openxmlformats.org/officeDocument/2006/relationships/image" Target="../media/image61.png"/><Relationship Id="rId5" Type="http://schemas.openxmlformats.org/officeDocument/2006/relationships/image" Target="../media/image64.png"/><Relationship Id="rId6" Type="http://schemas.openxmlformats.org/officeDocument/2006/relationships/image" Target="../media/image6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gif"/><Relationship Id="rId4" Type="http://schemas.openxmlformats.org/officeDocument/2006/relationships/image" Target="../media/image36.jpg"/><Relationship Id="rId5" Type="http://schemas.openxmlformats.org/officeDocument/2006/relationships/image" Target="../media/image39.png"/><Relationship Id="rId6" Type="http://schemas.openxmlformats.org/officeDocument/2006/relationships/image" Target="../media/image67.gif"/><Relationship Id="rId7" Type="http://schemas.openxmlformats.org/officeDocument/2006/relationships/image" Target="../media/image71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Relationship Id="rId4" Type="http://schemas.openxmlformats.org/officeDocument/2006/relationships/hyperlink" Target="mailto:Paul.DiGiacomo@noaa.gov" TargetMode="External"/><Relationship Id="rId5" Type="http://schemas.openxmlformats.org/officeDocument/2006/relationships/hyperlink" Target="mailto:director@nrsc.gov.in" TargetMode="External"/><Relationship Id="rId6" Type="http://schemas.openxmlformats.org/officeDocument/2006/relationships/hyperlink" Target="mailto:dcripe@geosec.org" TargetMode="External"/><Relationship Id="rId7" Type="http://schemas.openxmlformats.org/officeDocument/2006/relationships/hyperlink" Target="mailto:nadia.pinardi@unibo.it" TargetMode="External"/><Relationship Id="rId8" Type="http://schemas.openxmlformats.org/officeDocument/2006/relationships/hyperlink" Target="mailto:rashmi@sac.isro.gov.in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.jpg"/><Relationship Id="rId4" Type="http://schemas.openxmlformats.org/officeDocument/2006/relationships/hyperlink" Target="mailto:Merrie.neely@noaa.gov" TargetMode="External"/><Relationship Id="rId5" Type="http://schemas.openxmlformats.org/officeDocument/2006/relationships/hyperlink" Target="https://ceos.org/ourwork/ad-hoc-teams/ceos-coas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5" Type="http://schemas.openxmlformats.org/officeDocument/2006/relationships/image" Target="../media/image7.jpg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4.png"/><Relationship Id="rId10" Type="http://schemas.openxmlformats.org/officeDocument/2006/relationships/hyperlink" Target="https://ceos.org/ourwork/ad-hoc-teams/ceos-coast/" TargetMode="External"/><Relationship Id="rId9" Type="http://schemas.openxmlformats.org/officeDocument/2006/relationships/hyperlink" Target="https://ceos.org/ourwork/ad-hoc-teams/ceos-coast/" TargetMode="External"/><Relationship Id="rId5" Type="http://schemas.openxmlformats.org/officeDocument/2006/relationships/hyperlink" Target="http://digital.ecomagazine.com/publication/frame.php?i=707374&amp;p=&amp;pn=&amp;ver=html5" TargetMode="External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hyperlink" Target="https://ceos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19f7c5592_1_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ge19f7c5592_1_7"/>
          <p:cNvSpPr txBox="1"/>
          <p:nvPr/>
        </p:nvSpPr>
        <p:spPr>
          <a:xfrm>
            <a:off x="609600" y="169394"/>
            <a:ext cx="82296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Meeting Protocol</a:t>
            </a:r>
            <a:endParaRPr b="1" sz="360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e19f7c5592_1_7"/>
          <p:cNvSpPr txBox="1"/>
          <p:nvPr/>
        </p:nvSpPr>
        <p:spPr>
          <a:xfrm>
            <a:off x="609600" y="883121"/>
            <a:ext cx="8229600" cy="4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Be aware that the meeting will be recorded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Change your name into ‘Organization: Full name’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55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Example: ‘GEOSEC: Hendrik Baeyens’</a:t>
            </a:r>
            <a:endParaRPr sz="155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Mute your audio until the Q&amp;A/Discussion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Q&amp;A/Discussion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55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Click ‘Raise hand’  (recommended) or request the floor in the Chat</a:t>
            </a:r>
            <a:endParaRPr sz="155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55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The moderator will give you the floor to ask the question verbally</a:t>
            </a:r>
            <a:endParaRPr sz="155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55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The intervention may be directed to one or more panelists</a:t>
            </a:r>
            <a:endParaRPr sz="155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Comment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550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Make comments or share information in the Chat without requesting the floor</a:t>
            </a:r>
            <a:endParaRPr sz="1550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1920">
                <a:solidFill>
                  <a:srgbClr val="008C7D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  <a:endParaRPr sz="1920">
              <a:solidFill>
                <a:srgbClr val="008C7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1" marL="7429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GB" sz="1642">
                <a:solidFill>
                  <a:srgbClr val="004C8A"/>
                </a:solidFill>
                <a:latin typeface="Calibri"/>
                <a:ea typeface="Calibri"/>
                <a:cs typeface="Calibri"/>
                <a:sym typeface="Calibri"/>
              </a:rPr>
              <a:t>Follow @GEOSEC2025 and use hashtags #EO4Inclusion #EO4Impact</a:t>
            </a:r>
            <a:endParaRPr sz="1642">
              <a:solidFill>
                <a:srgbClr val="004C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ddecb14717_0_2"/>
          <p:cNvSpPr txBox="1"/>
          <p:nvPr>
            <p:ph idx="2" type="body"/>
          </p:nvPr>
        </p:nvSpPr>
        <p:spPr>
          <a:xfrm>
            <a:off x="3152112" y="3264419"/>
            <a:ext cx="2916300" cy="72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Doug Cripe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GEO Secretariat</a:t>
            </a:r>
            <a:endParaRPr/>
          </a:p>
        </p:txBody>
      </p:sp>
      <p:sp>
        <p:nvSpPr>
          <p:cNvPr id="232" name="Google Shape;232;gddecb14717_0_2"/>
          <p:cNvSpPr txBox="1"/>
          <p:nvPr>
            <p:ph idx="3" type="body"/>
          </p:nvPr>
        </p:nvSpPr>
        <p:spPr>
          <a:xfrm>
            <a:off x="-18876" y="2027230"/>
            <a:ext cx="9193200" cy="9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GEO Affinities for CEOS COAST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e19f7c4f20_0_0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3998" cy="56111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e19f7c4f20_0_0"/>
          <p:cNvSpPr txBox="1"/>
          <p:nvPr/>
        </p:nvSpPr>
        <p:spPr>
          <a:xfrm>
            <a:off x="329225" y="61300"/>
            <a:ext cx="4154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Synergies across GEO</a:t>
            </a:r>
            <a:endParaRPr b="1" i="0" sz="11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e19f7c4f20_0_0"/>
          <p:cNvSpPr/>
          <p:nvPr/>
        </p:nvSpPr>
        <p:spPr>
          <a:xfrm>
            <a:off x="3598881" y="2097461"/>
            <a:ext cx="1241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 108-111</a:t>
            </a:r>
            <a:endParaRPr/>
          </a:p>
        </p:txBody>
      </p:sp>
      <p:sp>
        <p:nvSpPr>
          <p:cNvPr id="240" name="Google Shape;240;ge19f7c4f20_0_0"/>
          <p:cNvSpPr/>
          <p:nvPr/>
        </p:nvSpPr>
        <p:spPr>
          <a:xfrm>
            <a:off x="171450" y="540950"/>
            <a:ext cx="8867100" cy="4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GB" sz="1300"/>
              <a:t>GEO Work Programme</a:t>
            </a:r>
            <a:endParaRPr b="1"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300"/>
              <a:buChar char="○"/>
            </a:pPr>
            <a:r>
              <a:rPr lang="en-GB" sz="1300">
                <a:solidFill>
                  <a:srgbClr val="5B0F00"/>
                </a:solidFill>
              </a:rPr>
              <a:t>F: GEO BON (Marine BON)</a:t>
            </a:r>
            <a:endParaRPr sz="1300">
              <a:solidFill>
                <a:srgbClr val="5B0F00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300"/>
              <a:buChar char="○"/>
            </a:pPr>
            <a:r>
              <a:rPr lang="en-GB" sz="1300">
                <a:solidFill>
                  <a:srgbClr val="1155CC"/>
                </a:solidFill>
              </a:rPr>
              <a:t>I: </a:t>
            </a:r>
            <a:r>
              <a:rPr lang="en-GB" sz="1300">
                <a:solidFill>
                  <a:srgbClr val="1155CC"/>
                </a:solidFill>
              </a:rPr>
              <a:t>Oceans and Society: Blue Planet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rgbClr val="1155CC"/>
                </a:solidFill>
              </a:rPr>
              <a:t>I: </a:t>
            </a:r>
            <a:r>
              <a:rPr lang="en-GB" sz="1300">
                <a:solidFill>
                  <a:srgbClr val="1155CC"/>
                </a:solidFill>
              </a:rPr>
              <a:t>AquaWatch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rgbClr val="1155CC"/>
                </a:solidFill>
              </a:rPr>
              <a:t>I: </a:t>
            </a:r>
            <a:r>
              <a:rPr lang="en-GB" sz="1300">
                <a:solidFill>
                  <a:srgbClr val="1155CC"/>
                </a:solidFill>
              </a:rPr>
              <a:t>Earth Observations for Sustainable Development Goals (EO4SDG)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rgbClr val="1155CC"/>
                </a:solidFill>
              </a:rPr>
              <a:t>I: Digital Earth Africa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rgbClr val="741B47"/>
                </a:solidFill>
              </a:rPr>
              <a:t>CA: </a:t>
            </a:r>
            <a:r>
              <a:rPr lang="en-GB" sz="1300">
                <a:solidFill>
                  <a:srgbClr val="741B47"/>
                </a:solidFill>
              </a:rPr>
              <a:t>Earth Observations for the Atlantic Region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Char char="○"/>
            </a:pPr>
            <a:r>
              <a:rPr lang="en-GB" sz="1300">
                <a:solidFill>
                  <a:srgbClr val="741B47"/>
                </a:solidFill>
              </a:rPr>
              <a:t>CA: </a:t>
            </a:r>
            <a:r>
              <a:rPr lang="en-GB" sz="1300">
                <a:solidFill>
                  <a:srgbClr val="741B47"/>
                </a:solidFill>
              </a:rPr>
              <a:t>Global Observations of Deltas and Estuaries</a:t>
            </a:r>
            <a:endParaRPr sz="1300">
              <a:solidFill>
                <a:srgbClr val="741B47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rgbClr val="741B47"/>
                </a:solidFill>
              </a:rPr>
              <a:t>CA: </a:t>
            </a:r>
            <a:r>
              <a:rPr lang="en-GB" sz="1300">
                <a:solidFill>
                  <a:srgbClr val="741B47"/>
                </a:solidFill>
              </a:rPr>
              <a:t>Arctic GEOSS</a:t>
            </a:r>
            <a:endParaRPr sz="1300">
              <a:solidFill>
                <a:srgbClr val="741B47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Char char="○"/>
            </a:pPr>
            <a:r>
              <a:rPr lang="en-GB" sz="1300">
                <a:solidFill>
                  <a:srgbClr val="741B47"/>
                </a:solidFill>
              </a:rPr>
              <a:t>CA: </a:t>
            </a:r>
            <a:r>
              <a:rPr lang="en-GB" sz="1300">
                <a:solidFill>
                  <a:srgbClr val="741B47"/>
                </a:solidFill>
              </a:rPr>
              <a:t>GEO Essential Variables</a:t>
            </a:r>
            <a:endParaRPr sz="1300">
              <a:solidFill>
                <a:srgbClr val="741B47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ts val="1300"/>
              <a:buChar char="○"/>
            </a:pPr>
            <a:r>
              <a:rPr lang="en-GB" sz="1300">
                <a:solidFill>
                  <a:srgbClr val="741B47"/>
                </a:solidFill>
              </a:rPr>
              <a:t>CA: Open Earth Alliance</a:t>
            </a:r>
            <a:endParaRPr sz="1300">
              <a:solidFill>
                <a:srgbClr val="741B47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Char char="○"/>
            </a:pPr>
            <a:r>
              <a:rPr lang="en-GB" sz="1300">
                <a:solidFill>
                  <a:srgbClr val="38761D"/>
                </a:solidFill>
              </a:rPr>
              <a:t>FT: GEOSS Data, Information and Knowledge Resources (GEOSS Platform, GEO Knowledge Hub)</a:t>
            </a:r>
            <a:endParaRPr sz="1300">
              <a:solidFill>
                <a:srgbClr val="38761D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300"/>
              <a:buChar char="○"/>
            </a:pPr>
            <a:r>
              <a:rPr lang="en-GB" sz="1300">
                <a:solidFill>
                  <a:srgbClr val="B45F06"/>
                </a:solidFill>
              </a:rPr>
              <a:t>Regional GEOs (AfriGEO, AmeriGEO, AOGEO, EuroGEO)</a:t>
            </a:r>
            <a:endParaRPr sz="1300">
              <a:solidFill>
                <a:srgbClr val="B45F06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B45F06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-GB" sz="1300">
                <a:solidFill>
                  <a:schemeClr val="dk1"/>
                </a:solidFill>
              </a:rPr>
              <a:t>GEO Community</a:t>
            </a:r>
            <a:endParaRPr b="1"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chemeClr val="dk1"/>
                </a:solidFill>
              </a:rPr>
              <a:t>GEO Participating Organizations and Associates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chemeClr val="dk1"/>
                </a:solidFill>
              </a:rPr>
              <a:t>Working Groups (CCWG, CDWG, DRRWG, DWG)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-GB" sz="1300">
                <a:solidFill>
                  <a:schemeClr val="dk1"/>
                </a:solidFill>
              </a:rPr>
              <a:t>Pacific Island Advisory Group (PIAG)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-GB" sz="1300">
                <a:solidFill>
                  <a:schemeClr val="dk1"/>
                </a:solidFill>
              </a:rPr>
              <a:t>GEO Indigenous Alliance</a:t>
            </a:r>
            <a:endParaRPr sz="13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-GB" sz="1300"/>
              <a:t>New Opportunities</a:t>
            </a:r>
            <a:endParaRPr sz="1300"/>
          </a:p>
          <a:p>
            <a:pPr indent="-3111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UN Decade of Ocean Science for Sustainable Development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>
                <a:solidFill>
                  <a:schemeClr val="dk1"/>
                </a:solidFill>
              </a:rPr>
              <a:t>Ocean - Climate Nexus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decb14717_0_8"/>
          <p:cNvSpPr txBox="1"/>
          <p:nvPr>
            <p:ph idx="2" type="body"/>
          </p:nvPr>
        </p:nvSpPr>
        <p:spPr>
          <a:xfrm>
            <a:off x="3152112" y="3264419"/>
            <a:ext cx="2916300" cy="72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Nadia Pinardi, </a:t>
            </a: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CoastPredict</a:t>
            </a:r>
            <a:endParaRPr/>
          </a:p>
        </p:txBody>
      </p:sp>
      <p:sp>
        <p:nvSpPr>
          <p:cNvPr id="247" name="Google Shape;247;gddecb14717_0_8"/>
          <p:cNvSpPr txBox="1"/>
          <p:nvPr>
            <p:ph idx="3" type="body"/>
          </p:nvPr>
        </p:nvSpPr>
        <p:spPr>
          <a:xfrm>
            <a:off x="-18876" y="2027230"/>
            <a:ext cx="9193200" cy="9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CoastPredict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ge19f7c5592_0_286"/>
          <p:cNvGrpSpPr/>
          <p:nvPr/>
        </p:nvGrpSpPr>
        <p:grpSpPr>
          <a:xfrm>
            <a:off x="3036277" y="208374"/>
            <a:ext cx="6013200" cy="4567045"/>
            <a:chOff x="0" y="127576"/>
            <a:chExt cx="6013200" cy="4567045"/>
          </a:xfrm>
        </p:grpSpPr>
        <p:sp>
          <p:nvSpPr>
            <p:cNvPr id="254" name="Google Shape;254;ge19f7c5592_0_286"/>
            <p:cNvSpPr/>
            <p:nvPr/>
          </p:nvSpPr>
          <p:spPr>
            <a:xfrm>
              <a:off x="0" y="127576"/>
              <a:ext cx="6013200" cy="1166700"/>
            </a:xfrm>
            <a:prstGeom prst="roundRect">
              <a:avLst>
                <a:gd fmla="val 16667" name="adj"/>
              </a:avLst>
            </a:prstGeom>
            <a:solidFill>
              <a:srgbClr val="7BA1BB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ge19f7c5592_0_286"/>
            <p:cNvSpPr txBox="1"/>
            <p:nvPr/>
          </p:nvSpPr>
          <p:spPr>
            <a:xfrm>
              <a:off x="56947" y="184523"/>
              <a:ext cx="5899200" cy="10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400" lIns="152400" spcFirstLastPara="1" rIns="152400" wrap="square" tIns="152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GB" sz="3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CoastPredict </a:t>
              </a:r>
              <a:r>
                <a:rPr b="1" i="0" lang="en-GB" sz="2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– Observing and Predicting the Global Coastal Ocean</a:t>
              </a:r>
              <a:endParaRPr b="0" i="0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e19f7c5592_0_286"/>
            <p:cNvSpPr/>
            <p:nvPr/>
          </p:nvSpPr>
          <p:spPr>
            <a:xfrm>
              <a:off x="0" y="1218645"/>
              <a:ext cx="6013200" cy="1166700"/>
            </a:xfrm>
            <a:prstGeom prst="roundRect">
              <a:avLst>
                <a:gd fmla="val 16667" name="adj"/>
              </a:avLst>
            </a:prstGeom>
            <a:solidFill>
              <a:srgbClr val="849EBE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ge19f7c5592_0_286"/>
            <p:cNvSpPr txBox="1"/>
            <p:nvPr/>
          </p:nvSpPr>
          <p:spPr>
            <a:xfrm>
              <a:off x="56947" y="1275592"/>
              <a:ext cx="5899200" cy="10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Chair: Nadia Pinardi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Co-chairs: Villy Kourafalou &amp; Joaquín Tintoré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e19f7c5592_0_286"/>
            <p:cNvSpPr/>
            <p:nvPr/>
          </p:nvSpPr>
          <p:spPr>
            <a:xfrm>
              <a:off x="0" y="2364149"/>
              <a:ext cx="6013200" cy="1166700"/>
            </a:xfrm>
            <a:prstGeom prst="roundRect">
              <a:avLst>
                <a:gd fmla="val 16667" name="adj"/>
              </a:avLst>
            </a:prstGeom>
            <a:solidFill>
              <a:srgbClr val="8C9DC2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ge19f7c5592_0_286"/>
            <p:cNvSpPr txBox="1"/>
            <p:nvPr/>
          </p:nvSpPr>
          <p:spPr>
            <a:xfrm>
              <a:off x="56947" y="2421096"/>
              <a:ext cx="5899200" cy="10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predicted </a:t>
              </a:r>
              <a:r>
                <a:rPr b="1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global coastal ocean where society understands and can respond to changing ocean conditions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e19f7c5592_0_286"/>
            <p:cNvSpPr/>
            <p:nvPr/>
          </p:nvSpPr>
          <p:spPr>
            <a:xfrm>
              <a:off x="0" y="3527921"/>
              <a:ext cx="6013200" cy="1166700"/>
            </a:xfrm>
            <a:prstGeom prst="roundRect">
              <a:avLst>
                <a:gd fmla="val 16667" name="adj"/>
              </a:avLst>
            </a:prstGeom>
            <a:solidFill>
              <a:srgbClr val="939CC6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ge19f7c5592_0_286"/>
            <p:cNvSpPr txBox="1"/>
            <p:nvPr/>
          </p:nvSpPr>
          <p:spPr>
            <a:xfrm>
              <a:off x="56947" y="3584868"/>
              <a:ext cx="5899200" cy="105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Focusing on the many common worldwide features of the coastal ocean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GB" sz="2400" u="sng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https://www.coastpredict.org</a:t>
              </a:r>
              <a:r>
                <a:rPr b="1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2" name="Google Shape;262;ge19f7c5592_0_286"/>
          <p:cNvSpPr txBox="1"/>
          <p:nvPr/>
        </p:nvSpPr>
        <p:spPr>
          <a:xfrm>
            <a:off x="94593" y="1486432"/>
            <a:ext cx="30114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PROGRAMME 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DECADE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 SCIENCE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SUSTAINABLE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19f7c5592_0_300"/>
          <p:cNvSpPr txBox="1"/>
          <p:nvPr>
            <p:ph type="title"/>
          </p:nvPr>
        </p:nvSpPr>
        <p:spPr>
          <a:xfrm>
            <a:off x="800100" y="304800"/>
            <a:ext cx="75468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GB"/>
              <a:t>A participatory process for co-designing  </a:t>
            </a:r>
            <a:br>
              <a:rPr lang="en-GB"/>
            </a:br>
            <a:r>
              <a:rPr lang="en-GB"/>
              <a:t>An open consultation from February 15, 2020</a:t>
            </a:r>
            <a:endParaRPr/>
          </a:p>
        </p:txBody>
      </p:sp>
      <p:grpSp>
        <p:nvGrpSpPr>
          <p:cNvPr id="268" name="Google Shape;268;ge19f7c5592_0_300"/>
          <p:cNvGrpSpPr/>
          <p:nvPr/>
        </p:nvGrpSpPr>
        <p:grpSpPr>
          <a:xfrm>
            <a:off x="1105614" y="1573886"/>
            <a:ext cx="6978085" cy="2837111"/>
            <a:chOff x="282892" y="0"/>
            <a:chExt cx="6978085" cy="2837111"/>
          </a:xfrm>
        </p:grpSpPr>
        <p:sp>
          <p:nvSpPr>
            <p:cNvPr id="269" name="Google Shape;269;ge19f7c5592_0_300"/>
            <p:cNvSpPr/>
            <p:nvPr/>
          </p:nvSpPr>
          <p:spPr>
            <a:xfrm>
              <a:off x="320770" y="0"/>
              <a:ext cx="2180700" cy="1308300"/>
            </a:xfrm>
            <a:prstGeom prst="rect">
              <a:avLst/>
            </a:prstGeom>
            <a:solidFill>
              <a:srgbClr val="7BA1BB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ge19f7c5592_0_300"/>
            <p:cNvSpPr txBox="1"/>
            <p:nvPr/>
          </p:nvSpPr>
          <p:spPr>
            <a:xfrm>
              <a:off x="320770" y="0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250 signatures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from 35 countries</a:t>
              </a:r>
              <a:endParaRPr/>
            </a:p>
          </p:txBody>
        </p:sp>
        <p:sp>
          <p:nvSpPr>
            <p:cNvPr id="271" name="Google Shape;271;ge19f7c5592_0_300"/>
            <p:cNvSpPr/>
            <p:nvPr/>
          </p:nvSpPr>
          <p:spPr>
            <a:xfrm>
              <a:off x="2681585" y="2370"/>
              <a:ext cx="2180700" cy="1308300"/>
            </a:xfrm>
            <a:prstGeom prst="rect">
              <a:avLst/>
            </a:prstGeom>
            <a:solidFill>
              <a:schemeClr val="accent3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ge19f7c5592_0_300"/>
            <p:cNvSpPr txBox="1"/>
            <p:nvPr/>
          </p:nvSpPr>
          <p:spPr>
            <a:xfrm>
              <a:off x="2681585" y="2370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29 “Projects”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GB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submitted</a:t>
              </a:r>
              <a:endParaRPr/>
            </a:p>
          </p:txBody>
        </p:sp>
        <p:sp>
          <p:nvSpPr>
            <p:cNvPr id="273" name="Google Shape;273;ge19f7c5592_0_300"/>
            <p:cNvSpPr/>
            <p:nvPr/>
          </p:nvSpPr>
          <p:spPr>
            <a:xfrm>
              <a:off x="5080277" y="2370"/>
              <a:ext cx="2180700" cy="1308300"/>
            </a:xfrm>
            <a:prstGeom prst="rect">
              <a:avLst/>
            </a:prstGeom>
            <a:solidFill>
              <a:srgbClr val="BB7B8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ge19f7c5592_0_300"/>
            <p:cNvSpPr txBox="1"/>
            <p:nvPr/>
          </p:nvSpPr>
          <p:spPr>
            <a:xfrm>
              <a:off x="5080277" y="2370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International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Steering committee,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Advisory committee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ECOP</a:t>
              </a:r>
              <a:endParaRPr/>
            </a:p>
          </p:txBody>
        </p:sp>
        <p:sp>
          <p:nvSpPr>
            <p:cNvPr id="275" name="Google Shape;275;ge19f7c5592_0_300"/>
            <p:cNvSpPr/>
            <p:nvPr/>
          </p:nvSpPr>
          <p:spPr>
            <a:xfrm>
              <a:off x="282892" y="1528811"/>
              <a:ext cx="2180700" cy="1308300"/>
            </a:xfrm>
            <a:prstGeom prst="rect">
              <a:avLst/>
            </a:prstGeom>
            <a:solidFill>
              <a:schemeClr val="accent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ge19f7c5592_0_300"/>
            <p:cNvSpPr txBox="1"/>
            <p:nvPr/>
          </p:nvSpPr>
          <p:spPr>
            <a:xfrm>
              <a:off x="282892" y="1528811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GB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Program has been endorsed,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-GB" sz="1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June 8 2021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e19f7c5592_0_300"/>
            <p:cNvSpPr/>
            <p:nvPr/>
          </p:nvSpPr>
          <p:spPr>
            <a:xfrm>
              <a:off x="2681585" y="1528811"/>
              <a:ext cx="2180700" cy="1308300"/>
            </a:xfrm>
            <a:prstGeom prst="rect">
              <a:avLst/>
            </a:prstGeom>
            <a:solidFill>
              <a:srgbClr val="AEA074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ge19f7c5592_0_300"/>
            <p:cNvSpPr txBox="1"/>
            <p:nvPr/>
          </p:nvSpPr>
          <p:spPr>
            <a:xfrm>
              <a:off x="2681585" y="1528811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Co-design partners: </a:t>
              </a:r>
              <a:endParaRPr sz="1200"/>
            </a:p>
            <a:p>
              <a:pPr indent="0" lvl="0" marL="0" marR="0" rtl="0" algn="ctr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GOOS, IODE, IODE/OBPS, CEOS-COAST, GEO-Blue Planet, WMO-WWRP</a:t>
              </a:r>
              <a:endParaRPr b="0" i="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e19f7c5592_0_300"/>
            <p:cNvSpPr/>
            <p:nvPr/>
          </p:nvSpPr>
          <p:spPr>
            <a:xfrm>
              <a:off x="5080277" y="1528811"/>
              <a:ext cx="2180700" cy="1308300"/>
            </a:xfrm>
            <a:prstGeom prst="rect">
              <a:avLst/>
            </a:prstGeom>
            <a:solidFill>
              <a:srgbClr val="7BA1BB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ge19f7c5592_0_300"/>
            <p:cNvSpPr txBox="1"/>
            <p:nvPr/>
          </p:nvSpPr>
          <p:spPr>
            <a:xfrm>
              <a:off x="5080277" y="1528811"/>
              <a:ext cx="2180700" cy="13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Synergistic Decade programs: 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GEOS, EquiSea, DITTO, OceanPredict, etc.</a:t>
              </a:r>
              <a:endPara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19f7c5592_0_317"/>
          <p:cNvSpPr txBox="1"/>
          <p:nvPr>
            <p:ph type="title"/>
          </p:nvPr>
        </p:nvSpPr>
        <p:spPr>
          <a:xfrm>
            <a:off x="515983" y="270132"/>
            <a:ext cx="81120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GB"/>
              <a:t>Coastpredict has been, and will be, co-designed</a:t>
            </a:r>
            <a:br>
              <a:rPr lang="en-GB"/>
            </a:br>
            <a:r>
              <a:rPr lang="en-GB"/>
              <a:t>with international UN programs: GOOS</a:t>
            </a:r>
            <a:endParaRPr/>
          </a:p>
        </p:txBody>
      </p:sp>
      <p:sp>
        <p:nvSpPr>
          <p:cNvPr id="286" name="Google Shape;286;ge19f7c5592_0_317"/>
          <p:cNvSpPr txBox="1"/>
          <p:nvPr/>
        </p:nvSpPr>
        <p:spPr>
          <a:xfrm>
            <a:off x="1357032" y="4296659"/>
            <a:ext cx="551400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ge19f7c5592_0_317"/>
          <p:cNvGrpSpPr/>
          <p:nvPr/>
        </p:nvGrpSpPr>
        <p:grpSpPr>
          <a:xfrm>
            <a:off x="150652" y="1475216"/>
            <a:ext cx="8842695" cy="3306743"/>
            <a:chOff x="0" y="1466072"/>
            <a:chExt cx="8842695" cy="3306743"/>
          </a:xfrm>
        </p:grpSpPr>
        <p:pic>
          <p:nvPicPr>
            <p:cNvPr id="288" name="Google Shape;288;ge19f7c5592_0_3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57032" y="1466072"/>
              <a:ext cx="5878653" cy="3306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ge19f7c5592_0_317"/>
            <p:cNvSpPr txBox="1"/>
            <p:nvPr/>
          </p:nvSpPr>
          <p:spPr>
            <a:xfrm>
              <a:off x="1755648" y="1594802"/>
              <a:ext cx="5480100" cy="307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raphical user interface, text&#10;&#10;Description automatically generated with medium confidence" id="290" name="Google Shape;290;ge19f7c5592_0_3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3394752"/>
              <a:ext cx="1908312" cy="424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xt&#10;&#10;Description automatically generated with medium confidence" id="291" name="Google Shape;291;ge19f7c5592_0_3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605964" y="3035344"/>
              <a:ext cx="2236731" cy="424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&#10;&#10;Description automatically generated" id="292" name="Google Shape;292;ge19f7c5592_0_317"/>
            <p:cNvPicPr preferRelativeResize="0"/>
            <p:nvPr/>
          </p:nvPicPr>
          <p:blipFill rotWithShape="1">
            <a:blip r:embed="rId6">
              <a:alphaModFix/>
            </a:blip>
            <a:srcRect b="-14586" l="0" r="9033" t="0"/>
            <a:stretch/>
          </p:blipFill>
          <p:spPr>
            <a:xfrm>
              <a:off x="0" y="2256017"/>
              <a:ext cx="1908311" cy="424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text, application&#10;&#10;Description automatically generated" id="293" name="Google Shape;293;ge19f7c5592_0_3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27815" y="1594802"/>
              <a:ext cx="2206487" cy="5911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19f7c5592_0_329"/>
          <p:cNvSpPr txBox="1"/>
          <p:nvPr>
            <p:ph type="title"/>
          </p:nvPr>
        </p:nvSpPr>
        <p:spPr>
          <a:xfrm>
            <a:off x="399563" y="87106"/>
            <a:ext cx="80460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None/>
            </a:pPr>
            <a:r>
              <a:rPr lang="en-GB" sz="3000"/>
              <a:t>Why CoastPredict?</a:t>
            </a:r>
            <a:br>
              <a:rPr lang="en-GB"/>
            </a:br>
            <a:r>
              <a:rPr lang="en-GB" sz="2325">
                <a:solidFill>
                  <a:srgbClr val="C00000"/>
                </a:solidFill>
              </a:rPr>
              <a:t>Venice extreme </a:t>
            </a:r>
            <a:r>
              <a:rPr b="1" lang="en-GB" sz="2325">
                <a:solidFill>
                  <a:srgbClr val="C00000"/>
                </a:solidFill>
              </a:rPr>
              <a:t>Acqua Alta </a:t>
            </a:r>
            <a:r>
              <a:rPr lang="en-GB" sz="2325">
                <a:solidFill>
                  <a:srgbClr val="C00000"/>
                </a:solidFill>
              </a:rPr>
              <a:t>event, November 12, 2019, @ </a:t>
            </a:r>
            <a:r>
              <a:rPr b="1" lang="en-GB" sz="2325">
                <a:solidFill>
                  <a:srgbClr val="C00000"/>
                </a:solidFill>
              </a:rPr>
              <a:t>23:55</a:t>
            </a:r>
            <a:endParaRPr/>
          </a:p>
        </p:txBody>
      </p:sp>
      <p:grpSp>
        <p:nvGrpSpPr>
          <p:cNvPr id="299" name="Google Shape;299;ge19f7c5592_0_329"/>
          <p:cNvGrpSpPr/>
          <p:nvPr/>
        </p:nvGrpSpPr>
        <p:grpSpPr>
          <a:xfrm>
            <a:off x="132734" y="1573984"/>
            <a:ext cx="4388085" cy="2523946"/>
            <a:chOff x="176979" y="1932396"/>
            <a:chExt cx="5850780" cy="3365261"/>
          </a:xfrm>
        </p:grpSpPr>
        <p:pic>
          <p:nvPicPr>
            <p:cNvPr id="300" name="Google Shape;300;ge19f7c5592_0_3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76979" y="2766951"/>
              <a:ext cx="5850780" cy="2530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ge19f7c5592_0_329"/>
            <p:cNvSpPr txBox="1"/>
            <p:nvPr/>
          </p:nvSpPr>
          <p:spPr>
            <a:xfrm>
              <a:off x="781598" y="1932396"/>
              <a:ext cx="48255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The City of Venice local forecast: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Start of forecast at 11:00 am </a:t>
              </a:r>
              <a:r>
                <a:rPr b="1" i="0" lang="en-GB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Nov. 12</a:t>
              </a:r>
              <a:endParaRPr/>
            </a:p>
          </p:txBody>
        </p:sp>
      </p:grpSp>
      <p:grpSp>
        <p:nvGrpSpPr>
          <p:cNvPr id="302" name="Google Shape;302;ge19f7c5592_0_329"/>
          <p:cNvGrpSpPr/>
          <p:nvPr/>
        </p:nvGrpSpPr>
        <p:grpSpPr>
          <a:xfrm>
            <a:off x="399564" y="2995190"/>
            <a:ext cx="3134025" cy="1521734"/>
            <a:chOff x="461501" y="3993587"/>
            <a:chExt cx="4178700" cy="2028979"/>
          </a:xfrm>
        </p:grpSpPr>
        <p:sp>
          <p:nvSpPr>
            <p:cNvPr id="303" name="Google Shape;303;ge19f7c5592_0_329"/>
            <p:cNvSpPr/>
            <p:nvPr/>
          </p:nvSpPr>
          <p:spPr>
            <a:xfrm>
              <a:off x="1017846" y="3993587"/>
              <a:ext cx="170700" cy="16005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158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e19f7c5592_0_329"/>
            <p:cNvSpPr txBox="1"/>
            <p:nvPr/>
          </p:nvSpPr>
          <p:spPr>
            <a:xfrm>
              <a:off x="461501" y="5622366"/>
              <a:ext cx="4178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Max level fcst is 140 cm, should be 1.82 m</a:t>
              </a:r>
              <a:endParaRPr/>
            </a:p>
          </p:txBody>
        </p:sp>
      </p:grpSp>
      <p:grpSp>
        <p:nvGrpSpPr>
          <p:cNvPr id="305" name="Google Shape;305;ge19f7c5592_0_329"/>
          <p:cNvGrpSpPr/>
          <p:nvPr/>
        </p:nvGrpSpPr>
        <p:grpSpPr>
          <a:xfrm>
            <a:off x="4623182" y="1453237"/>
            <a:ext cx="4502545" cy="2902037"/>
            <a:chOff x="6164242" y="1937648"/>
            <a:chExt cx="6003393" cy="3869383"/>
          </a:xfrm>
        </p:grpSpPr>
        <p:grpSp>
          <p:nvGrpSpPr>
            <p:cNvPr id="306" name="Google Shape;306;ge19f7c5592_0_329"/>
            <p:cNvGrpSpPr/>
            <p:nvPr/>
          </p:nvGrpSpPr>
          <p:grpSpPr>
            <a:xfrm>
              <a:off x="6164242" y="2110520"/>
              <a:ext cx="6003393" cy="3696511"/>
              <a:chOff x="6164242" y="2110520"/>
              <a:chExt cx="6003393" cy="3696511"/>
            </a:xfrm>
          </p:grpSpPr>
          <p:pic>
            <p:nvPicPr>
              <p:cNvPr id="307" name="Google Shape;307;ge19f7c5592_0_329"/>
              <p:cNvPicPr preferRelativeResize="0"/>
              <p:nvPr/>
            </p:nvPicPr>
            <p:blipFill rotWithShape="1">
              <a:blip r:embed="rId4">
                <a:alphaModFix/>
              </a:blip>
              <a:srcRect b="0" l="5520" r="5733" t="0"/>
              <a:stretch/>
            </p:blipFill>
            <p:spPr>
              <a:xfrm>
                <a:off x="6164242" y="2660072"/>
                <a:ext cx="6003393" cy="31469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8" name="Google Shape;308;ge19f7c5592_0_329"/>
              <p:cNvSpPr txBox="1"/>
              <p:nvPr/>
            </p:nvSpPr>
            <p:spPr>
              <a:xfrm>
                <a:off x="6802214" y="2110520"/>
                <a:ext cx="4825500" cy="861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CMEMS-CMCC forecast:</a:t>
                </a:r>
                <a:endParaRPr/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 of forecast at 12:00 am </a:t>
                </a:r>
                <a:r>
                  <a:rPr b="1" i="0" lang="en-GB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Nov. 10</a:t>
                </a:r>
                <a:endParaRPr/>
              </a:p>
            </p:txBody>
          </p:sp>
        </p:grpSp>
        <p:pic>
          <p:nvPicPr>
            <p:cNvPr descr="logo cmcc.jpg" id="309" name="Google Shape;309;ge19f7c5592_0_3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591968" y="2041017"/>
              <a:ext cx="1401176" cy="5037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:\F15015_Copernicus\3_Work\330_Work-in-process\SC4_BackgroundMat\PPT\item Copernicus\Icon-01.png" id="310" name="Google Shape;310;ge19f7c5592_0_32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041507" y="1937648"/>
              <a:ext cx="550461" cy="5775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</p:pic>
      </p:grpSp>
      <p:grpSp>
        <p:nvGrpSpPr>
          <p:cNvPr id="311" name="Google Shape;311;ge19f7c5592_0_329"/>
          <p:cNvGrpSpPr/>
          <p:nvPr/>
        </p:nvGrpSpPr>
        <p:grpSpPr>
          <a:xfrm>
            <a:off x="7300496" y="2805200"/>
            <a:ext cx="1840275" cy="1773222"/>
            <a:chOff x="9710244" y="3574471"/>
            <a:chExt cx="2453700" cy="2336261"/>
          </a:xfrm>
        </p:grpSpPr>
        <p:sp>
          <p:nvSpPr>
            <p:cNvPr id="312" name="Google Shape;312;ge19f7c5592_0_329"/>
            <p:cNvSpPr/>
            <p:nvPr/>
          </p:nvSpPr>
          <p:spPr>
            <a:xfrm>
              <a:off x="10638311" y="3574471"/>
              <a:ext cx="178800" cy="1832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158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ge19f7c5592_0_329"/>
            <p:cNvSpPr txBox="1"/>
            <p:nvPr/>
          </p:nvSpPr>
          <p:spPr>
            <a:xfrm>
              <a:off x="9710244" y="5515332"/>
              <a:ext cx="24537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Max level fcst is 150 cm</a:t>
              </a:r>
              <a:endParaRPr/>
            </a:p>
          </p:txBody>
        </p:sp>
      </p:grpSp>
      <p:sp>
        <p:nvSpPr>
          <p:cNvPr id="314" name="Google Shape;314;ge19f7c5592_0_329"/>
          <p:cNvSpPr txBox="1"/>
          <p:nvPr/>
        </p:nvSpPr>
        <p:spPr>
          <a:xfrm>
            <a:off x="9137" y="4264803"/>
            <a:ext cx="91257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conclusion: local, coastal forecasting models have less accuracy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1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than large scale models and too short forecast lead times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19f7c5592_0_349"/>
          <p:cNvSpPr txBox="1"/>
          <p:nvPr>
            <p:ph type="title"/>
          </p:nvPr>
        </p:nvSpPr>
        <p:spPr>
          <a:xfrm>
            <a:off x="268014" y="61202"/>
            <a:ext cx="83952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Calibri"/>
              <a:buNone/>
            </a:pPr>
            <a:r>
              <a:rPr lang="en-GB" sz="2700"/>
              <a:t>Why CoastPredict?</a:t>
            </a:r>
            <a:br>
              <a:rPr lang="en-GB" sz="2700"/>
            </a:br>
            <a:r>
              <a:rPr lang="en-GB" sz="2400"/>
              <a:t>Need to accelerate the closing of the gaps in continuously aligning ocean, weather, climate and the value-added process that follows</a:t>
            </a:r>
            <a:endParaRPr/>
          </a:p>
        </p:txBody>
      </p:sp>
      <p:grpSp>
        <p:nvGrpSpPr>
          <p:cNvPr id="320" name="Google Shape;320;ge19f7c5592_0_349"/>
          <p:cNvGrpSpPr/>
          <p:nvPr/>
        </p:nvGrpSpPr>
        <p:grpSpPr>
          <a:xfrm>
            <a:off x="1332544" y="1565154"/>
            <a:ext cx="2822996" cy="1520250"/>
            <a:chOff x="35496" y="1018408"/>
            <a:chExt cx="3763995" cy="2027001"/>
          </a:xfrm>
        </p:grpSpPr>
        <p:grpSp>
          <p:nvGrpSpPr>
            <p:cNvPr id="321" name="Google Shape;321;ge19f7c5592_0_349"/>
            <p:cNvGrpSpPr/>
            <p:nvPr/>
          </p:nvGrpSpPr>
          <p:grpSpPr>
            <a:xfrm>
              <a:off x="35496" y="1018408"/>
              <a:ext cx="3763995" cy="2027001"/>
              <a:chOff x="35496" y="1331120"/>
              <a:chExt cx="3763995" cy="2027001"/>
            </a:xfrm>
          </p:grpSpPr>
          <p:grpSp>
            <p:nvGrpSpPr>
              <p:cNvPr id="322" name="Google Shape;322;ge19f7c5592_0_349"/>
              <p:cNvGrpSpPr/>
              <p:nvPr/>
            </p:nvGrpSpPr>
            <p:grpSpPr>
              <a:xfrm>
                <a:off x="35496" y="1524052"/>
                <a:ext cx="3763995" cy="1834069"/>
                <a:chOff x="55170" y="1481301"/>
                <a:chExt cx="3763995" cy="1834069"/>
              </a:xfrm>
            </p:grpSpPr>
            <p:pic>
              <p:nvPicPr>
                <p:cNvPr id="323" name="Google Shape;323;ge19f7c5592_0_34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1712" l="14567" r="4812" t="7791"/>
                <a:stretch/>
              </p:blipFill>
              <p:spPr>
                <a:xfrm>
                  <a:off x="1712363" y="2096570"/>
                  <a:ext cx="2106802" cy="1218799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pic>
            <p:pic>
              <p:nvPicPr>
                <p:cNvPr descr="gr.tiff" id="324" name="Google Shape;324;ge19f7c5592_0_34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55170" y="1481301"/>
                  <a:ext cx="1657193" cy="1834069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pic>
          </p:grpSp>
          <p:sp>
            <p:nvSpPr>
              <p:cNvPr id="325" name="Google Shape;325;ge19f7c5592_0_349"/>
              <p:cNvSpPr txBox="1"/>
              <p:nvPr/>
            </p:nvSpPr>
            <p:spPr>
              <a:xfrm>
                <a:off x="1746069" y="1331120"/>
                <a:ext cx="1876200" cy="86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GB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Fort Pulaski tide gauge</a:t>
                </a:r>
                <a:endParaRPr b="0" i="1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6" name="Google Shape;326;ge19f7c5592_0_349"/>
            <p:cNvSpPr txBox="1"/>
            <p:nvPr/>
          </p:nvSpPr>
          <p:spPr>
            <a:xfrm>
              <a:off x="35496" y="1212292"/>
              <a:ext cx="10233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GB" sz="105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S-WITCH domain</a:t>
              </a:r>
              <a:endParaRPr/>
            </a:p>
          </p:txBody>
        </p:sp>
      </p:grpSp>
      <p:pic>
        <p:nvPicPr>
          <p:cNvPr id="327" name="Google Shape;327;ge19f7c5592_0_3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4852" y="1400455"/>
            <a:ext cx="2539187" cy="190439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e19f7c5592_0_349"/>
          <p:cNvSpPr txBox="1"/>
          <p:nvPr/>
        </p:nvSpPr>
        <p:spPr>
          <a:xfrm>
            <a:off x="4572000" y="1642755"/>
            <a:ext cx="801900" cy="415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S-WITCH domain</a:t>
            </a:r>
            <a:endParaRPr/>
          </a:p>
        </p:txBody>
      </p:sp>
      <p:cxnSp>
        <p:nvCxnSpPr>
          <p:cNvPr id="329" name="Google Shape;329;ge19f7c5592_0_349"/>
          <p:cNvCxnSpPr/>
          <p:nvPr/>
        </p:nvCxnSpPr>
        <p:spPr>
          <a:xfrm>
            <a:off x="5270901" y="1827295"/>
            <a:ext cx="102900" cy="158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30" name="Google Shape;330;ge19f7c5592_0_349"/>
          <p:cNvGrpSpPr/>
          <p:nvPr/>
        </p:nvGrpSpPr>
        <p:grpSpPr>
          <a:xfrm>
            <a:off x="1988190" y="2678247"/>
            <a:ext cx="5167770" cy="2063182"/>
            <a:chOff x="385264" y="2541160"/>
            <a:chExt cx="9075816" cy="3892062"/>
          </a:xfrm>
        </p:grpSpPr>
        <p:grpSp>
          <p:nvGrpSpPr>
            <p:cNvPr id="331" name="Google Shape;331;ge19f7c5592_0_349"/>
            <p:cNvGrpSpPr/>
            <p:nvPr/>
          </p:nvGrpSpPr>
          <p:grpSpPr>
            <a:xfrm>
              <a:off x="385264" y="2541160"/>
              <a:ext cx="7937771" cy="3892062"/>
              <a:chOff x="385264" y="2541160"/>
              <a:chExt cx="7937771" cy="3892062"/>
            </a:xfrm>
          </p:grpSpPr>
          <p:sp>
            <p:nvSpPr>
              <p:cNvPr id="332" name="Google Shape;332;ge19f7c5592_0_349"/>
              <p:cNvSpPr txBox="1"/>
              <p:nvPr/>
            </p:nvSpPr>
            <p:spPr>
              <a:xfrm>
                <a:off x="645483" y="3168953"/>
                <a:ext cx="3561300" cy="6096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GB" sz="15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Sea Level Forecasts</a:t>
                </a:r>
                <a:endParaRPr/>
              </a:p>
            </p:txBody>
          </p:sp>
          <p:pic>
            <p:nvPicPr>
              <p:cNvPr id="333" name="Google Shape;333;ge19f7c5592_0_349"/>
              <p:cNvPicPr preferRelativeResize="0"/>
              <p:nvPr/>
            </p:nvPicPr>
            <p:blipFill rotWithShape="1">
              <a:blip r:embed="rId6">
                <a:alphaModFix/>
              </a:blip>
              <a:srcRect b="0" l="3888" r="8129" t="0"/>
              <a:stretch/>
            </p:blipFill>
            <p:spPr>
              <a:xfrm>
                <a:off x="385264" y="3747990"/>
                <a:ext cx="7937771" cy="2685232"/>
              </a:xfrm>
              <a:prstGeom prst="rect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cxnSp>
            <p:nvCxnSpPr>
              <p:cNvPr id="334" name="Google Shape;334;ge19f7c5592_0_349"/>
              <p:cNvCxnSpPr/>
              <p:nvPr/>
            </p:nvCxnSpPr>
            <p:spPr>
              <a:xfrm flipH="1">
                <a:off x="1562207" y="2541160"/>
                <a:ext cx="989700" cy="14217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cxnSp>
          <p:nvCxnSpPr>
            <p:cNvPr id="335" name="Google Shape;335;ge19f7c5592_0_349"/>
            <p:cNvCxnSpPr/>
            <p:nvPr/>
          </p:nvCxnSpPr>
          <p:spPr>
            <a:xfrm rot="10800000">
              <a:off x="5103279" y="3943062"/>
              <a:ext cx="10800" cy="15063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36" name="Google Shape;336;ge19f7c5592_0_349"/>
            <p:cNvSpPr txBox="1"/>
            <p:nvPr/>
          </p:nvSpPr>
          <p:spPr>
            <a:xfrm>
              <a:off x="5114080" y="3814477"/>
              <a:ext cx="4347000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GB" sz="15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Hurricane passing</a:t>
              </a:r>
              <a:r>
                <a:rPr b="0" i="1" lang="en-GB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endParaRPr/>
            </a:p>
          </p:txBody>
        </p:sp>
      </p:grpSp>
      <p:cxnSp>
        <p:nvCxnSpPr>
          <p:cNvPr id="337" name="Google Shape;337;ge19f7c5592_0_349"/>
          <p:cNvCxnSpPr/>
          <p:nvPr/>
        </p:nvCxnSpPr>
        <p:spPr>
          <a:xfrm flipH="1">
            <a:off x="3350302" y="2112471"/>
            <a:ext cx="1920600" cy="413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Georgia_Tech_shortened_logo.png" id="338" name="Google Shape;338;ge19f7c5592_0_3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4039" y="2225721"/>
            <a:ext cx="1190339" cy="5258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cmcc.jpg" id="339" name="Google Shape;339;ge19f7c5592_0_3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18181" y="1698968"/>
            <a:ext cx="1256196" cy="45163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e19f7c5592_0_349"/>
          <p:cNvSpPr txBox="1"/>
          <p:nvPr/>
        </p:nvSpPr>
        <p:spPr>
          <a:xfrm>
            <a:off x="6637870" y="3805705"/>
            <a:ext cx="2285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Park et al., 2020 submitted</a:t>
            </a:r>
            <a:endParaRPr/>
          </a:p>
        </p:txBody>
      </p:sp>
      <p:sp>
        <p:nvSpPr>
          <p:cNvPr id="341" name="Google Shape;341;ge19f7c5592_0_349"/>
          <p:cNvSpPr txBox="1"/>
          <p:nvPr/>
        </p:nvSpPr>
        <p:spPr>
          <a:xfrm>
            <a:off x="115122" y="1698968"/>
            <a:ext cx="14073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New downscaling models connecting</a:t>
            </a:r>
            <a:endParaRPr b="0" i="1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catchment to the sea</a:t>
            </a:r>
            <a:endParaRPr b="0" i="1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19f7c5592_0_375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50"/>
              <a:buFont typeface="Calibri"/>
              <a:buNone/>
            </a:pPr>
            <a:r>
              <a:rPr lang="en-GB" sz="2250"/>
              <a:t>The basic concept of a Global Coastal Ocean has been defined about a decade ago in five Volumes of The Sea </a:t>
            </a:r>
            <a:br>
              <a:rPr lang="en-GB" sz="2250"/>
            </a:br>
            <a:r>
              <a:rPr lang="en-GB" sz="2250"/>
              <a:t>(Vol. 10 to 14, Harvard Univ. Press)</a:t>
            </a:r>
            <a:endParaRPr/>
          </a:p>
        </p:txBody>
      </p:sp>
      <p:grpSp>
        <p:nvGrpSpPr>
          <p:cNvPr id="347" name="Google Shape;347;ge19f7c5592_0_375"/>
          <p:cNvGrpSpPr/>
          <p:nvPr/>
        </p:nvGrpSpPr>
        <p:grpSpPr>
          <a:xfrm>
            <a:off x="822722" y="1574627"/>
            <a:ext cx="7543800" cy="2838150"/>
            <a:chOff x="0" y="741"/>
            <a:chExt cx="7543800" cy="2838150"/>
          </a:xfrm>
        </p:grpSpPr>
        <p:sp>
          <p:nvSpPr>
            <p:cNvPr id="348" name="Google Shape;348;ge19f7c5592_0_375"/>
            <p:cNvSpPr/>
            <p:nvPr/>
          </p:nvSpPr>
          <p:spPr>
            <a:xfrm>
              <a:off x="0" y="961491"/>
              <a:ext cx="7543800" cy="1877400"/>
            </a:xfrm>
            <a:prstGeom prst="rect">
              <a:avLst/>
            </a:prstGeom>
            <a:solidFill>
              <a:schemeClr val="accent5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ge19f7c5592_0_375"/>
            <p:cNvSpPr txBox="1"/>
            <p:nvPr/>
          </p:nvSpPr>
          <p:spPr>
            <a:xfrm>
              <a:off x="0" y="961491"/>
              <a:ext cx="7543800" cy="18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5125" lIns="135125" spcFirstLastPara="1" rIns="135125" wrap="square" tIns="1351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PROPOSED STARTING DEFINITION</a:t>
              </a:r>
              <a:r>
                <a:rPr b="0" i="0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65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1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 coastal ocean - that area, extending </a:t>
              </a:r>
              <a:r>
                <a:rPr b="1" i="1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inshore</a:t>
              </a:r>
              <a:r>
                <a:rPr b="0" i="1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from the estuarine mouths to </a:t>
              </a:r>
              <a:r>
                <a:rPr b="0" i="1" lang="en-GB" sz="19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river catchments, to the urban settlements on the one side </a:t>
              </a:r>
              <a:r>
                <a:rPr b="0" i="1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and on the other to the </a:t>
              </a:r>
              <a:r>
                <a:rPr b="1" i="1" lang="en-GB" sz="19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offshore,</a:t>
              </a:r>
              <a:r>
                <a:rPr b="0" i="1" lang="en-GB" sz="19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from the surf zone to the continental shelf and slope</a:t>
              </a:r>
              <a:r>
                <a:rPr b="0" i="1" lang="en-GB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where waters of continental origins meet open ocean currents.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e19f7c5592_0_375"/>
            <p:cNvSpPr/>
            <p:nvPr/>
          </p:nvSpPr>
          <p:spPr>
            <a:xfrm rot="10800000">
              <a:off x="0" y="850"/>
              <a:ext cx="7543800" cy="988800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rgbClr val="AD9F74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ge19f7c5592_0_375"/>
            <p:cNvSpPr txBox="1"/>
            <p:nvPr/>
          </p:nvSpPr>
          <p:spPr>
            <a:xfrm>
              <a:off x="0" y="741"/>
              <a:ext cx="7543800" cy="64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n-GB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Coastpredict </a:t>
              </a:r>
              <a:r>
                <a:rPr b="1" i="0" lang="en-GB" sz="3300" u="none" cap="none" strike="noStrike">
                  <a:solidFill>
                    <a:schemeClr val="lt1"/>
                  </a:solidFill>
                  <a:highlight>
                    <a:srgbClr val="000080"/>
                  </a:highlight>
                  <a:latin typeface="Arial"/>
                  <a:ea typeface="Arial"/>
                  <a:cs typeface="Arial"/>
                  <a:sym typeface="Arial"/>
                </a:rPr>
                <a:t>will redefine </a:t>
              </a:r>
              <a:r>
                <a:rPr b="1" i="0" lang="en-GB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 “coastal ocean”</a:t>
              </a:r>
              <a:endPara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19f7c5592_0_384"/>
          <p:cNvSpPr txBox="1"/>
          <p:nvPr>
            <p:ph type="title"/>
          </p:nvPr>
        </p:nvSpPr>
        <p:spPr>
          <a:xfrm>
            <a:off x="800100" y="381769"/>
            <a:ext cx="75438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GB"/>
              <a:t>CoastPredict high level objectives</a:t>
            </a:r>
            <a:endParaRPr/>
          </a:p>
        </p:txBody>
      </p:sp>
      <p:sp>
        <p:nvSpPr>
          <p:cNvPr id="357" name="Google Shape;357;ge19f7c5592_0_384"/>
          <p:cNvSpPr txBox="1"/>
          <p:nvPr>
            <p:ph idx="1" type="body"/>
          </p:nvPr>
        </p:nvSpPr>
        <p:spPr>
          <a:xfrm>
            <a:off x="628650" y="1423606"/>
            <a:ext cx="8003100" cy="3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52400" lvl="0" marL="685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b="1" lang="en-GB" sz="2400">
                <a:solidFill>
                  <a:srgbClr val="3C4571"/>
                </a:solidFill>
              </a:rPr>
              <a:t>1) A predicted global coastal ocean</a:t>
            </a:r>
            <a:endParaRPr/>
          </a:p>
          <a:p>
            <a:pPr indent="-152400" lvl="8" marL="6858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400"/>
              <a:buFont typeface="Calibri"/>
              <a:buChar char=" "/>
            </a:pPr>
            <a:r>
              <a:rPr b="1" lang="en-GB" sz="2400">
                <a:solidFill>
                  <a:srgbClr val="3C4571"/>
                </a:solidFill>
              </a:rPr>
              <a:t>2) The upgrade to a fit-for-purpose oceanographic information infrastructure</a:t>
            </a:r>
            <a:endParaRPr/>
          </a:p>
          <a:p>
            <a:pPr indent="-152400" lvl="8" marL="68580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400"/>
              <a:buFont typeface="Calibri"/>
              <a:buChar char=" "/>
            </a:pPr>
            <a:r>
              <a:rPr b="1" lang="en-GB" sz="2400">
                <a:solidFill>
                  <a:srgbClr val="3C4571"/>
                </a:solidFill>
              </a:rPr>
              <a:t>3) Co-design and implementation of an integrated coastal ocean observing and forecasting system adhering to best practices and standards, designed as a global framework and implemented locally</a:t>
            </a:r>
            <a:endParaRPr/>
          </a:p>
          <a:p>
            <a:pPr indent="0" lvl="0" marL="68580" rt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2400">
              <a:solidFill>
                <a:srgbClr val="3C457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/>
          <p:nvPr>
            <p:ph idx="1" type="body"/>
          </p:nvPr>
        </p:nvSpPr>
        <p:spPr>
          <a:xfrm>
            <a:off x="6235406" y="3304864"/>
            <a:ext cx="2916238" cy="720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64705"/>
              <a:buNone/>
            </a:pPr>
            <a:r>
              <a:rPr lang="en-GB"/>
              <a:t>DiGiacomo, Kumar,Cripe, Pinardi, Sharma</a:t>
            </a:r>
            <a:endParaRPr/>
          </a:p>
        </p:txBody>
      </p:sp>
      <p:sp>
        <p:nvSpPr>
          <p:cNvPr id="152" name="Google Shape;152;p11"/>
          <p:cNvSpPr txBox="1"/>
          <p:nvPr>
            <p:ph idx="2" type="body"/>
          </p:nvPr>
        </p:nvSpPr>
        <p:spPr>
          <a:xfrm>
            <a:off x="-14938" y="3312044"/>
            <a:ext cx="2916238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/>
              <a:t>June 21, 2021</a:t>
            </a:r>
            <a:endParaRPr/>
          </a:p>
        </p:txBody>
      </p:sp>
      <p:sp>
        <p:nvSpPr>
          <p:cNvPr id="153" name="Google Shape;153;p11"/>
          <p:cNvSpPr txBox="1"/>
          <p:nvPr>
            <p:ph idx="3" type="body"/>
          </p:nvPr>
        </p:nvSpPr>
        <p:spPr>
          <a:xfrm>
            <a:off x="-18876" y="2027230"/>
            <a:ext cx="9193213" cy="9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8796"/>
              <a:buNone/>
            </a:pPr>
            <a:r>
              <a:rPr lang="en-GB"/>
              <a:t>GEO and CEOS COAST-An EO Partnership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e19f7c5592_0_389"/>
          <p:cNvSpPr txBox="1"/>
          <p:nvPr>
            <p:ph type="title"/>
          </p:nvPr>
        </p:nvSpPr>
        <p:spPr>
          <a:xfrm>
            <a:off x="800100" y="381769"/>
            <a:ext cx="75438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GB"/>
              <a:t>CoastPredict Principles</a:t>
            </a:r>
            <a:endParaRPr/>
          </a:p>
        </p:txBody>
      </p:sp>
      <p:sp>
        <p:nvSpPr>
          <p:cNvPr id="364" name="Google Shape;364;ge19f7c5592_0_389"/>
          <p:cNvSpPr txBox="1"/>
          <p:nvPr>
            <p:ph idx="1" type="body"/>
          </p:nvPr>
        </p:nvSpPr>
        <p:spPr>
          <a:xfrm>
            <a:off x="628650" y="1423606"/>
            <a:ext cx="8003100" cy="3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55000" lnSpcReduction="20000"/>
          </a:bodyPr>
          <a:lstStyle/>
          <a:p>
            <a:pPr indent="-373665" lvl="0" marL="3857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550">
                <a:solidFill>
                  <a:srgbClr val="3C4571"/>
                </a:solidFill>
              </a:rPr>
              <a:t>Have a clear stakeholder engagement plan</a:t>
            </a:r>
            <a:endParaRPr/>
          </a:p>
          <a:p>
            <a:pPr indent="-373665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550">
                <a:solidFill>
                  <a:srgbClr val="3C4571"/>
                </a:solidFill>
              </a:rPr>
              <a:t>Have at least three ocean areas of implementation </a:t>
            </a:r>
            <a:r>
              <a:rPr b="1" lang="en-GB" sz="2475">
                <a:solidFill>
                  <a:srgbClr val="3C4571"/>
                </a:solidFill>
              </a:rPr>
              <a:t>and study (relocatable solutions are essential), one of which in a developing country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Include data management and best practices for open access data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Provide end-to-end demonstrations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Multi-national, multi-disciplinary and diversity balanced groups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Make an effort to use new methodologies and technologies within the different aspects of the project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Include a plan for after-the-project continued development of the basic information infrastructure upgrades and solutions/services with adequate public/private partnerships</a:t>
            </a:r>
            <a:endParaRPr/>
          </a:p>
          <a:p>
            <a:pPr indent="-374030" lvl="0" marL="385762" rtl="0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3C4571"/>
              </a:buClr>
              <a:buSzPct val="100000"/>
              <a:buFont typeface="Calibri"/>
              <a:buAutoNum type="arabicPeriod"/>
            </a:pPr>
            <a:r>
              <a:rPr b="1" lang="en-GB" sz="2475">
                <a:solidFill>
                  <a:srgbClr val="3C4571"/>
                </a:solidFill>
              </a:rPr>
              <a:t>Include capacity building and ocean literacy activities</a:t>
            </a:r>
            <a:endParaRPr/>
          </a:p>
          <a:p>
            <a:pPr indent="0" lvl="0" marL="68580" rtl="0" algn="ctr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1" sz="2400">
              <a:solidFill>
                <a:srgbClr val="3C457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19f7c5592_0_395"/>
          <p:cNvSpPr txBox="1"/>
          <p:nvPr>
            <p:ph type="title"/>
          </p:nvPr>
        </p:nvSpPr>
        <p:spPr>
          <a:xfrm>
            <a:off x="822960" y="214953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-GB"/>
              <a:t>Coastpredict new knowledge</a:t>
            </a:r>
            <a:endParaRPr/>
          </a:p>
        </p:txBody>
      </p:sp>
      <p:sp>
        <p:nvSpPr>
          <p:cNvPr id="370" name="Google Shape;370;ge19f7c5592_0_395"/>
          <p:cNvSpPr txBox="1"/>
          <p:nvPr/>
        </p:nvSpPr>
        <p:spPr>
          <a:xfrm>
            <a:off x="309303" y="1430057"/>
            <a:ext cx="852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edefining the c</a:t>
            </a: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ncep</a:t>
            </a: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glob</a:t>
            </a: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 coas</a:t>
            </a: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oc</a:t>
            </a:r>
            <a:r>
              <a:rPr b="1" i="0" lang="en-GB" sz="1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an: a coastpredict project by  J.Hopkins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esea_areas" id="371" name="Google Shape;371;ge19f7c5592_0_3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227" y="1845669"/>
            <a:ext cx="3428557" cy="236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e19f7c5592_0_395"/>
          <p:cNvSpPr txBox="1"/>
          <p:nvPr/>
        </p:nvSpPr>
        <p:spPr>
          <a:xfrm>
            <a:off x="90461" y="4265555"/>
            <a:ext cx="384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Robinson and Brink, The Sea, Vol. 14 (2010)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ge19f7c5592_0_395"/>
          <p:cNvGrpSpPr/>
          <p:nvPr/>
        </p:nvGrpSpPr>
        <p:grpSpPr>
          <a:xfrm>
            <a:off x="4060883" y="1903529"/>
            <a:ext cx="4704951" cy="2912651"/>
            <a:chOff x="287604" y="185"/>
            <a:chExt cx="4704951" cy="2912651"/>
          </a:xfrm>
        </p:grpSpPr>
        <p:sp>
          <p:nvSpPr>
            <p:cNvPr id="374" name="Google Shape;374;ge19f7c5592_0_395"/>
            <p:cNvSpPr/>
            <p:nvPr/>
          </p:nvSpPr>
          <p:spPr>
            <a:xfrm>
              <a:off x="287604" y="185"/>
              <a:ext cx="2240400" cy="1344300"/>
            </a:xfrm>
            <a:prstGeom prst="rect">
              <a:avLst/>
            </a:prstGeom>
            <a:solidFill>
              <a:srgbClr val="D4D7E8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ge19f7c5592_0_395"/>
            <p:cNvSpPr txBox="1"/>
            <p:nvPr/>
          </p:nvSpPr>
          <p:spPr>
            <a:xfrm>
              <a:off x="287604" y="185"/>
              <a:ext cx="22404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more comprehensive understanding of the multi-scale interactions that take place within the coastal ocean and the interconnected nature of coastal and shelf sea environments (land-shelf-atmosphere-open ocean). </a:t>
              </a:r>
              <a:endPara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ge19f7c5592_0_395"/>
            <p:cNvSpPr/>
            <p:nvPr/>
          </p:nvSpPr>
          <p:spPr>
            <a:xfrm>
              <a:off x="2752155" y="185"/>
              <a:ext cx="2240400" cy="1344300"/>
            </a:xfrm>
            <a:prstGeom prst="rect">
              <a:avLst/>
            </a:prstGeom>
            <a:solidFill>
              <a:srgbClr val="D4D7E8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ge19f7c5592_0_395"/>
            <p:cNvSpPr txBox="1"/>
            <p:nvPr/>
          </p:nvSpPr>
          <p:spPr>
            <a:xfrm>
              <a:off x="2752155" y="185"/>
              <a:ext cx="22404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new process-based set of coastal ocean typologies, applicable worldwide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e19f7c5592_0_395"/>
            <p:cNvSpPr/>
            <p:nvPr/>
          </p:nvSpPr>
          <p:spPr>
            <a:xfrm>
              <a:off x="287604" y="1568536"/>
              <a:ext cx="2240400" cy="1344300"/>
            </a:xfrm>
            <a:prstGeom prst="rect">
              <a:avLst/>
            </a:prstGeom>
            <a:solidFill>
              <a:srgbClr val="D4D7E8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ge19f7c5592_0_395"/>
            <p:cNvSpPr txBox="1"/>
            <p:nvPr/>
          </p:nvSpPr>
          <p:spPr>
            <a:xfrm>
              <a:off x="287604" y="1568536"/>
              <a:ext cx="22404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New understanding with which future coastal ocean observing systems can be optimally designed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e19f7c5592_0_395"/>
            <p:cNvSpPr/>
            <p:nvPr/>
          </p:nvSpPr>
          <p:spPr>
            <a:xfrm>
              <a:off x="2752155" y="1568536"/>
              <a:ext cx="2240400" cy="1344300"/>
            </a:xfrm>
            <a:prstGeom prst="rect">
              <a:avLst/>
            </a:prstGeom>
            <a:solidFill>
              <a:srgbClr val="D4D7E8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ge19f7c5592_0_395"/>
            <p:cNvSpPr txBox="1"/>
            <p:nvPr/>
          </p:nvSpPr>
          <p:spPr>
            <a:xfrm>
              <a:off x="2752155" y="1568536"/>
              <a:ext cx="22404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 online tool, accessible to all, where users can generate a customised map of global coastal ocean typologies based on the processes and dynamics most relevant to their problem/interests.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19f7c5592_0_411"/>
          <p:cNvSpPr/>
          <p:nvPr/>
        </p:nvSpPr>
        <p:spPr>
          <a:xfrm>
            <a:off x="0" y="0"/>
            <a:ext cx="913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e19f7c5592_0_411"/>
          <p:cNvSpPr/>
          <p:nvPr/>
        </p:nvSpPr>
        <p:spPr>
          <a:xfrm>
            <a:off x="12" y="0"/>
            <a:ext cx="3486300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e19f7c5592_0_411"/>
          <p:cNvSpPr txBox="1"/>
          <p:nvPr>
            <p:ph type="title"/>
          </p:nvPr>
        </p:nvSpPr>
        <p:spPr>
          <a:xfrm>
            <a:off x="369276" y="454422"/>
            <a:ext cx="2731800" cy="42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GB" sz="3300">
                <a:solidFill>
                  <a:srgbClr val="FFFFFF"/>
                </a:solidFill>
              </a:rPr>
              <a:t>CoastPredict: high resolution satellite images for the coast</a:t>
            </a:r>
            <a:endParaRPr/>
          </a:p>
        </p:txBody>
      </p:sp>
      <p:pic>
        <p:nvPicPr>
          <p:cNvPr descr="Map&#10;&#10;Description automatically generated" id="389" name="Google Shape;389;ge19f7c5592_0_4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131" y="91440"/>
            <a:ext cx="4309200" cy="4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e19f7c5592_0_418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5" name="Google Shape;395;ge19f7c5592_0_418"/>
          <p:cNvCxnSpPr/>
          <p:nvPr/>
        </p:nvCxnSpPr>
        <p:spPr>
          <a:xfrm>
            <a:off x="905744" y="3356056"/>
            <a:ext cx="74067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ge19f7c5592_0_418"/>
          <p:cNvSpPr/>
          <p:nvPr/>
        </p:nvSpPr>
        <p:spPr>
          <a:xfrm>
            <a:off x="2455" y="1"/>
            <a:ext cx="9141600" cy="514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e19f7c5592_0_418"/>
          <p:cNvSpPr/>
          <p:nvPr/>
        </p:nvSpPr>
        <p:spPr>
          <a:xfrm>
            <a:off x="1130" y="3686307"/>
            <a:ext cx="9141600" cy="1457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e19f7c5592_0_418"/>
          <p:cNvSpPr txBox="1"/>
          <p:nvPr>
            <p:ph type="title"/>
          </p:nvPr>
        </p:nvSpPr>
        <p:spPr>
          <a:xfrm>
            <a:off x="621507" y="3840480"/>
            <a:ext cx="5352900" cy="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GB">
                <a:solidFill>
                  <a:srgbClr val="FFFFFF"/>
                </a:solidFill>
              </a:rPr>
              <a:t>CoastPredict new observing</a:t>
            </a:r>
            <a:endParaRPr/>
          </a:p>
        </p:txBody>
      </p:sp>
      <p:pic>
        <p:nvPicPr>
          <p:cNvPr descr="A picture containing text&#10;&#10;Description automatically generated" id="399" name="Google Shape;399;ge19f7c5592_0_418"/>
          <p:cNvPicPr preferRelativeResize="0"/>
          <p:nvPr/>
        </p:nvPicPr>
        <p:blipFill rotWithShape="1">
          <a:blip r:embed="rId3">
            <a:alphaModFix/>
          </a:blip>
          <a:srcRect b="3053" l="0" r="832" t="-301"/>
          <a:stretch/>
        </p:blipFill>
        <p:spPr>
          <a:xfrm>
            <a:off x="74128" y="120400"/>
            <a:ext cx="4009424" cy="315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ge19f7c5592_0_418"/>
          <p:cNvCxnSpPr/>
          <p:nvPr/>
        </p:nvCxnSpPr>
        <p:spPr>
          <a:xfrm rot="-5400000">
            <a:off x="5649580" y="4320510"/>
            <a:ext cx="891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01" name="Google Shape;401;ge19f7c5592_0_4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6760" y="640314"/>
            <a:ext cx="5262625" cy="288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19f7c5592_0_429"/>
          <p:cNvSpPr/>
          <p:nvPr/>
        </p:nvSpPr>
        <p:spPr>
          <a:xfrm>
            <a:off x="2382" y="4800600"/>
            <a:ext cx="91416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7" name="Google Shape;407;ge19f7c5592_0_429"/>
          <p:cNvCxnSpPr/>
          <p:nvPr/>
        </p:nvCxnSpPr>
        <p:spPr>
          <a:xfrm>
            <a:off x="905744" y="3356056"/>
            <a:ext cx="740670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8" name="Google Shape;408;ge19f7c5592_0_4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iagram&#10;&#10;Description automatically generated" id="409" name="Google Shape;409;ge19f7c5592_0_429"/>
          <p:cNvPicPr preferRelativeResize="0"/>
          <p:nvPr/>
        </p:nvPicPr>
        <p:blipFill rotWithShape="1">
          <a:blip r:embed="rId3">
            <a:alphaModFix/>
          </a:blip>
          <a:srcRect b="0" l="169" r="139" t="0"/>
          <a:stretch/>
        </p:blipFill>
        <p:spPr>
          <a:xfrm>
            <a:off x="74128" y="480060"/>
            <a:ext cx="5598217" cy="418338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e19f7c5592_0_429"/>
          <p:cNvSpPr/>
          <p:nvPr/>
        </p:nvSpPr>
        <p:spPr>
          <a:xfrm>
            <a:off x="5657749" y="0"/>
            <a:ext cx="3490800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e19f7c5592_0_429"/>
          <p:cNvSpPr txBox="1"/>
          <p:nvPr>
            <p:ph type="title"/>
          </p:nvPr>
        </p:nvSpPr>
        <p:spPr>
          <a:xfrm>
            <a:off x="6072664" y="480060"/>
            <a:ext cx="2744400" cy="216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75"/>
              <a:buFont typeface="Calibri"/>
              <a:buNone/>
            </a:pPr>
            <a:r>
              <a:rPr lang="en-GB" sz="2775">
                <a:solidFill>
                  <a:srgbClr val="FFFFFF"/>
                </a:solidFill>
              </a:rPr>
              <a:t>CoastPredict: </a:t>
            </a:r>
            <a:br>
              <a:rPr lang="en-GB" sz="2775">
                <a:solidFill>
                  <a:srgbClr val="FFFFFF"/>
                </a:solidFill>
              </a:rPr>
            </a:br>
            <a:r>
              <a:rPr lang="en-GB" sz="2775">
                <a:solidFill>
                  <a:srgbClr val="FFFFFF"/>
                </a:solidFill>
              </a:rPr>
              <a:t>Urban Oceanography </a:t>
            </a:r>
            <a:br>
              <a:rPr lang="en-GB" sz="2775">
                <a:solidFill>
                  <a:srgbClr val="FFFFFF"/>
                </a:solidFill>
              </a:rPr>
            </a:br>
            <a:r>
              <a:rPr lang="en-GB" sz="2775">
                <a:solidFill>
                  <a:srgbClr val="FFFFFF"/>
                </a:solidFill>
              </a:rPr>
              <a:t>for impact forecasting</a:t>
            </a:r>
            <a:endParaRPr/>
          </a:p>
        </p:txBody>
      </p:sp>
      <p:cxnSp>
        <p:nvCxnSpPr>
          <p:cNvPr id="412" name="Google Shape;412;ge19f7c5592_0_429"/>
          <p:cNvCxnSpPr/>
          <p:nvPr/>
        </p:nvCxnSpPr>
        <p:spPr>
          <a:xfrm>
            <a:off x="6139442" y="2765319"/>
            <a:ext cx="25374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19f7c5592_0_439"/>
          <p:cNvSpPr/>
          <p:nvPr/>
        </p:nvSpPr>
        <p:spPr>
          <a:xfrm>
            <a:off x="1" y="0"/>
            <a:ext cx="913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e19f7c5592_0_439"/>
          <p:cNvSpPr/>
          <p:nvPr/>
        </p:nvSpPr>
        <p:spPr>
          <a:xfrm>
            <a:off x="6108113" y="0"/>
            <a:ext cx="3038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e19f7c5592_0_439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0" name="Google Shape;420;ge19f7c5592_0_439"/>
          <p:cNvGrpSpPr/>
          <p:nvPr/>
        </p:nvGrpSpPr>
        <p:grpSpPr>
          <a:xfrm>
            <a:off x="187160" y="153715"/>
            <a:ext cx="5983467" cy="4594873"/>
            <a:chOff x="152400" y="-18493"/>
            <a:chExt cx="9922830" cy="6657306"/>
          </a:xfrm>
        </p:grpSpPr>
        <p:sp>
          <p:nvSpPr>
            <p:cNvPr id="421" name="Google Shape;421;ge19f7c5592_0_439"/>
            <p:cNvSpPr/>
            <p:nvPr/>
          </p:nvSpPr>
          <p:spPr>
            <a:xfrm>
              <a:off x="152400" y="530195"/>
              <a:ext cx="2743200" cy="2481300"/>
            </a:xfrm>
            <a:prstGeom prst="flowChartAlternateProcess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e19f7c5592_0_439"/>
            <p:cNvSpPr/>
            <p:nvPr/>
          </p:nvSpPr>
          <p:spPr>
            <a:xfrm>
              <a:off x="4267133" y="2743374"/>
              <a:ext cx="457200" cy="1371600"/>
            </a:xfrm>
            <a:prstGeom prst="upDownArrow">
              <a:avLst>
                <a:gd fmla="val 50000" name="adj1"/>
                <a:gd fmla="val 60000" name="adj2"/>
              </a:avLst>
            </a:prstGeom>
            <a:solidFill>
              <a:srgbClr val="F0EEEC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descr="20%" id="423" name="Google Shape;423;ge19f7c5592_0_439"/>
            <p:cNvSpPr/>
            <p:nvPr/>
          </p:nvSpPr>
          <p:spPr>
            <a:xfrm>
              <a:off x="2933655" y="457476"/>
              <a:ext cx="3124200" cy="2286000"/>
            </a:xfrm>
            <a:prstGeom prst="leftRightArrowCallout">
              <a:avLst>
                <a:gd fmla="val 25000" name="adj1"/>
                <a:gd fmla="val 25000" name="adj2"/>
                <a:gd fmla="val 17083" name="adj3"/>
                <a:gd fmla="val 50000" name="adj4"/>
              </a:avLst>
            </a:prstGeom>
            <a:solidFill>
              <a:srgbClr val="FF6828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ge19f7c5592_0_439"/>
            <p:cNvSpPr/>
            <p:nvPr/>
          </p:nvSpPr>
          <p:spPr>
            <a:xfrm>
              <a:off x="6111875" y="457200"/>
              <a:ext cx="3119400" cy="2554200"/>
            </a:xfrm>
            <a:prstGeom prst="flowChartAlternateProcess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ge19f7c5592_0_439"/>
            <p:cNvSpPr/>
            <p:nvPr/>
          </p:nvSpPr>
          <p:spPr>
            <a:xfrm>
              <a:off x="3543539" y="1311513"/>
              <a:ext cx="2007600" cy="73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OBSERVING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SYSTEM</a:t>
              </a:r>
              <a:endParaRPr/>
            </a:p>
          </p:txBody>
        </p:sp>
        <p:sp>
          <p:nvSpPr>
            <p:cNvPr descr="20%" id="426" name="Google Shape;426;ge19f7c5592_0_439"/>
            <p:cNvSpPr/>
            <p:nvPr/>
          </p:nvSpPr>
          <p:spPr>
            <a:xfrm>
              <a:off x="2933655" y="4114913"/>
              <a:ext cx="3124200" cy="2286000"/>
            </a:xfrm>
            <a:prstGeom prst="leftRightArrowCallout">
              <a:avLst>
                <a:gd fmla="val 25000" name="adj1"/>
                <a:gd fmla="val 25000" name="adj2"/>
                <a:gd fmla="val 17083" name="adj3"/>
                <a:gd fmla="val 50000" name="adj4"/>
              </a:avLst>
            </a:prstGeom>
            <a:solidFill>
              <a:srgbClr val="52A0FF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ge19f7c5592_0_439"/>
            <p:cNvSpPr txBox="1"/>
            <p:nvPr/>
          </p:nvSpPr>
          <p:spPr>
            <a:xfrm>
              <a:off x="3448712" y="4968950"/>
              <a:ext cx="2076600" cy="73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PREDICTING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SYSTEM</a:t>
              </a:r>
              <a:endParaRPr/>
            </a:p>
          </p:txBody>
        </p:sp>
        <p:sp>
          <p:nvSpPr>
            <p:cNvPr id="428" name="Google Shape;428;ge19f7c5592_0_439"/>
            <p:cNvSpPr txBox="1"/>
            <p:nvPr/>
          </p:nvSpPr>
          <p:spPr>
            <a:xfrm>
              <a:off x="168274" y="737335"/>
              <a:ext cx="2963700" cy="20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</a:t>
              </a: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MOORED BUOY ARRAYS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SOOP EXPANDABLE AND ONDULATING  INSTRUMENTS</a:t>
              </a:r>
              <a:endParaRPr/>
            </a:p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SATELLITE SENSING: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SEA LEVEL,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SEA SURFACE TEMPERATURE,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SEA SURFACE SALINITY,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COLOR, WINDS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DRIFTING BUOYS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(SURFACE AND SUBSURFACE)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GLIDERS</a:t>
              </a:r>
              <a:endParaRPr/>
            </a:p>
          </p:txBody>
        </p:sp>
        <p:sp>
          <p:nvSpPr>
            <p:cNvPr id="429" name="Google Shape;429;ge19f7c5592_0_439"/>
            <p:cNvSpPr txBox="1"/>
            <p:nvPr/>
          </p:nvSpPr>
          <p:spPr>
            <a:xfrm>
              <a:off x="335970" y="1"/>
              <a:ext cx="2299800" cy="434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SCALE</a:t>
              </a:r>
              <a:endParaRPr/>
            </a:p>
          </p:txBody>
        </p:sp>
        <p:sp>
          <p:nvSpPr>
            <p:cNvPr id="430" name="Google Shape;430;ge19f7c5592_0_439"/>
            <p:cNvSpPr txBox="1"/>
            <p:nvPr/>
          </p:nvSpPr>
          <p:spPr>
            <a:xfrm>
              <a:off x="6272930" y="703762"/>
              <a:ext cx="2797200" cy="214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REPEATED MULTIPARAMETRIC VERTICAL SECTIONS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SATELLITE AND AERIAL SURVEYS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COASTAL RADARS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AUTONOMOUS UNDERWATER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VEHICLES</a:t>
              </a:r>
              <a:endParaRPr/>
            </a:p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CABLED MULTIPARAMETRIC STATIONS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RIVER RUNOFF AND LOADING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MONITORING</a:t>
              </a:r>
              <a:endParaRPr/>
            </a:p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SEDIMENT/WQ MONITORING</a:t>
              </a:r>
              <a:endParaRPr/>
            </a:p>
          </p:txBody>
        </p:sp>
        <p:sp>
          <p:nvSpPr>
            <p:cNvPr id="431" name="Google Shape;431;ge19f7c5592_0_439"/>
            <p:cNvSpPr txBox="1"/>
            <p:nvPr/>
          </p:nvSpPr>
          <p:spPr>
            <a:xfrm>
              <a:off x="5541930" y="-18493"/>
              <a:ext cx="4533300" cy="43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3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SHELF/OBSERVATORY  SCALE</a:t>
              </a:r>
              <a:endParaRPr/>
            </a:p>
          </p:txBody>
        </p:sp>
        <p:sp>
          <p:nvSpPr>
            <p:cNvPr id="432" name="Google Shape;432;ge19f7c5592_0_439"/>
            <p:cNvSpPr/>
            <p:nvPr/>
          </p:nvSpPr>
          <p:spPr>
            <a:xfrm>
              <a:off x="152400" y="3224213"/>
              <a:ext cx="2743200" cy="3381300"/>
            </a:xfrm>
            <a:prstGeom prst="flowChartAlternateProcess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ge19f7c5592_0_439"/>
            <p:cNvSpPr/>
            <p:nvPr/>
          </p:nvSpPr>
          <p:spPr>
            <a:xfrm>
              <a:off x="6127750" y="3224213"/>
              <a:ext cx="2743200" cy="3414600"/>
            </a:xfrm>
            <a:prstGeom prst="flowChartAlternateProcess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4" name="Google Shape;434;ge19f7c5592_0_439"/>
            <p:cNvCxnSpPr/>
            <p:nvPr/>
          </p:nvCxnSpPr>
          <p:spPr>
            <a:xfrm>
              <a:off x="168275" y="4095864"/>
              <a:ext cx="2743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5" name="Google Shape;435;ge19f7c5592_0_439"/>
            <p:cNvCxnSpPr/>
            <p:nvPr/>
          </p:nvCxnSpPr>
          <p:spPr>
            <a:xfrm>
              <a:off x="168275" y="4780047"/>
              <a:ext cx="2743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6" name="Google Shape;436;ge19f7c5592_0_439"/>
            <p:cNvCxnSpPr/>
            <p:nvPr/>
          </p:nvCxnSpPr>
          <p:spPr>
            <a:xfrm>
              <a:off x="177800" y="5588047"/>
              <a:ext cx="2743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7" name="Google Shape;437;ge19f7c5592_0_439"/>
            <p:cNvCxnSpPr/>
            <p:nvPr/>
          </p:nvCxnSpPr>
          <p:spPr>
            <a:xfrm>
              <a:off x="6121302" y="4078403"/>
              <a:ext cx="2743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8" name="Google Shape;438;ge19f7c5592_0_439"/>
            <p:cNvCxnSpPr/>
            <p:nvPr/>
          </p:nvCxnSpPr>
          <p:spPr>
            <a:xfrm>
              <a:off x="6095903" y="4780047"/>
              <a:ext cx="27687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ge19f7c5592_0_439"/>
            <p:cNvCxnSpPr/>
            <p:nvPr/>
          </p:nvCxnSpPr>
          <p:spPr>
            <a:xfrm>
              <a:off x="6146702" y="5821400"/>
              <a:ext cx="27432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0" name="Google Shape;440;ge19f7c5592_0_439"/>
            <p:cNvSpPr txBox="1"/>
            <p:nvPr/>
          </p:nvSpPr>
          <p:spPr>
            <a:xfrm>
              <a:off x="168274" y="3284689"/>
              <a:ext cx="2963700" cy="8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 PHYSICS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PRIMITIVE EQUATION (&gt; 1-5 KM)</a:t>
              </a:r>
              <a:endParaRPr b="0" i="0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TURBULENCE CLOSURE SUBMODELS</a:t>
              </a:r>
              <a:endParaRPr/>
            </a:p>
          </p:txBody>
        </p:sp>
        <p:sp>
          <p:nvSpPr>
            <p:cNvPr id="441" name="Google Shape;441;ge19f7c5592_0_439"/>
            <p:cNvSpPr txBox="1"/>
            <p:nvPr/>
          </p:nvSpPr>
          <p:spPr>
            <a:xfrm>
              <a:off x="5820840" y="3284689"/>
              <a:ext cx="3394800" cy="8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MODEL PHYSICS</a:t>
              </a:r>
              <a:endParaRPr/>
            </a:p>
            <a:p>
              <a:pPr indent="-47625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PRIMITIVE EQUATION (&lt;1- 5 KM)</a:t>
              </a:r>
              <a:endParaRPr b="0" i="0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TURBULENCE AND LIGHT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SUBMODELS</a:t>
              </a:r>
              <a:endParaRPr/>
            </a:p>
          </p:txBody>
        </p:sp>
        <p:sp>
          <p:nvSpPr>
            <p:cNvPr id="442" name="Google Shape;442;ge19f7c5592_0_439"/>
            <p:cNvSpPr txBox="1"/>
            <p:nvPr/>
          </p:nvSpPr>
          <p:spPr>
            <a:xfrm>
              <a:off x="228600" y="4121885"/>
              <a:ext cx="2698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ASSIMILATION</a:t>
              </a:r>
              <a:endParaRPr/>
            </a:p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OPTIMAL INTERPOLATION </a:t>
              </a:r>
              <a:endParaRPr/>
            </a:p>
            <a:p>
              <a:pPr indent="-47625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3-DVAR, KALMAN FILTER</a:t>
              </a:r>
              <a:endParaRPr b="0" i="0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e19f7c5592_0_439"/>
            <p:cNvSpPr txBox="1"/>
            <p:nvPr/>
          </p:nvSpPr>
          <p:spPr>
            <a:xfrm>
              <a:off x="6156228" y="4099038"/>
              <a:ext cx="2698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ASSIMILATION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KALMAN FILTERS</a:t>
              </a:r>
              <a:endParaRPr b="0" i="0" sz="7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ADJOINT MODELS</a:t>
              </a:r>
              <a:endParaRPr/>
            </a:p>
          </p:txBody>
        </p:sp>
        <p:sp>
          <p:nvSpPr>
            <p:cNvPr id="444" name="Google Shape;444;ge19f7c5592_0_439"/>
            <p:cNvSpPr txBox="1"/>
            <p:nvPr/>
          </p:nvSpPr>
          <p:spPr>
            <a:xfrm>
              <a:off x="168274" y="4856243"/>
              <a:ext cx="2698800" cy="63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BIOCHEMICAL MODELS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PELAGIC COMPARTMENT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BENTHIC CLOSURE</a:t>
              </a:r>
              <a:endParaRPr/>
            </a:p>
          </p:txBody>
        </p:sp>
        <p:sp>
          <p:nvSpPr>
            <p:cNvPr id="445" name="Google Shape;445;ge19f7c5592_0_439"/>
            <p:cNvSpPr txBox="1"/>
            <p:nvPr/>
          </p:nvSpPr>
          <p:spPr>
            <a:xfrm>
              <a:off x="6172444" y="4858517"/>
              <a:ext cx="2743200" cy="8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BIOCHEMICAL MODELS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PELAGIC COMPARTMENT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BENTHIC-PELAGIC COUPLING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● SEDIMENT DYNAMICS</a:t>
              </a:r>
              <a:endParaRPr/>
            </a:p>
          </p:txBody>
        </p:sp>
        <p:sp>
          <p:nvSpPr>
            <p:cNvPr id="446" name="Google Shape;446;ge19f7c5592_0_439"/>
            <p:cNvSpPr txBox="1"/>
            <p:nvPr/>
          </p:nvSpPr>
          <p:spPr>
            <a:xfrm>
              <a:off x="152400" y="5651545"/>
              <a:ext cx="2698800" cy="8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ATMOSPHERIC FORCING</a:t>
              </a:r>
              <a:endParaRPr/>
            </a:p>
            <a:p>
              <a:pPr indent="-47625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OPERATIONAL ANALYSES AND FORECASTS FROM  GLOBAL  SCALE MODELS</a:t>
              </a:r>
              <a:endParaRPr/>
            </a:p>
          </p:txBody>
        </p:sp>
        <p:sp>
          <p:nvSpPr>
            <p:cNvPr id="447" name="Google Shape;447;ge19f7c5592_0_439"/>
            <p:cNvSpPr txBox="1"/>
            <p:nvPr/>
          </p:nvSpPr>
          <p:spPr>
            <a:xfrm>
              <a:off x="6172102" y="5821400"/>
              <a:ext cx="2698800" cy="8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ATMOSPHERIC FORCING</a:t>
              </a:r>
              <a:endParaRPr/>
            </a:p>
            <a:p>
              <a:pPr indent="-47625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Noto Sans Symbols"/>
                <a:buChar char="●"/>
              </a:pPr>
              <a:r>
                <a:rPr b="0" i="0" lang="en-GB" sz="7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OPERATIONAL ANALYSES  AND FORECASTS FROM LIMITED AREA MODELS</a:t>
              </a:r>
              <a:endParaRPr/>
            </a:p>
          </p:txBody>
        </p:sp>
      </p:grpSp>
      <p:sp>
        <p:nvSpPr>
          <p:cNvPr id="448" name="Google Shape;448;ge19f7c5592_0_439"/>
          <p:cNvSpPr txBox="1"/>
          <p:nvPr>
            <p:ph type="title"/>
          </p:nvPr>
        </p:nvSpPr>
        <p:spPr>
          <a:xfrm>
            <a:off x="6263048" y="190974"/>
            <a:ext cx="2731800" cy="42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GB" sz="3300">
                <a:solidFill>
                  <a:srgbClr val="FFFFFF"/>
                </a:solidFill>
              </a:rPr>
              <a:t>CoastPredict: Integrating across scales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e19f7c5592_0_474"/>
          <p:cNvSpPr/>
          <p:nvPr/>
        </p:nvSpPr>
        <p:spPr>
          <a:xfrm>
            <a:off x="1" y="0"/>
            <a:ext cx="91398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ge19f7c5592_0_474"/>
          <p:cNvSpPr/>
          <p:nvPr/>
        </p:nvSpPr>
        <p:spPr>
          <a:xfrm>
            <a:off x="12" y="0"/>
            <a:ext cx="3486300" cy="51435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e19f7c5592_0_474"/>
          <p:cNvSpPr txBox="1"/>
          <p:nvPr>
            <p:ph type="title"/>
          </p:nvPr>
        </p:nvSpPr>
        <p:spPr>
          <a:xfrm>
            <a:off x="369277" y="454422"/>
            <a:ext cx="2731800" cy="42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GB" sz="3300">
                <a:solidFill>
                  <a:srgbClr val="FFFFFF"/>
                </a:solidFill>
              </a:rPr>
              <a:t>CoastPredict: Nature Based Solutions against storm surge</a:t>
            </a:r>
            <a:endParaRPr/>
          </a:p>
        </p:txBody>
      </p:sp>
      <p:pic>
        <p:nvPicPr>
          <p:cNvPr descr="Graphical user interface, application&#10;&#10;Description automatically generated" id="456" name="Google Shape;456;ge19f7c5592_0_474"/>
          <p:cNvPicPr preferRelativeResize="0"/>
          <p:nvPr/>
        </p:nvPicPr>
        <p:blipFill rotWithShape="1">
          <a:blip r:embed="rId3">
            <a:alphaModFix/>
          </a:blip>
          <a:srcRect b="36307" l="1571" r="75185" t="39704"/>
          <a:stretch/>
        </p:blipFill>
        <p:spPr>
          <a:xfrm>
            <a:off x="1008966" y="0"/>
            <a:ext cx="1452352" cy="93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e19f7c5592_0_474"/>
          <p:cNvPicPr preferRelativeResize="0"/>
          <p:nvPr/>
        </p:nvPicPr>
        <p:blipFill rotWithShape="1">
          <a:blip r:embed="rId4">
            <a:alphaModFix/>
          </a:blip>
          <a:srcRect b="48763" l="1898" r="71139" t="23693"/>
          <a:stretch/>
        </p:blipFill>
        <p:spPr>
          <a:xfrm>
            <a:off x="2043275" y="4225418"/>
            <a:ext cx="1452352" cy="927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 with medium confidence" id="458" name="Google Shape;458;ge19f7c5592_0_474"/>
          <p:cNvPicPr preferRelativeResize="0"/>
          <p:nvPr/>
        </p:nvPicPr>
        <p:blipFill rotWithShape="1">
          <a:blip r:embed="rId5">
            <a:alphaModFix/>
          </a:blip>
          <a:srcRect b="39518" l="1772" r="74557" t="35252"/>
          <a:stretch/>
        </p:blipFill>
        <p:spPr>
          <a:xfrm>
            <a:off x="-9159" y="4417365"/>
            <a:ext cx="1090051" cy="726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459" name="Google Shape;459;ge19f7c5592_0_474"/>
          <p:cNvPicPr preferRelativeResize="0"/>
          <p:nvPr/>
        </p:nvPicPr>
        <p:blipFill rotWithShape="1">
          <a:blip r:embed="rId6">
            <a:alphaModFix/>
          </a:blip>
          <a:srcRect b="0" l="117" r="1814" t="0"/>
          <a:stretch/>
        </p:blipFill>
        <p:spPr>
          <a:xfrm>
            <a:off x="5490385" y="1621253"/>
            <a:ext cx="3508959" cy="1260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p&#10;&#10;Description automatically generated" id="460" name="Google Shape;460;ge19f7c5592_0_474"/>
          <p:cNvPicPr preferRelativeResize="0"/>
          <p:nvPr/>
        </p:nvPicPr>
        <p:blipFill rotWithShape="1">
          <a:blip r:embed="rId7">
            <a:alphaModFix/>
          </a:blip>
          <a:srcRect b="2714" l="0" r="0" t="0"/>
          <a:stretch/>
        </p:blipFill>
        <p:spPr>
          <a:xfrm>
            <a:off x="3495616" y="941926"/>
            <a:ext cx="2071584" cy="316021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e19f7c5592_0_474"/>
          <p:cNvSpPr txBox="1"/>
          <p:nvPr/>
        </p:nvSpPr>
        <p:spPr>
          <a:xfrm>
            <a:off x="5614883" y="997380"/>
            <a:ext cx="3362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Station 1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blue no  vegetation / red vegetation</a:t>
            </a:r>
            <a:endParaRPr/>
          </a:p>
        </p:txBody>
      </p:sp>
      <p:pic>
        <p:nvPicPr>
          <p:cNvPr descr="Graphical user interface, chart, histogram&#10;&#10;Description automatically generated" id="462" name="Google Shape;462;ge19f7c5592_0_474"/>
          <p:cNvPicPr preferRelativeResize="0"/>
          <p:nvPr/>
        </p:nvPicPr>
        <p:blipFill rotWithShape="1">
          <a:blip r:embed="rId8">
            <a:alphaModFix/>
          </a:blip>
          <a:srcRect b="49264" l="-210" r="65047" t="497"/>
          <a:stretch/>
        </p:blipFill>
        <p:spPr>
          <a:xfrm>
            <a:off x="6067759" y="2913578"/>
            <a:ext cx="2273659" cy="20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0e9cd84cd_0_0"/>
          <p:cNvSpPr txBox="1"/>
          <p:nvPr>
            <p:ph idx="2" type="body"/>
          </p:nvPr>
        </p:nvSpPr>
        <p:spPr>
          <a:xfrm>
            <a:off x="3152112" y="3264419"/>
            <a:ext cx="2916300" cy="72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Rashmi Sharma, ISRO SAC</a:t>
            </a:r>
            <a:endParaRPr/>
          </a:p>
        </p:txBody>
      </p:sp>
      <p:sp>
        <p:nvSpPr>
          <p:cNvPr id="469" name="Google Shape;469;ge0e9cd84cd_0_0"/>
          <p:cNvSpPr txBox="1"/>
          <p:nvPr>
            <p:ph idx="3" type="body"/>
          </p:nvPr>
        </p:nvSpPr>
        <p:spPr>
          <a:xfrm>
            <a:off x="-18876" y="2027230"/>
            <a:ext cx="9193200" cy="9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Bay of Bengal Demonstration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e0affba26f_0_75"/>
          <p:cNvSpPr txBox="1"/>
          <p:nvPr>
            <p:ph idx="1" type="body"/>
          </p:nvPr>
        </p:nvSpPr>
        <p:spPr>
          <a:xfrm>
            <a:off x="170526" y="567362"/>
            <a:ext cx="8973600" cy="3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None/>
            </a:pPr>
            <a:r>
              <a:rPr lang="en-GB">
                <a:solidFill>
                  <a:srgbClr val="0000FF"/>
                </a:solidFill>
              </a:rPr>
              <a:t>Background - </a:t>
            </a:r>
            <a:endParaRPr>
              <a:solidFill>
                <a:srgbClr val="0000FF"/>
              </a:solidFill>
            </a:endParaRPr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East coast of India is frequently affected by cyclones (pre-monsoon &amp; post-monsoon)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Damage Assessment models need high accuracy </a:t>
            </a:r>
            <a:r>
              <a:rPr lang="en-GB" sz="1500" u="sng"/>
              <a:t>bathymetry</a:t>
            </a:r>
            <a:r>
              <a:rPr lang="en-GB" sz="1500"/>
              <a:t> and </a:t>
            </a:r>
            <a:r>
              <a:rPr lang="en-GB" sz="1500" u="sng"/>
              <a:t>Digital Elevation Model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Bathymetry &amp; DEM – Key component in storm surge inundation prediction</a:t>
            </a:r>
            <a:endParaRPr sz="15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Bathymetry Estimation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2100"/>
              <a:buNone/>
            </a:pPr>
            <a:r>
              <a:rPr lang="en-GB">
                <a:solidFill>
                  <a:srgbClr val="0000FF"/>
                </a:solidFill>
              </a:rPr>
              <a:t>Key Question - </a:t>
            </a:r>
            <a:endParaRPr/>
          </a:p>
          <a:p>
            <a:pPr indent="-171450" lvl="0" marL="1778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Pilot site selection?</a:t>
            </a:r>
            <a:endParaRPr/>
          </a:p>
          <a:p>
            <a:pPr indent="-171450" lvl="0" marL="1778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Bathymetry Estimation from satellites (accuracy, resolution, method)?</a:t>
            </a:r>
            <a:endParaRPr/>
          </a:p>
          <a:p>
            <a:pPr indent="-171450" lvl="0" marL="1778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ARD Data  (resolution, corrections,  portability, format etc) ?</a:t>
            </a:r>
            <a:endParaRPr/>
          </a:p>
          <a:p>
            <a:pPr indent="-171450" lvl="0" marL="17780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/>
              <a:t>Validation data?</a:t>
            </a:r>
            <a:endParaRPr/>
          </a:p>
        </p:txBody>
      </p:sp>
      <p:sp>
        <p:nvSpPr>
          <p:cNvPr id="475" name="Google Shape;475;ge0affba26f_0_75"/>
          <p:cNvSpPr txBox="1"/>
          <p:nvPr/>
        </p:nvSpPr>
        <p:spPr>
          <a:xfrm>
            <a:off x="0" y="4065722"/>
            <a:ext cx="9144000" cy="5001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 are  from my colleagues working at SAC &amp; NRSC,  ISRO: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1.) Durga Rao KHV, 2.) Ratheesh Ramakrishnan,  3.) Abhisek Chakraborty,   4.) SVV Arun Kumar,  and  5.) Anup Mandal </a:t>
            </a:r>
            <a:r>
              <a:rPr b="1"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ge0affba26f_0_75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-488"/>
            <a:ext cx="9144003" cy="56110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e0affba26f_0_75"/>
          <p:cNvSpPr/>
          <p:nvPr/>
        </p:nvSpPr>
        <p:spPr>
          <a:xfrm>
            <a:off x="1144781" y="-19541"/>
            <a:ext cx="65355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Sea2Land -  A Case Study for Bay of Bengal</a:t>
            </a:r>
            <a:endParaRPr sz="1100"/>
          </a:p>
        </p:txBody>
      </p:sp>
      <p:pic>
        <p:nvPicPr>
          <p:cNvPr descr="final-isro" id="478" name="Google Shape;478;ge0affba26f_0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e0affba26f_0_75"/>
          <p:cNvSpPr txBox="1"/>
          <p:nvPr/>
        </p:nvSpPr>
        <p:spPr>
          <a:xfrm>
            <a:off x="0" y="4634546"/>
            <a:ext cx="9144000" cy="50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Thanks are due to :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 Nilesh M Desai (Director, SAC/ISRO) &amp; Dr I. M. Bahuguna (Group Director, SAC/ISRO) 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ge0affba26f_0_8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1501" l="13756" r="25962" t="18406"/>
          <a:stretch/>
        </p:blipFill>
        <p:spPr>
          <a:xfrm>
            <a:off x="248935" y="667265"/>
            <a:ext cx="4541100" cy="36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e0affba26f_0_85"/>
          <p:cNvSpPr/>
          <p:nvPr/>
        </p:nvSpPr>
        <p:spPr>
          <a:xfrm rot="2758815">
            <a:off x="3289105" y="2189354"/>
            <a:ext cx="446391" cy="75488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e0affba26f_0_85"/>
          <p:cNvSpPr txBox="1"/>
          <p:nvPr/>
        </p:nvSpPr>
        <p:spPr>
          <a:xfrm>
            <a:off x="5020200" y="715650"/>
            <a:ext cx="4123800" cy="444270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Satellite data requirement to address the problem -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Shoreline mapping/coastal elevation</a:t>
            </a:r>
            <a:endParaRPr sz="1100"/>
          </a:p>
          <a:p>
            <a:pPr indent="-215900" lvl="0" marL="55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Shore line detection</a:t>
            </a:r>
            <a:endParaRPr sz="1100"/>
          </a:p>
          <a:p>
            <a:pPr indent="-215900" lvl="0" marL="55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Flood maps/Flood extent</a:t>
            </a:r>
            <a:endParaRPr sz="1100"/>
          </a:p>
          <a:p>
            <a:pPr indent="-215900" lvl="0" marL="55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Bathymetry</a:t>
            </a:r>
            <a:endParaRPr sz="1100"/>
          </a:p>
          <a:p>
            <a:pPr indent="-215900" lvl="0" marL="55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Coastal elevation and Intertidal Mapping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DEM's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River Discharge/Dam locations and specs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Land Use /Cover datasets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Water Temperature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Salinity 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Tidal Data - altimetry, winds</a:t>
            </a:r>
            <a:endParaRPr sz="1100"/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Noto Sans Symbols"/>
              <a:buChar char="✔"/>
            </a:pPr>
            <a:r>
              <a:rPr b="1" lang="en-GB" sz="110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Wave Data </a:t>
            </a:r>
            <a:endParaRPr sz="1100"/>
          </a:p>
        </p:txBody>
      </p:sp>
      <p:sp>
        <p:nvSpPr>
          <p:cNvPr id="487" name="Google Shape;487;ge0affba26f_0_85"/>
          <p:cNvSpPr/>
          <p:nvPr/>
        </p:nvSpPr>
        <p:spPr>
          <a:xfrm>
            <a:off x="6631324" y="220771"/>
            <a:ext cx="1122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sz="1100"/>
          </a:p>
        </p:txBody>
      </p:sp>
      <p:pic>
        <p:nvPicPr>
          <p:cNvPr id="488" name="Google Shape;488;ge0affba26f_0_85"/>
          <p:cNvPicPr preferRelativeResize="0"/>
          <p:nvPr/>
        </p:nvPicPr>
        <p:blipFill rotWithShape="1">
          <a:blip r:embed="rId4">
            <a:alphaModFix/>
          </a:blip>
          <a:srcRect b="84394" l="0" r="0" t="4696"/>
          <a:stretch/>
        </p:blipFill>
        <p:spPr>
          <a:xfrm>
            <a:off x="0" y="68378"/>
            <a:ext cx="9144003" cy="56110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e0affba26f_0_85"/>
          <p:cNvSpPr/>
          <p:nvPr/>
        </p:nvSpPr>
        <p:spPr>
          <a:xfrm>
            <a:off x="3085692" y="160649"/>
            <a:ext cx="31092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Bay of Bengal?</a:t>
            </a:r>
            <a:endParaRPr sz="1100"/>
          </a:p>
        </p:txBody>
      </p:sp>
      <p:pic>
        <p:nvPicPr>
          <p:cNvPr descr="final-isro" id="490" name="Google Shape;490;ge0affba26f_0_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1190725" y="650200"/>
            <a:ext cx="61239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COAST Overview: - Raj Kumar, Indian Space Research Organisation and COAST Co-Chair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GEO and CEOS COAST-  Doug Cripe, GEO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COAST Partnership with CoastPredict - Nadia Pinardi, CoastPredict Chair</a:t>
            </a:r>
            <a:endParaRPr/>
          </a:p>
        </p:txBody>
      </p:sp>
      <p:sp>
        <p:nvSpPr>
          <p:cNvPr id="160" name="Google Shape;160;p12"/>
          <p:cNvSpPr/>
          <p:nvPr/>
        </p:nvSpPr>
        <p:spPr>
          <a:xfrm>
            <a:off x="3532082" y="61264"/>
            <a:ext cx="1927451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7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Presenters</a:t>
            </a:r>
            <a:endParaRPr/>
          </a:p>
        </p:txBody>
      </p:sp>
      <p:pic>
        <p:nvPicPr>
          <p:cNvPr descr="A person wearing glasses&#10;&#10;Description automatically generated with medium confidence" id="161" name="Google Shape;161;p12"/>
          <p:cNvPicPr preferRelativeResize="0"/>
          <p:nvPr/>
        </p:nvPicPr>
        <p:blipFill rotWithShape="1">
          <a:blip r:embed="rId4">
            <a:alphaModFix/>
          </a:blip>
          <a:srcRect b="0" l="13181" r="19390" t="0"/>
          <a:stretch/>
        </p:blipFill>
        <p:spPr>
          <a:xfrm>
            <a:off x="7543165" y="561110"/>
            <a:ext cx="1372235" cy="1356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&#10;&#10;Description automatically generated" id="162" name="Google Shape;16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26972" y="2003911"/>
            <a:ext cx="1404620" cy="1404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earing glasses&#10;&#10;Description automatically generated with low confidence" id="163" name="Google Shape;163;p12"/>
          <p:cNvPicPr preferRelativeResize="0"/>
          <p:nvPr/>
        </p:nvPicPr>
        <p:blipFill rotWithShape="1">
          <a:blip r:embed="rId6">
            <a:alphaModFix/>
          </a:blip>
          <a:srcRect b="0" l="0" r="15823" t="0"/>
          <a:stretch/>
        </p:blipFill>
        <p:spPr>
          <a:xfrm>
            <a:off x="7543165" y="3494337"/>
            <a:ext cx="1451927" cy="14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ge0affba26f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6904" y="2858653"/>
            <a:ext cx="3470460" cy="217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e0affba26f_0_95"/>
          <p:cNvSpPr txBox="1"/>
          <p:nvPr/>
        </p:nvSpPr>
        <p:spPr>
          <a:xfrm>
            <a:off x="3114722" y="356375"/>
            <a:ext cx="3154200" cy="3315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b" bIns="34275" lIns="68575" spcFirstLastPara="1" rIns="68575" wrap="square" tIns="34275">
            <a:normAutofit fontScale="85000"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Cyclone Phailin (4-14 Oct, 2013)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ge0affba26f_0_95"/>
          <p:cNvPicPr preferRelativeResize="0"/>
          <p:nvPr/>
        </p:nvPicPr>
        <p:blipFill rotWithShape="1">
          <a:blip r:embed="rId4">
            <a:alphaModFix/>
          </a:blip>
          <a:srcRect b="84394" l="0" r="0" t="4696"/>
          <a:stretch/>
        </p:blipFill>
        <p:spPr>
          <a:xfrm>
            <a:off x="-6742" y="-45708"/>
            <a:ext cx="9144003" cy="47099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e0affba26f_0_95"/>
          <p:cNvSpPr/>
          <p:nvPr/>
        </p:nvSpPr>
        <p:spPr>
          <a:xfrm>
            <a:off x="1891685" y="-76823"/>
            <a:ext cx="56004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Our Experience : Satellite &amp; Modeling Perspective</a:t>
            </a:r>
            <a:endParaRPr sz="1100"/>
          </a:p>
        </p:txBody>
      </p:sp>
      <p:pic>
        <p:nvPicPr>
          <p:cNvPr descr="final-isro" id="500" name="Google Shape;500;ge0affba26f_0_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9121" y="-67968"/>
            <a:ext cx="594880" cy="594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1" name="Google Shape;501;ge0affba26f_0_95"/>
          <p:cNvCxnSpPr/>
          <p:nvPr/>
        </p:nvCxnSpPr>
        <p:spPr>
          <a:xfrm>
            <a:off x="251460" y="2751923"/>
            <a:ext cx="8542200" cy="16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2" name="Google Shape;502;ge0affba26f_0_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95" y="445086"/>
            <a:ext cx="2148242" cy="2255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e0affba26f_0_9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1546" y="2819461"/>
            <a:ext cx="3802094" cy="227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e0affba26f_0_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78434" y="3119412"/>
            <a:ext cx="772321" cy="276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e0affba26f_0_9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90516" y="3035702"/>
            <a:ext cx="772321" cy="27654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e0affba26f_0_95"/>
          <p:cNvSpPr txBox="1"/>
          <p:nvPr/>
        </p:nvSpPr>
        <p:spPr>
          <a:xfrm>
            <a:off x="7391808" y="3083161"/>
            <a:ext cx="772500" cy="3156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RMSE: 6 cm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 : 0.97</a:t>
            </a:r>
            <a:endParaRPr b="1"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e0affba26f_0_95"/>
          <p:cNvSpPr/>
          <p:nvPr/>
        </p:nvSpPr>
        <p:spPr>
          <a:xfrm>
            <a:off x="7262592" y="4417524"/>
            <a:ext cx="1474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Natural Hazards (2020)</a:t>
            </a:r>
            <a:endParaRPr sz="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resample-15per-Elev_12oct_fcst_96hr.gif" id="508" name="Google Shape;508;ge0affba26f_0_9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14462" y="687820"/>
            <a:ext cx="2296261" cy="2024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ample-15per-Hs_11oct_96hr_fcst.gif" id="509" name="Google Shape;509;ge0affba26f_0_9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989" y="2848345"/>
            <a:ext cx="1913007" cy="207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e0affba26f_0_95"/>
          <p:cNvPicPr preferRelativeResize="0"/>
          <p:nvPr/>
        </p:nvPicPr>
        <p:blipFill rotWithShape="1">
          <a:blip r:embed="rId11">
            <a:alphaModFix/>
          </a:blip>
          <a:srcRect b="19239" l="32029" r="30078" t="13538"/>
          <a:stretch/>
        </p:blipFill>
        <p:spPr>
          <a:xfrm>
            <a:off x="3059981" y="744848"/>
            <a:ext cx="2374493" cy="18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e0affba26f_0_95"/>
          <p:cNvPicPr preferRelativeResize="0"/>
          <p:nvPr/>
        </p:nvPicPr>
        <p:blipFill rotWithShape="1">
          <a:blip r:embed="rId12">
            <a:alphaModFix/>
          </a:blip>
          <a:srcRect b="27166" l="71384" r="26294" t="12330"/>
          <a:stretch/>
        </p:blipFill>
        <p:spPr>
          <a:xfrm>
            <a:off x="5319942" y="739048"/>
            <a:ext cx="125332" cy="184603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e0affba26f_0_95"/>
          <p:cNvSpPr txBox="1"/>
          <p:nvPr/>
        </p:nvSpPr>
        <p:spPr>
          <a:xfrm>
            <a:off x="3036658" y="744848"/>
            <a:ext cx="15099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OCEANSAT-2 OCM B1 360 m Image overlaid by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OCEANSAT-2 Scatterometer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12.5 Km  Wind Vector</a:t>
            </a:r>
            <a:endParaRPr sz="1100"/>
          </a:p>
        </p:txBody>
      </p:sp>
      <p:sp>
        <p:nvSpPr>
          <p:cNvPr id="513" name="Google Shape;513;ge0affba26f_0_95"/>
          <p:cNvSpPr txBox="1"/>
          <p:nvPr/>
        </p:nvSpPr>
        <p:spPr>
          <a:xfrm>
            <a:off x="275318" y="597487"/>
            <a:ext cx="10821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INSAT TIR overlaid with cyclone track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e0affba26f_0_117"/>
          <p:cNvSpPr/>
          <p:nvPr/>
        </p:nvSpPr>
        <p:spPr>
          <a:xfrm>
            <a:off x="252140" y="1501486"/>
            <a:ext cx="2057400" cy="342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2-D FOURIER TRANSFORM</a:t>
            </a:r>
            <a:endParaRPr sz="1100"/>
          </a:p>
        </p:txBody>
      </p:sp>
      <p:sp>
        <p:nvSpPr>
          <p:cNvPr id="519" name="Google Shape;519;ge0affba26f_0_117"/>
          <p:cNvSpPr/>
          <p:nvPr/>
        </p:nvSpPr>
        <p:spPr>
          <a:xfrm>
            <a:off x="2629820" y="1489580"/>
            <a:ext cx="1920300" cy="411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- CURRENT INTERACTION</a:t>
            </a:r>
            <a:endParaRPr sz="1100"/>
          </a:p>
        </p:txBody>
      </p:sp>
      <p:sp>
        <p:nvSpPr>
          <p:cNvPr id="520" name="Google Shape;520;ge0affba26f_0_117"/>
          <p:cNvSpPr/>
          <p:nvPr/>
        </p:nvSpPr>
        <p:spPr>
          <a:xfrm>
            <a:off x="2629820" y="2656392"/>
            <a:ext cx="1920300" cy="4110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WAVE BACKSCATTER INTERACTION</a:t>
            </a:r>
            <a:endParaRPr sz="1100"/>
          </a:p>
        </p:txBody>
      </p:sp>
      <p:sp>
        <p:nvSpPr>
          <p:cNvPr id="521" name="Google Shape;521;ge0affba26f_0_117"/>
          <p:cNvSpPr/>
          <p:nvPr/>
        </p:nvSpPr>
        <p:spPr>
          <a:xfrm>
            <a:off x="194990" y="2415886"/>
            <a:ext cx="2057400" cy="342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OCEAN WAVE SPECTRUM</a:t>
            </a:r>
            <a:endParaRPr sz="1100"/>
          </a:p>
        </p:txBody>
      </p:sp>
      <p:sp>
        <p:nvSpPr>
          <p:cNvPr id="522" name="Google Shape;522;ge0affba26f_0_117"/>
          <p:cNvSpPr/>
          <p:nvPr/>
        </p:nvSpPr>
        <p:spPr>
          <a:xfrm>
            <a:off x="194990" y="3387436"/>
            <a:ext cx="2057400" cy="342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WAVE REFRACTION</a:t>
            </a:r>
            <a:endParaRPr sz="1100"/>
          </a:p>
        </p:txBody>
      </p:sp>
      <p:sp>
        <p:nvSpPr>
          <p:cNvPr id="523" name="Google Shape;523;ge0affba26f_0_117"/>
          <p:cNvSpPr/>
          <p:nvPr/>
        </p:nvSpPr>
        <p:spPr>
          <a:xfrm>
            <a:off x="252140" y="4505561"/>
            <a:ext cx="2057400" cy="273900"/>
          </a:xfrm>
          <a:prstGeom prst="rect">
            <a:avLst/>
          </a:prstGeom>
          <a:solidFill>
            <a:srgbClr val="00FFFF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DEPTH DATA  1</a:t>
            </a:r>
            <a:endParaRPr sz="1100"/>
          </a:p>
        </p:txBody>
      </p:sp>
      <p:sp>
        <p:nvSpPr>
          <p:cNvPr id="524" name="Google Shape;524;ge0affba26f_0_117"/>
          <p:cNvSpPr/>
          <p:nvPr/>
        </p:nvSpPr>
        <p:spPr>
          <a:xfrm>
            <a:off x="4766990" y="1501487"/>
            <a:ext cx="1919400" cy="411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REGRESSION &amp; WATER QUALITY</a:t>
            </a:r>
            <a:endParaRPr sz="1100"/>
          </a:p>
        </p:txBody>
      </p:sp>
      <p:sp>
        <p:nvSpPr>
          <p:cNvPr id="525" name="Google Shape;525;ge0affba26f_0_117"/>
          <p:cNvSpPr/>
          <p:nvPr/>
        </p:nvSpPr>
        <p:spPr>
          <a:xfrm>
            <a:off x="2629820" y="4507815"/>
            <a:ext cx="1920300" cy="273900"/>
          </a:xfrm>
          <a:prstGeom prst="rect">
            <a:avLst/>
          </a:prstGeom>
          <a:solidFill>
            <a:srgbClr val="00FFFF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DEPTH DATA  2</a:t>
            </a:r>
            <a:endParaRPr sz="1100"/>
          </a:p>
        </p:txBody>
      </p:sp>
      <p:sp>
        <p:nvSpPr>
          <p:cNvPr id="526" name="Google Shape;526;ge0affba26f_0_117"/>
          <p:cNvSpPr/>
          <p:nvPr/>
        </p:nvSpPr>
        <p:spPr>
          <a:xfrm>
            <a:off x="2629820" y="3889880"/>
            <a:ext cx="1920300" cy="411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BACKSCATTER BASED MODEL</a:t>
            </a:r>
            <a:endParaRPr sz="1100"/>
          </a:p>
        </p:txBody>
      </p:sp>
      <p:sp>
        <p:nvSpPr>
          <p:cNvPr id="527" name="Google Shape;527;ge0affba26f_0_117"/>
          <p:cNvSpPr/>
          <p:nvPr/>
        </p:nvSpPr>
        <p:spPr>
          <a:xfrm>
            <a:off x="2629819" y="3273136"/>
            <a:ext cx="1851600" cy="342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INVERSION SCHEME</a:t>
            </a:r>
            <a:endParaRPr sz="1100"/>
          </a:p>
        </p:txBody>
      </p:sp>
      <p:sp>
        <p:nvSpPr>
          <p:cNvPr id="528" name="Google Shape;528;ge0affba26f_0_117"/>
          <p:cNvSpPr/>
          <p:nvPr/>
        </p:nvSpPr>
        <p:spPr>
          <a:xfrm>
            <a:off x="4824141" y="4505561"/>
            <a:ext cx="1851600" cy="273900"/>
          </a:xfrm>
          <a:prstGeom prst="rect">
            <a:avLst/>
          </a:prstGeom>
          <a:solidFill>
            <a:srgbClr val="00FFFF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DEPTH DATA  3</a:t>
            </a:r>
            <a:endParaRPr sz="1100"/>
          </a:p>
        </p:txBody>
      </p:sp>
      <p:sp>
        <p:nvSpPr>
          <p:cNvPr id="529" name="Google Shape;529;ge0affba26f_0_117"/>
          <p:cNvSpPr/>
          <p:nvPr/>
        </p:nvSpPr>
        <p:spPr>
          <a:xfrm>
            <a:off x="4766990" y="3158836"/>
            <a:ext cx="1919400" cy="4110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REFLECTION BASED MODEL</a:t>
            </a:r>
            <a:endParaRPr sz="1100"/>
          </a:p>
        </p:txBody>
      </p:sp>
      <p:cxnSp>
        <p:nvCxnSpPr>
          <p:cNvPr id="530" name="Google Shape;530;ge0affba26f_0_117"/>
          <p:cNvCxnSpPr/>
          <p:nvPr/>
        </p:nvCxnSpPr>
        <p:spPr>
          <a:xfrm>
            <a:off x="1109390" y="1844387"/>
            <a:ext cx="0" cy="6180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ge0affba26f_0_117"/>
          <p:cNvCxnSpPr/>
          <p:nvPr/>
        </p:nvCxnSpPr>
        <p:spPr>
          <a:xfrm>
            <a:off x="1105402" y="2793315"/>
            <a:ext cx="0" cy="616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2" name="Google Shape;532;ge0affba26f_0_117"/>
          <p:cNvCxnSpPr/>
          <p:nvPr/>
        </p:nvCxnSpPr>
        <p:spPr>
          <a:xfrm>
            <a:off x="3594213" y="3067159"/>
            <a:ext cx="0" cy="205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3" name="Google Shape;533;ge0affba26f_0_117"/>
          <p:cNvCxnSpPr/>
          <p:nvPr/>
        </p:nvCxnSpPr>
        <p:spPr>
          <a:xfrm>
            <a:off x="3594213" y="3616037"/>
            <a:ext cx="0" cy="2739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4" name="Google Shape;534;ge0affba26f_0_117"/>
          <p:cNvCxnSpPr/>
          <p:nvPr/>
        </p:nvCxnSpPr>
        <p:spPr>
          <a:xfrm>
            <a:off x="3594213" y="4301836"/>
            <a:ext cx="0" cy="205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5" name="Google Shape;535;ge0affba26f_0_117"/>
          <p:cNvCxnSpPr/>
          <p:nvPr/>
        </p:nvCxnSpPr>
        <p:spPr>
          <a:xfrm>
            <a:off x="5738540" y="3558887"/>
            <a:ext cx="0" cy="9609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6" name="Google Shape;536;ge0affba26f_0_117"/>
          <p:cNvCxnSpPr/>
          <p:nvPr/>
        </p:nvCxnSpPr>
        <p:spPr>
          <a:xfrm>
            <a:off x="5738540" y="1901536"/>
            <a:ext cx="0" cy="12345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7" name="Google Shape;537;ge0affba26f_0_117"/>
          <p:cNvCxnSpPr/>
          <p:nvPr/>
        </p:nvCxnSpPr>
        <p:spPr>
          <a:xfrm>
            <a:off x="1105402" y="3752959"/>
            <a:ext cx="0" cy="754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8" name="Google Shape;538;ge0affba26f_0_117"/>
          <p:cNvSpPr/>
          <p:nvPr/>
        </p:nvSpPr>
        <p:spPr>
          <a:xfrm>
            <a:off x="2652440" y="2130136"/>
            <a:ext cx="1920300" cy="342900"/>
          </a:xfrm>
          <a:prstGeom prst="rect">
            <a:avLst/>
          </a:prstGeom>
          <a:solidFill>
            <a:srgbClr val="92D05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- WAVE INTERACTION</a:t>
            </a:r>
            <a:endParaRPr sz="1100"/>
          </a:p>
        </p:txBody>
      </p:sp>
      <p:cxnSp>
        <p:nvCxnSpPr>
          <p:cNvPr id="539" name="Google Shape;539;ge0affba26f_0_117"/>
          <p:cNvCxnSpPr/>
          <p:nvPr/>
        </p:nvCxnSpPr>
        <p:spPr>
          <a:xfrm>
            <a:off x="3566840" y="1901536"/>
            <a:ext cx="0" cy="205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0" name="Google Shape;540;ge0affba26f_0_117"/>
          <p:cNvCxnSpPr/>
          <p:nvPr/>
        </p:nvCxnSpPr>
        <p:spPr>
          <a:xfrm>
            <a:off x="3591716" y="2473036"/>
            <a:ext cx="0" cy="2058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1" name="Google Shape;541;ge0affba26f_0_117"/>
          <p:cNvSpPr txBox="1"/>
          <p:nvPr/>
        </p:nvSpPr>
        <p:spPr>
          <a:xfrm>
            <a:off x="6926784" y="1627707"/>
            <a:ext cx="2166600" cy="23781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Hybrid Method??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1.) Coast to Breaker zone…up to 15 m depth: 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Optical Method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2.) Beyond Breaker zone …up to  100 m depth: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SAR based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e0affba26f_0_117"/>
          <p:cNvSpPr/>
          <p:nvPr/>
        </p:nvSpPr>
        <p:spPr>
          <a:xfrm>
            <a:off x="1280840" y="716378"/>
            <a:ext cx="1919400" cy="411900"/>
          </a:xfrm>
          <a:prstGeom prst="rect">
            <a:avLst/>
          </a:prstGeom>
          <a:solidFill>
            <a:srgbClr val="FFC000">
              <a:alpha val="49800"/>
            </a:srgb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SAR DATA</a:t>
            </a:r>
            <a:endParaRPr b="1" sz="1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ge0affba26f_0_117"/>
          <p:cNvSpPr/>
          <p:nvPr/>
        </p:nvSpPr>
        <p:spPr>
          <a:xfrm>
            <a:off x="4812512" y="713155"/>
            <a:ext cx="1919400" cy="411900"/>
          </a:xfrm>
          <a:prstGeom prst="rect">
            <a:avLst/>
          </a:prstGeom>
          <a:solidFill>
            <a:schemeClr val="accent4">
              <a:alpha val="49800"/>
            </a:schemeClr>
          </a:solidFill>
          <a:ln cap="flat" cmpd="sng" w="9525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OPTICAL DATA</a:t>
            </a:r>
            <a:endParaRPr b="1" sz="1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4" name="Google Shape;544;ge0affba26f_0_117"/>
          <p:cNvCxnSpPr>
            <a:stCxn id="545" idx="0"/>
          </p:cNvCxnSpPr>
          <p:nvPr/>
        </p:nvCxnSpPr>
        <p:spPr>
          <a:xfrm>
            <a:off x="1284678" y="1317048"/>
            <a:ext cx="2014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5" name="Google Shape;545;ge0affba26f_0_117"/>
          <p:cNvCxnSpPr/>
          <p:nvPr/>
        </p:nvCxnSpPr>
        <p:spPr>
          <a:xfrm>
            <a:off x="1284678" y="1317048"/>
            <a:ext cx="1200" cy="1845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6" name="Google Shape;546;ge0affba26f_0_117"/>
          <p:cNvCxnSpPr/>
          <p:nvPr/>
        </p:nvCxnSpPr>
        <p:spPr>
          <a:xfrm>
            <a:off x="3298077" y="1323003"/>
            <a:ext cx="1200" cy="1845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7" name="Google Shape;547;ge0affba26f_0_117"/>
          <p:cNvCxnSpPr/>
          <p:nvPr/>
        </p:nvCxnSpPr>
        <p:spPr>
          <a:xfrm>
            <a:off x="2291976" y="1135963"/>
            <a:ext cx="0" cy="18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8" name="Google Shape;548;ge0affba26f_0_117"/>
          <p:cNvCxnSpPr/>
          <p:nvPr/>
        </p:nvCxnSpPr>
        <p:spPr>
          <a:xfrm>
            <a:off x="5726634" y="1084769"/>
            <a:ext cx="0" cy="422700"/>
          </a:xfrm>
          <a:prstGeom prst="straightConnector1">
            <a:avLst/>
          </a:prstGeom>
          <a:noFill/>
          <a:ln cap="flat" cmpd="sng" w="9525">
            <a:solidFill>
              <a:srgbClr val="33996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49" name="Google Shape;549;ge0affba26f_0_117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919" y="-13746"/>
            <a:ext cx="9144003" cy="561108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e0affba26f_0_117"/>
          <p:cNvSpPr/>
          <p:nvPr/>
        </p:nvSpPr>
        <p:spPr>
          <a:xfrm>
            <a:off x="1223690" y="49063"/>
            <a:ext cx="6477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multi-fold approach for Coastal Bathymetry estimation</a:t>
            </a:r>
            <a:endParaRPr sz="1100"/>
          </a:p>
        </p:txBody>
      </p:sp>
      <p:pic>
        <p:nvPicPr>
          <p:cNvPr descr="final-isro" id="551" name="Google Shape;551;ge0affba26f_0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ge0affba26f_0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85633"/>
            <a:ext cx="6181029" cy="27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e0affba26f_0_154"/>
          <p:cNvSpPr txBox="1"/>
          <p:nvPr/>
        </p:nvSpPr>
        <p:spPr>
          <a:xfrm>
            <a:off x="366804" y="2568887"/>
            <a:ext cx="992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ASOS-2 PALSAR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e0affba26f_0_154"/>
          <p:cNvSpPr txBox="1"/>
          <p:nvPr/>
        </p:nvSpPr>
        <p:spPr>
          <a:xfrm>
            <a:off x="2263777" y="2565572"/>
            <a:ext cx="1179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situ observation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e0affba26f_0_154"/>
          <p:cNvSpPr txBox="1"/>
          <p:nvPr/>
        </p:nvSpPr>
        <p:spPr>
          <a:xfrm>
            <a:off x="3967073" y="2565572"/>
            <a:ext cx="1497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SAR derived Bathymetry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0" name="Google Shape;560;ge0affba26f_0_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11" y="493551"/>
            <a:ext cx="1630412" cy="209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e0affba26f_0_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1028" y="2565572"/>
            <a:ext cx="2881642" cy="238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e0affba26f_0_1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0256" y="470269"/>
            <a:ext cx="2560516" cy="2021966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e0affba26f_0_154"/>
          <p:cNvSpPr/>
          <p:nvPr/>
        </p:nvSpPr>
        <p:spPr>
          <a:xfrm>
            <a:off x="5057834" y="668143"/>
            <a:ext cx="35883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Used ALOS 1&amp;2 PALSAR data to estimate the depth of shallow bathymetric features along the coast of Gulf of Khambhat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Validated using echo-sound data</a:t>
            </a:r>
            <a:endParaRPr sz="1100"/>
          </a:p>
        </p:txBody>
      </p:sp>
      <p:sp>
        <p:nvSpPr>
          <p:cNvPr id="564" name="Google Shape;564;ge0affba26f_0_154"/>
          <p:cNvSpPr/>
          <p:nvPr/>
        </p:nvSpPr>
        <p:spPr>
          <a:xfrm rot="-1209018">
            <a:off x="764329" y="1649984"/>
            <a:ext cx="307416" cy="698646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5" name="Google Shape;565;ge0affba26f_0_154"/>
          <p:cNvPicPr preferRelativeResize="0"/>
          <p:nvPr/>
        </p:nvPicPr>
        <p:blipFill rotWithShape="1">
          <a:blip r:embed="rId7">
            <a:alphaModFix/>
          </a:blip>
          <a:srcRect b="84394" l="0" r="0" t="4696"/>
          <a:stretch/>
        </p:blipFill>
        <p:spPr>
          <a:xfrm>
            <a:off x="0" y="-1"/>
            <a:ext cx="9144003" cy="48820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ge0affba26f_0_154"/>
          <p:cNvSpPr txBox="1"/>
          <p:nvPr/>
        </p:nvSpPr>
        <p:spPr>
          <a:xfrm>
            <a:off x="2795537" y="22668"/>
            <a:ext cx="4056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Bathymetry estimation using SAR images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nal-isro" id="567" name="Google Shape;567;ge0affba26f_0_1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e0affba26f_0_169"/>
          <p:cNvSpPr txBox="1"/>
          <p:nvPr/>
        </p:nvSpPr>
        <p:spPr>
          <a:xfrm>
            <a:off x="-1361" y="424241"/>
            <a:ext cx="5110800" cy="1931700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 area: </a:t>
            </a: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Visakhapatnam coast (East Coast of India)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Datasets: </a:t>
            </a: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Sentinel-2A&amp;B, JetSki sounding data (in-situ depths)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Methods: 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Log-ratio model (LRM); Log-linear model (LLM)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approach of LRM and LLM 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Vector Regression (SVR) ML on LRM and LLM ensembles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1270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LLM consistently showed good results for a best scene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1270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SVR has best performance with least RMSE = 0.38 m (depth range of 0-15 m)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SATELLITE_DERIVED_BATHYMETRY\SDB_paper\Advances_In_Space_Research\ASR_scatter-SVR.tif" id="574" name="Google Shape;574;ge0affba26f_0_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87" y="2644501"/>
            <a:ext cx="3869567" cy="245243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e0affba26f_0_169"/>
          <p:cNvSpPr txBox="1"/>
          <p:nvPr/>
        </p:nvSpPr>
        <p:spPr>
          <a:xfrm>
            <a:off x="176291" y="2362385"/>
            <a:ext cx="2948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Validation of SVR approach with in-situ data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e0affba26f_0_169"/>
          <p:cNvSpPr txBox="1"/>
          <p:nvPr/>
        </p:nvSpPr>
        <p:spPr>
          <a:xfrm>
            <a:off x="3200400" y="2704420"/>
            <a:ext cx="1918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e0affba26f_0_169"/>
          <p:cNvSpPr txBox="1"/>
          <p:nvPr/>
        </p:nvSpPr>
        <p:spPr>
          <a:xfrm>
            <a:off x="2689928" y="4312990"/>
            <a:ext cx="1321800" cy="34620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Residual errors are very low &lt; 0.5 m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ge0affba26f_0_169"/>
          <p:cNvPicPr preferRelativeResize="0"/>
          <p:nvPr/>
        </p:nvPicPr>
        <p:blipFill rotWithShape="1">
          <a:blip r:embed="rId4">
            <a:alphaModFix/>
          </a:blip>
          <a:srcRect b="9688" l="13697" r="13712" t="16750"/>
          <a:stretch/>
        </p:blipFill>
        <p:spPr>
          <a:xfrm>
            <a:off x="3715840" y="2524419"/>
            <a:ext cx="1397998" cy="724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9" name="Google Shape;579;ge0affba26f_0_169"/>
          <p:cNvGrpSpPr/>
          <p:nvPr/>
        </p:nvGrpSpPr>
        <p:grpSpPr>
          <a:xfrm>
            <a:off x="5251268" y="339634"/>
            <a:ext cx="3876242" cy="4729572"/>
            <a:chOff x="7001691" y="452846"/>
            <a:chExt cx="5168323" cy="6306096"/>
          </a:xfrm>
        </p:grpSpPr>
        <p:pic>
          <p:nvPicPr>
            <p:cNvPr descr="D:\SATELLITE_DERIVED_BATHYMETRY\SDB_paper\Advances_In_Space_Research\ASR_figures_maps.tif" id="580" name="Google Shape;580;ge0affba26f_0_169"/>
            <p:cNvPicPr preferRelativeResize="0"/>
            <p:nvPr/>
          </p:nvPicPr>
          <p:blipFill rotWithShape="1">
            <a:blip r:embed="rId5">
              <a:alphaModFix/>
            </a:blip>
            <a:srcRect b="8455" l="2399" r="52162" t="8893"/>
            <a:stretch/>
          </p:blipFill>
          <p:spPr>
            <a:xfrm>
              <a:off x="7001691" y="452846"/>
              <a:ext cx="2436223" cy="6306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ge0affba26f_0_169"/>
            <p:cNvSpPr txBox="1"/>
            <p:nvPr/>
          </p:nvSpPr>
          <p:spPr>
            <a:xfrm>
              <a:off x="7794171" y="1980419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=0.94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0.79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e0affba26f_0_169"/>
            <p:cNvSpPr txBox="1"/>
            <p:nvPr/>
          </p:nvSpPr>
          <p:spPr>
            <a:xfrm>
              <a:off x="10524308" y="1980419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=0.95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0.67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e0affba26f_0_169"/>
            <p:cNvSpPr txBox="1"/>
            <p:nvPr/>
          </p:nvSpPr>
          <p:spPr>
            <a:xfrm>
              <a:off x="7794171" y="4031287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=0.91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0.94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e0affba26f_0_169"/>
            <p:cNvSpPr txBox="1"/>
            <p:nvPr/>
          </p:nvSpPr>
          <p:spPr>
            <a:xfrm>
              <a:off x="10524308" y="4031287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=0.96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0.66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e0affba26f_0_169"/>
            <p:cNvSpPr txBox="1"/>
            <p:nvPr/>
          </p:nvSpPr>
          <p:spPr>
            <a:xfrm>
              <a:off x="7794171" y="6082155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=0.97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0.53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e0affba26f_0_169"/>
            <p:cNvSpPr txBox="1"/>
            <p:nvPr/>
          </p:nvSpPr>
          <p:spPr>
            <a:xfrm>
              <a:off x="10524308" y="6082155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=0.98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0.38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e0affba26f_0_169"/>
            <p:cNvSpPr txBox="1"/>
            <p:nvPr/>
          </p:nvSpPr>
          <p:spPr>
            <a:xfrm>
              <a:off x="7306492" y="1088571"/>
              <a:ext cx="10536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Best scene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e0affba26f_0_169"/>
            <p:cNvSpPr txBox="1"/>
            <p:nvPr/>
          </p:nvSpPr>
          <p:spPr>
            <a:xfrm>
              <a:off x="9997439" y="1031929"/>
              <a:ext cx="10536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Best scene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D:\SATELLITE_DERIVED_BATHYMETRY\SDB_paper\Advances_In_Space_Research\ASR_figures_maps.tif" id="589" name="Google Shape;589;ge0affba26f_0_169"/>
            <p:cNvPicPr preferRelativeResize="0"/>
            <p:nvPr/>
          </p:nvPicPr>
          <p:blipFill rotWithShape="1">
            <a:blip r:embed="rId6">
              <a:alphaModFix/>
            </a:blip>
            <a:srcRect b="8455" l="51288" r="800" t="8893"/>
            <a:stretch/>
          </p:blipFill>
          <p:spPr>
            <a:xfrm>
              <a:off x="9348290" y="452846"/>
              <a:ext cx="2568847" cy="6306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ge0affba26f_0_169"/>
            <p:cNvSpPr txBox="1"/>
            <p:nvPr/>
          </p:nvSpPr>
          <p:spPr>
            <a:xfrm>
              <a:off x="10241096" y="1991071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=0.95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0.67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e0affba26f_0_169"/>
            <p:cNvSpPr txBox="1"/>
            <p:nvPr/>
          </p:nvSpPr>
          <p:spPr>
            <a:xfrm>
              <a:off x="10241096" y="4041939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=0.96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0.66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e0affba26f_0_169"/>
            <p:cNvSpPr txBox="1"/>
            <p:nvPr/>
          </p:nvSpPr>
          <p:spPr>
            <a:xfrm>
              <a:off x="10241096" y="6092807"/>
              <a:ext cx="1140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b="1" baseline="30000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</a:t>
              </a: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=0.98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RMSE = 0.38 m</a:t>
              </a:r>
              <a:endParaRPr b="1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e0affba26f_0_169"/>
            <p:cNvSpPr txBox="1"/>
            <p:nvPr/>
          </p:nvSpPr>
          <p:spPr>
            <a:xfrm>
              <a:off x="9729469" y="1083334"/>
              <a:ext cx="1053600" cy="25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Best scene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e0affba26f_0_169"/>
            <p:cNvSpPr/>
            <p:nvPr/>
          </p:nvSpPr>
          <p:spPr>
            <a:xfrm>
              <a:off x="11748401" y="2157040"/>
              <a:ext cx="256800" cy="2789700"/>
            </a:xfrm>
            <a:prstGeom prst="down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chemeClr val="lt1"/>
                </a:gs>
                <a:gs pos="40000">
                  <a:srgbClr val="FFFF00"/>
                </a:gs>
                <a:gs pos="100000">
                  <a:srgbClr val="FF0000"/>
                </a:gs>
              </a:gsLst>
              <a:lin ang="16200038" scaled="0"/>
            </a:gra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ge0affba26f_0_169"/>
            <p:cNvSpPr txBox="1"/>
            <p:nvPr/>
          </p:nvSpPr>
          <p:spPr>
            <a:xfrm flipH="1" rot="-5400000">
              <a:off x="10920213" y="3207710"/>
              <a:ext cx="2222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Improved results with LLM</a:t>
              </a:r>
              <a:endParaRPr sz="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6" name="Google Shape;596;ge0affba26f_0_169"/>
          <p:cNvSpPr txBox="1"/>
          <p:nvPr/>
        </p:nvSpPr>
        <p:spPr>
          <a:xfrm flipH="1">
            <a:off x="3665464" y="2215327"/>
            <a:ext cx="14910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Customized JetSki with GNSS and Echo sounder</a:t>
            </a:r>
            <a:endParaRPr b="1" sz="8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e0affba26f_0_169"/>
          <p:cNvSpPr txBox="1"/>
          <p:nvPr/>
        </p:nvSpPr>
        <p:spPr>
          <a:xfrm>
            <a:off x="2884054" y="4887964"/>
            <a:ext cx="166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Science (2020)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e0affba26f_0_169"/>
          <p:cNvSpPr txBox="1"/>
          <p:nvPr/>
        </p:nvSpPr>
        <p:spPr>
          <a:xfrm>
            <a:off x="6413156" y="4947292"/>
            <a:ext cx="1330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review ASR</a:t>
            </a:r>
            <a:endParaRPr b="1"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ge0affba26f_0_169"/>
          <p:cNvPicPr preferRelativeResize="0"/>
          <p:nvPr/>
        </p:nvPicPr>
        <p:blipFill rotWithShape="1">
          <a:blip r:embed="rId7">
            <a:alphaModFix/>
          </a:blip>
          <a:srcRect b="84394" l="0" r="0" t="4696"/>
          <a:stretch/>
        </p:blipFill>
        <p:spPr>
          <a:xfrm>
            <a:off x="1" y="-47978"/>
            <a:ext cx="9144003" cy="46998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ge0affba26f_0_169"/>
          <p:cNvSpPr/>
          <p:nvPr/>
        </p:nvSpPr>
        <p:spPr>
          <a:xfrm>
            <a:off x="702044" y="58009"/>
            <a:ext cx="753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Bathymetry retrieval in shallow nearshore waters from optical satellite imagery</a:t>
            </a:r>
            <a:endParaRPr sz="1100"/>
          </a:p>
        </p:txBody>
      </p:sp>
      <p:pic>
        <p:nvPicPr>
          <p:cNvPr descr="final-isro" id="601" name="Google Shape;601;ge0affba26f_0_1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49121" y="-67968"/>
            <a:ext cx="594880" cy="594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e0affba26f_0_202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3" cy="561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nal-isro" id="607" name="Google Shape;607;ge0affba26f_0_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e0affba26f_0_202"/>
          <p:cNvSpPr txBox="1"/>
          <p:nvPr/>
        </p:nvSpPr>
        <p:spPr>
          <a:xfrm>
            <a:off x="175774" y="118972"/>
            <a:ext cx="847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Inundation during Recent Cyclone Taukate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9" name="Google Shape;609;ge0affba26f_0_202"/>
          <p:cNvGrpSpPr/>
          <p:nvPr/>
        </p:nvGrpSpPr>
        <p:grpSpPr>
          <a:xfrm>
            <a:off x="2" y="735387"/>
            <a:ext cx="5333237" cy="3813494"/>
            <a:chOff x="103908" y="748146"/>
            <a:chExt cx="6866534" cy="4922543"/>
          </a:xfrm>
        </p:grpSpPr>
        <p:pic>
          <p:nvPicPr>
            <p:cNvPr id="610" name="Google Shape;610;ge0affba26f_0_202"/>
            <p:cNvPicPr preferRelativeResize="0"/>
            <p:nvPr/>
          </p:nvPicPr>
          <p:blipFill rotWithShape="1">
            <a:blip r:embed="rId5">
              <a:alphaModFix/>
            </a:blip>
            <a:srcRect b="8041" l="19734" r="23572" t="19703"/>
            <a:stretch/>
          </p:blipFill>
          <p:spPr>
            <a:xfrm>
              <a:off x="103908" y="748146"/>
              <a:ext cx="6866534" cy="492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ge0affba26f_0_202"/>
            <p:cNvSpPr/>
            <p:nvPr/>
          </p:nvSpPr>
          <p:spPr>
            <a:xfrm>
              <a:off x="4560822" y="2131648"/>
              <a:ext cx="914400" cy="9144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ge0affba26f_0_202"/>
            <p:cNvSpPr/>
            <p:nvPr/>
          </p:nvSpPr>
          <p:spPr>
            <a:xfrm>
              <a:off x="5181600" y="1393894"/>
              <a:ext cx="782700" cy="8193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3" name="Google Shape;613;ge0affba26f_0_202"/>
          <p:cNvGrpSpPr/>
          <p:nvPr/>
        </p:nvGrpSpPr>
        <p:grpSpPr>
          <a:xfrm>
            <a:off x="5277391" y="953611"/>
            <a:ext cx="3866950" cy="3595414"/>
            <a:chOff x="7173475" y="893618"/>
            <a:chExt cx="4859198" cy="4480826"/>
          </a:xfrm>
        </p:grpSpPr>
        <p:pic>
          <p:nvPicPr>
            <p:cNvPr id="614" name="Google Shape;614;ge0affba26f_0_202"/>
            <p:cNvPicPr preferRelativeResize="0"/>
            <p:nvPr/>
          </p:nvPicPr>
          <p:blipFill rotWithShape="1">
            <a:blip r:embed="rId6">
              <a:alphaModFix/>
            </a:blip>
            <a:srcRect b="10648" l="30819" r="22884" t="13456"/>
            <a:stretch/>
          </p:blipFill>
          <p:spPr>
            <a:xfrm>
              <a:off x="7173475" y="893618"/>
              <a:ext cx="4859198" cy="4480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ge0affba26f_0_202"/>
            <p:cNvSpPr/>
            <p:nvPr/>
          </p:nvSpPr>
          <p:spPr>
            <a:xfrm>
              <a:off x="8821881" y="3602182"/>
              <a:ext cx="1548300" cy="9144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ge0affba26f_0_202"/>
            <p:cNvSpPr/>
            <p:nvPr/>
          </p:nvSpPr>
          <p:spPr>
            <a:xfrm>
              <a:off x="10370126" y="1803579"/>
              <a:ext cx="914400" cy="914400"/>
            </a:xfrm>
            <a:prstGeom prst="ellipse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ge0affba26f_0_216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3" cy="5611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nal-isro" id="622" name="Google Shape;622;ge0affba26f_0_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ge0affba26f_0_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94043" y="745808"/>
            <a:ext cx="4362977" cy="381856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e0affba26f_0_216"/>
          <p:cNvSpPr txBox="1"/>
          <p:nvPr/>
        </p:nvSpPr>
        <p:spPr>
          <a:xfrm>
            <a:off x="370603" y="118972"/>
            <a:ext cx="847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Flooding/Inundation using Satellite Observations 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ge0affba26f_0_2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795" y="561109"/>
            <a:ext cx="3665395" cy="4187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ge0affba26f_0_224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-45855"/>
            <a:ext cx="9144003" cy="56110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e0affba26f_0_224"/>
          <p:cNvSpPr/>
          <p:nvPr/>
        </p:nvSpPr>
        <p:spPr>
          <a:xfrm>
            <a:off x="87295" y="598009"/>
            <a:ext cx="4673100" cy="13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just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Noto Sans Symbols"/>
              <a:buChar char="▪"/>
            </a:pPr>
            <a:r>
              <a:rPr b="1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NEED 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Flood Alarm System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Flood Relief and Rescue Operations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Flood Management  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Important input for Disaster Management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e0affba26f_0_224"/>
          <p:cNvSpPr/>
          <p:nvPr/>
        </p:nvSpPr>
        <p:spPr>
          <a:xfrm>
            <a:off x="85141" y="3965268"/>
            <a:ext cx="4664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Noto Sans Symbols"/>
              <a:buChar char="▪"/>
            </a:pPr>
            <a:r>
              <a:rPr b="1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HIGHLIGHTS</a:t>
            </a:r>
            <a:endParaRPr b="1" sz="1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9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Accurate flood discharge estimation (&gt;85%) with 50 hours lead time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Real Time flood alert  dissemination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e0affba26f_0_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8766" y="601781"/>
            <a:ext cx="4092832" cy="19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e0affba26f_0_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7145" y="3105151"/>
            <a:ext cx="3916912" cy="185083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e0affba26f_0_224"/>
          <p:cNvSpPr/>
          <p:nvPr/>
        </p:nvSpPr>
        <p:spPr>
          <a:xfrm>
            <a:off x="5117486" y="2651766"/>
            <a:ext cx="41001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Flood Early Warning (Aug 2020)</a:t>
            </a:r>
            <a:endParaRPr b="1" sz="11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e0affba26f_0_224"/>
          <p:cNvSpPr/>
          <p:nvPr/>
        </p:nvSpPr>
        <p:spPr>
          <a:xfrm>
            <a:off x="5117486" y="4903693"/>
            <a:ext cx="4230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Spatial Flood Inundation Simulation (Aug 2020)</a:t>
            </a:r>
            <a:endParaRPr b="1" sz="11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e0affba26f_0_224"/>
          <p:cNvSpPr/>
          <p:nvPr/>
        </p:nvSpPr>
        <p:spPr>
          <a:xfrm>
            <a:off x="85141" y="2263621"/>
            <a:ext cx="4536600" cy="14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Font typeface="Noto Sans Symbols"/>
              <a:buChar char="▪"/>
            </a:pPr>
            <a:r>
              <a:rPr b="1" lang="en-GB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MODEL INPUTS</a:t>
            </a:r>
            <a:endParaRPr sz="1100"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b="1" lang="en-GB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Static Data :</a:t>
            </a: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LULC, Soils , DEM, ALTM-DTM, Rating Curves</a:t>
            </a:r>
            <a:endParaRPr sz="1100"/>
          </a:p>
          <a:p>
            <a:pPr indent="0" lvl="0" marL="0" marR="0" rtl="0"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b="1" lang="en-GB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Dynamic Data :   </a:t>
            </a: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Real-time discharge,  Daily Rainfall in  real-time, 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Daily Forecasted Rainfall, ET ,  Historic hydro-met data for model</a:t>
            </a:r>
            <a:endParaRPr sz="1100"/>
          </a:p>
          <a:p>
            <a:pPr indent="0" lvl="0" marL="0" marR="0" rtl="0"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cal &amp; Reservoir operations data</a:t>
            </a:r>
            <a:endParaRPr sz="1100"/>
          </a:p>
        </p:txBody>
      </p:sp>
      <p:pic>
        <p:nvPicPr>
          <p:cNvPr id="638" name="Google Shape;638;ge0affba26f_0_2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52367" y="17363"/>
            <a:ext cx="491633" cy="355571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e0affba26f_0_224"/>
          <p:cNvSpPr/>
          <p:nvPr/>
        </p:nvSpPr>
        <p:spPr>
          <a:xfrm>
            <a:off x="290457" y="36900"/>
            <a:ext cx="8361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Flood Modeling for Early Warning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ge0affba26f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2861" y="843091"/>
            <a:ext cx="2842503" cy="213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e0affba26f_0_237"/>
          <p:cNvPicPr preferRelativeResize="0"/>
          <p:nvPr/>
        </p:nvPicPr>
        <p:blipFill rotWithShape="1">
          <a:blip r:embed="rId4">
            <a:alphaModFix/>
          </a:blip>
          <a:srcRect b="84394" l="0" r="0" t="4696"/>
          <a:stretch/>
        </p:blipFill>
        <p:spPr>
          <a:xfrm>
            <a:off x="0" y="-9268"/>
            <a:ext cx="9144003" cy="5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e0affba26f_0_237"/>
          <p:cNvSpPr txBox="1"/>
          <p:nvPr/>
        </p:nvSpPr>
        <p:spPr>
          <a:xfrm>
            <a:off x="2150076" y="29516"/>
            <a:ext cx="4578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 Ahead</a:t>
            </a:r>
            <a:endParaRPr b="1"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nal-isro" id="647" name="Google Shape;647;ge0affba26f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9119" y="2941"/>
            <a:ext cx="594880" cy="59487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e0affba26f_0_237"/>
          <p:cNvSpPr txBox="1"/>
          <p:nvPr/>
        </p:nvSpPr>
        <p:spPr>
          <a:xfrm>
            <a:off x="178891" y="921676"/>
            <a:ext cx="4522800" cy="4132800"/>
          </a:xfrm>
          <a:prstGeom prst="rect">
            <a:avLst/>
          </a:prstGeom>
          <a:solidFill>
            <a:srgbClr val="2E75B5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JTWC Best Track Input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Bathymetry – SAR (Sentinel ) derived &amp; Optical data (Sentinel) derived, Possibly hybrid bathymetry (combining near shore optical &amp; SAR based beyond 15 m depth)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DEM – Cartosat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Bathymetry Validation using echo sounder/NHO chart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Surge model configuration with different bathymetry &amp; DEM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Suit of Experiments with surge model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Validation of TWL and wave height with altimeter data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Inundation modelling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Inundation using SAR and optical data</a:t>
            </a:r>
            <a:endParaRPr sz="1100"/>
          </a:p>
          <a:p>
            <a:pPr indent="-1397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✔"/>
            </a:pPr>
            <a:r>
              <a:rPr lang="en-GB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Discussions in COAST Meetings &amp; Presentations in Plenary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ge0affba26f_0_237"/>
          <p:cNvSpPr/>
          <p:nvPr/>
        </p:nvSpPr>
        <p:spPr>
          <a:xfrm>
            <a:off x="3012091" y="521620"/>
            <a:ext cx="3037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Cyclone “Amphan” -  Test Case</a:t>
            </a:r>
            <a:endParaRPr sz="1100"/>
          </a:p>
        </p:txBody>
      </p:sp>
      <p:pic>
        <p:nvPicPr>
          <p:cNvPr id="650" name="Google Shape;650;ge0affba26f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5003" y="694744"/>
            <a:ext cx="1546839" cy="123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e0affba26f_0_2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81454" y="2950781"/>
            <a:ext cx="2760922" cy="2071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808" y="4009380"/>
            <a:ext cx="3384376" cy="72261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4"/>
          <p:cNvSpPr/>
          <p:nvPr/>
        </p:nvSpPr>
        <p:spPr>
          <a:xfrm>
            <a:off x="922300" y="683025"/>
            <a:ext cx="7586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rgbClr val="132434"/>
                </a:solidFill>
                <a:latin typeface="Calibri"/>
                <a:ea typeface="Calibri"/>
                <a:cs typeface="Calibri"/>
                <a:sym typeface="Calibri"/>
              </a:rPr>
              <a:t>Thank You! Questions?</a:t>
            </a:r>
            <a:endParaRPr b="0" i="0" sz="4400" u="none" cap="none" strike="noStrike">
              <a:solidFill>
                <a:srgbClr val="132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"/>
          <p:cNvSpPr/>
          <p:nvPr/>
        </p:nvSpPr>
        <p:spPr>
          <a:xfrm>
            <a:off x="1552103" y="1508393"/>
            <a:ext cx="6228184" cy="22467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4B848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Paul.DiGiacomo@noaa.gov</a:t>
            </a:r>
            <a:r>
              <a:rPr b="0" i="0" lang="en-GB" sz="2000" u="none" cap="none" strike="noStrike">
                <a:solidFill>
                  <a:srgbClr val="4B848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director@nrsc.gov.in</a:t>
            </a:r>
            <a:endParaRPr b="0" i="0" sz="2000" u="none" cap="none" strike="noStrike">
              <a:solidFill>
                <a:srgbClr val="4B84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dcripe@geosec.org</a:t>
            </a:r>
            <a:endParaRPr b="0" i="0" sz="2000" u="none" cap="none" strike="noStrike">
              <a:solidFill>
                <a:srgbClr val="1A73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nadia.pinardi@unibo.it</a:t>
            </a:r>
            <a:endParaRPr b="0" i="0" sz="2000" u="none" cap="none" strike="noStrike">
              <a:solidFill>
                <a:srgbClr val="1A73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sng" cap="none" strike="noStrike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rashmi@sac.isro.gov.in</a:t>
            </a:r>
            <a:endParaRPr b="0" i="0" sz="2000" u="none" cap="none" strike="noStrike">
              <a:solidFill>
                <a:srgbClr val="1A73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4B848C"/>
                </a:solidFill>
                <a:latin typeface="Calibri"/>
                <a:ea typeface="Calibri"/>
                <a:cs typeface="Calibri"/>
                <a:sym typeface="Calibri"/>
              </a:rPr>
              <a:t>@CEOSdot</a:t>
            </a:r>
            <a:r>
              <a:rPr lang="en-GB" sz="2000">
                <a:solidFill>
                  <a:srgbClr val="4B848C"/>
                </a:solidFill>
                <a:latin typeface="Calibri"/>
                <a:ea typeface="Calibri"/>
                <a:cs typeface="Calibri"/>
                <a:sym typeface="Calibri"/>
              </a:rPr>
              <a:t>ORG</a:t>
            </a:r>
            <a:r>
              <a:rPr b="0" i="0" lang="en-GB" sz="2000" u="none" cap="none" strike="noStrike">
                <a:solidFill>
                  <a:srgbClr val="4B848C"/>
                </a:solidFill>
                <a:latin typeface="Calibri"/>
                <a:ea typeface="Calibri"/>
                <a:cs typeface="Calibri"/>
                <a:sym typeface="Calibri"/>
              </a:rPr>
              <a:t> on Twitter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"/>
          <p:cNvSpPr/>
          <p:nvPr/>
        </p:nvSpPr>
        <p:spPr>
          <a:xfrm>
            <a:off x="2915816" y="3750494"/>
            <a:ext cx="3500758" cy="34881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 and communicate with GEO: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ddecb14717_0_14"/>
          <p:cNvSpPr txBox="1"/>
          <p:nvPr>
            <p:ph idx="3" type="body"/>
          </p:nvPr>
        </p:nvSpPr>
        <p:spPr>
          <a:xfrm>
            <a:off x="-18876" y="2027230"/>
            <a:ext cx="9193200" cy="9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Discussion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3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60115"/>
            <a:ext cx="9144000" cy="56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3"/>
          <p:cNvSpPr txBox="1"/>
          <p:nvPr/>
        </p:nvSpPr>
        <p:spPr>
          <a:xfrm>
            <a:off x="228600" y="650210"/>
            <a:ext cx="7085965" cy="18509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Product Demonstration Bay of Bengal: Dr. Rashmi Sharma, Indian Space Research Organisation</a:t>
            </a:r>
            <a:endParaRPr b="1" i="0" sz="22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"/>
          <p:cNvSpPr/>
          <p:nvPr/>
        </p:nvSpPr>
        <p:spPr>
          <a:xfrm>
            <a:off x="2584064" y="46271"/>
            <a:ext cx="3504806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7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Presenter and Goal</a:t>
            </a:r>
            <a:endParaRPr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 b="19972" l="0" r="1552" t="862"/>
          <a:stretch/>
        </p:blipFill>
        <p:spPr>
          <a:xfrm>
            <a:off x="7314565" y="650210"/>
            <a:ext cx="1308735" cy="1655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3"/>
          <p:cNvSpPr txBox="1"/>
          <p:nvPr/>
        </p:nvSpPr>
        <p:spPr>
          <a:xfrm>
            <a:off x="262188" y="2530135"/>
            <a:ext cx="86196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Today’s G</a:t>
            </a:r>
            <a:r>
              <a:rPr b="1" lang="en-GB" sz="2800">
                <a:solidFill>
                  <a:srgbClr val="002569"/>
                </a:solidFill>
              </a:rPr>
              <a:t>oal</a:t>
            </a:r>
            <a:r>
              <a:rPr b="1" i="0" lang="en-GB" sz="2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: Introduce CEOS COAST and hear your feedback and </a:t>
            </a:r>
            <a:r>
              <a:rPr b="1" lang="en-GB" sz="2800">
                <a:solidFill>
                  <a:srgbClr val="002569"/>
                </a:solidFill>
              </a:rPr>
              <a:t>expressions</a:t>
            </a:r>
            <a:r>
              <a:rPr b="1" i="0" lang="en-GB" sz="2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of interest! </a:t>
            </a:r>
            <a:endParaRPr sz="2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19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9"/>
          <p:cNvSpPr/>
          <p:nvPr/>
        </p:nvSpPr>
        <p:spPr>
          <a:xfrm>
            <a:off x="171448" y="561110"/>
            <a:ext cx="8838081" cy="403956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70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make sure you are invited to our future workshops, add your contact to our stakeholder list.  </a:t>
            </a:r>
            <a:endParaRPr sz="1600"/>
          </a:p>
          <a:p>
            <a:pPr indent="-24130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GB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Place your information in the chat or email </a:t>
            </a:r>
            <a:r>
              <a:rPr b="0" i="0" lang="en-GB" sz="2200" u="sng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Merrie.neely@noaa.gov</a:t>
            </a:r>
            <a:r>
              <a:rPr b="0" i="0" lang="en-GB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with the subject line CEOS COAST and tell us what </a:t>
            </a:r>
            <a:r>
              <a:rPr lang="en-GB" sz="2200">
                <a:solidFill>
                  <a:srgbClr val="002060"/>
                </a:solidFill>
              </a:rPr>
              <a:t>region </a:t>
            </a:r>
            <a:r>
              <a:rPr b="0" i="0" lang="en-GB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you need products for and which products you have interest in.</a:t>
            </a:r>
            <a:endParaRPr sz="1600"/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-GB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Find out more at our website: </a:t>
            </a:r>
            <a:r>
              <a:rPr b="1" i="0" lang="en-GB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</a:t>
            </a:r>
            <a:r>
              <a:rPr b="1" i="0" lang="en-GB" sz="2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://ceos.org/ceos-coast/</a:t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2270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Plan to join us on </a:t>
            </a:r>
            <a:r>
              <a:rPr b="1" lang="en-GB" sz="2600">
                <a:solidFill>
                  <a:srgbClr val="002060"/>
                </a:solidFill>
              </a:rPr>
              <a:t>October 5th for our CEOS COAST Product Showcase and in </a:t>
            </a: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Spring 2022 for </a:t>
            </a:r>
            <a:r>
              <a:rPr b="1" lang="en-GB" sz="2600">
                <a:solidFill>
                  <a:srgbClr val="002060"/>
                </a:solidFill>
              </a:rPr>
              <a:t>regional</a:t>
            </a: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co-design workshop</a:t>
            </a:r>
            <a:r>
              <a:rPr b="1" lang="en-GB" sz="2600">
                <a:solidFill>
                  <a:srgbClr val="002060"/>
                </a:solidFill>
              </a:rPr>
              <a:t>s </a:t>
            </a: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</a:t>
            </a:r>
            <a:r>
              <a:rPr b="1" lang="en-GB" sz="2600">
                <a:solidFill>
                  <a:srgbClr val="002060"/>
                </a:solidFill>
              </a:rPr>
              <a:t>h identified </a:t>
            </a:r>
            <a:r>
              <a:rPr b="1" i="0" lang="en-GB" sz="2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9"/>
          <p:cNvSpPr txBox="1"/>
          <p:nvPr/>
        </p:nvSpPr>
        <p:spPr>
          <a:xfrm>
            <a:off x="3221372" y="61292"/>
            <a:ext cx="2046820" cy="4385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What is next?</a:t>
            </a:r>
            <a:endParaRPr b="1" i="0" sz="11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0afec7aff_0_0"/>
          <p:cNvSpPr txBox="1"/>
          <p:nvPr>
            <p:ph idx="2" type="body"/>
          </p:nvPr>
        </p:nvSpPr>
        <p:spPr>
          <a:xfrm>
            <a:off x="3152112" y="3264419"/>
            <a:ext cx="2916300" cy="72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400">
                <a:latin typeface="Calibri"/>
                <a:ea typeface="Calibri"/>
                <a:cs typeface="Calibri"/>
                <a:sym typeface="Calibri"/>
              </a:rPr>
              <a:t>Raj Kumar, ISRO</a:t>
            </a:r>
            <a:endParaRPr/>
          </a:p>
        </p:txBody>
      </p:sp>
      <p:sp>
        <p:nvSpPr>
          <p:cNvPr id="179" name="Google Shape;179;ge0afec7aff_0_0"/>
          <p:cNvSpPr txBox="1"/>
          <p:nvPr>
            <p:ph idx="3" type="body"/>
          </p:nvPr>
        </p:nvSpPr>
        <p:spPr>
          <a:xfrm>
            <a:off x="-18876" y="2027230"/>
            <a:ext cx="9193200" cy="9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Overview of CEOS COAST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4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228600" y="650210"/>
            <a:ext cx="8686800" cy="3714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 is CEOS?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Committee on Earth Observation Satellites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What is CEOS COAST?</a:t>
            </a:r>
            <a:r>
              <a:rPr b="1" i="0" lang="en-GB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Coastal Observations, Applications, 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Services, and Tools Team within CEOS</a:t>
            </a:r>
            <a:endParaRPr/>
          </a:p>
          <a:p>
            <a:pPr indent="-257175" lvl="0" marL="257175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Initiated in 2019 to define a CEOS Coastal Strategy </a:t>
            </a:r>
            <a:endParaRPr>
              <a:solidFill>
                <a:schemeClr val="dk1"/>
              </a:solidFill>
            </a:endParaRPr>
          </a:p>
          <a:p>
            <a:pPr indent="-233362" lvl="1" marL="557212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Encourage broader use of EO for </a:t>
            </a:r>
            <a:r>
              <a:rPr b="1" lang="en-GB" sz="1500">
                <a:solidFill>
                  <a:srgbClr val="002569"/>
                </a:solidFill>
              </a:rPr>
              <a:t>s</a:t>
            </a: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ocietal benefits </a:t>
            </a:r>
            <a:r>
              <a:rPr b="1" lang="en-GB" sz="1500">
                <a:solidFill>
                  <a:srgbClr val="002569"/>
                </a:solidFill>
              </a:rPr>
              <a:t>i</a:t>
            </a: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n coastal zones:</a:t>
            </a:r>
            <a:r>
              <a:rPr b="1" lang="en-GB" sz="1500">
                <a:solidFill>
                  <a:srgbClr val="002569"/>
                </a:solidFill>
              </a:rPr>
              <a:t> We Want </a:t>
            </a: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Big Impact </a:t>
            </a:r>
            <a:r>
              <a:rPr b="1" lang="en-GB" sz="1500">
                <a:solidFill>
                  <a:srgbClr val="002569"/>
                </a:solidFill>
              </a:rPr>
              <a:t>for the</a:t>
            </a: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Most People!</a:t>
            </a:r>
            <a:endParaRPr b="1" i="0" sz="15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33362" lvl="1" marL="557212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Enhancing CEOS engagement with external coastal stakeholders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b="1" i="0" sz="1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b="1" lang="en-GB" sz="1800">
                <a:solidFill>
                  <a:srgbClr val="FFC000"/>
                </a:solidFill>
              </a:rPr>
              <a:t>might</a:t>
            </a:r>
            <a:r>
              <a:rPr b="1" i="0" lang="en-GB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CEOS COAST help you?  </a:t>
            </a:r>
            <a:endParaRPr b="1" i="0" sz="11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2845" lvl="1" marL="57669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9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Leverage global EO Satellite Data for High Impact Issues affecting YOUR community.</a:t>
            </a:r>
            <a:endParaRPr sz="1700"/>
          </a:p>
          <a:p>
            <a:pPr indent="-252845" lvl="1" marL="57669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9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Co-develop coastal information products to solve YOUR information needs.</a:t>
            </a:r>
            <a:endParaRPr sz="1700"/>
          </a:p>
          <a:p>
            <a:pPr indent="-252845" lvl="1" marL="57669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569"/>
              </a:buClr>
              <a:buSzPts val="19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Advance products and features YOU want and will be easy for you to use</a:t>
            </a:r>
            <a:endParaRPr sz="1700"/>
          </a:p>
        </p:txBody>
      </p:sp>
      <p:sp>
        <p:nvSpPr>
          <p:cNvPr id="186" name="Google Shape;186;p14"/>
          <p:cNvSpPr/>
          <p:nvPr/>
        </p:nvSpPr>
        <p:spPr>
          <a:xfrm>
            <a:off x="3532082" y="61264"/>
            <a:ext cx="1715854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7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Evolution</a:t>
            </a:r>
            <a:endParaRPr/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4">
            <a:alphaModFix/>
          </a:blip>
          <a:srcRect b="23426" l="0" r="0" t="25578"/>
          <a:stretch/>
        </p:blipFill>
        <p:spPr>
          <a:xfrm>
            <a:off x="6878425" y="746450"/>
            <a:ext cx="2200500" cy="10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93" name="Google Shape;193;p15"/>
          <p:cNvPicPr preferRelativeResize="0"/>
          <p:nvPr/>
        </p:nvPicPr>
        <p:blipFill rotWithShape="1">
          <a:blip r:embed="rId4">
            <a:alphaModFix/>
          </a:blip>
          <a:srcRect b="3759" l="0" r="0" t="2257"/>
          <a:stretch/>
        </p:blipFill>
        <p:spPr>
          <a:xfrm>
            <a:off x="2453850" y="919925"/>
            <a:ext cx="6613000" cy="442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5"/>
          <p:cNvSpPr/>
          <p:nvPr/>
        </p:nvSpPr>
        <p:spPr>
          <a:xfrm>
            <a:off x="206956" y="674056"/>
            <a:ext cx="8617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Identified 2 Pilot Projects to develop coastal products, services and tools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2060"/>
                </a:solidFill>
              </a:rPr>
              <a:t>1 -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Land Impacts to Sea</a:t>
            </a:r>
            <a:endParaRPr sz="1600">
              <a:solidFill>
                <a:srgbClr val="002060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2060"/>
                </a:solidFill>
              </a:rPr>
              <a:t>2 - </a:t>
            </a:r>
            <a:r>
              <a:rPr b="0" i="0" lang="en-GB" sz="1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Sea Impacts to Land</a:t>
            </a:r>
            <a:endParaRPr sz="1200"/>
          </a:p>
        </p:txBody>
      </p:sp>
      <p:sp>
        <p:nvSpPr>
          <p:cNvPr id="195" name="Google Shape;195;p15"/>
          <p:cNvSpPr txBox="1"/>
          <p:nvPr/>
        </p:nvSpPr>
        <p:spPr>
          <a:xfrm>
            <a:off x="689199" y="1784663"/>
            <a:ext cx="20892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Themes: </a:t>
            </a:r>
            <a:endParaRPr b="1" i="0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095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Coastal Characterization</a:t>
            </a:r>
            <a:endParaRPr/>
          </a:p>
          <a:p>
            <a:pPr indent="-285750" lvl="1" marL="6524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Shoreline mapping </a:t>
            </a:r>
            <a:endParaRPr/>
          </a:p>
          <a:p>
            <a:pPr indent="-285750" lvl="1" marL="6524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Bathymetry/</a:t>
            </a:r>
            <a:endParaRPr/>
          </a:p>
          <a:p>
            <a:pPr indent="-285750" lvl="1" marL="6524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elevation</a:t>
            </a:r>
            <a:endParaRPr/>
          </a:p>
          <a:p>
            <a:pPr indent="-285750" lvl="0" marL="3095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Flooding </a:t>
            </a:r>
            <a:endParaRPr/>
          </a:p>
          <a:p>
            <a:pPr indent="-285750" lvl="0" marL="3095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Turbidity &amp; Sediment Loading</a:t>
            </a:r>
            <a:endParaRPr/>
          </a:p>
          <a:p>
            <a:pPr indent="-285750" lvl="0" marL="3095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Coastal Eutrophication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5"/>
          <p:cNvSpPr/>
          <p:nvPr/>
        </p:nvSpPr>
        <p:spPr>
          <a:xfrm>
            <a:off x="3033318" y="61264"/>
            <a:ext cx="2964594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Phase 2: 2020-2022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6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 txBox="1"/>
          <p:nvPr/>
        </p:nvSpPr>
        <p:spPr>
          <a:xfrm>
            <a:off x="0" y="780360"/>
            <a:ext cx="5257800" cy="36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2569"/>
                </a:solidFill>
              </a:rPr>
              <a:t>Initial</a:t>
            </a:r>
            <a:r>
              <a:rPr b="1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COAST Pilot Locations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Continental:</a:t>
            </a:r>
            <a:endParaRPr b="0" i="0" sz="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Odisha/Bay of Bengal</a:t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Chesapeake Bay (USA)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West Coast of Africa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Rio de la Plata region (</a:t>
            </a:r>
            <a:r>
              <a:rPr lang="en-GB" sz="1800">
                <a:solidFill>
                  <a:srgbClr val="002569"/>
                </a:solidFill>
              </a:rPr>
              <a:t>Latin America)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Small Island Nations:</a:t>
            </a:r>
            <a:endParaRPr b="0" i="0" sz="11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Caribbean: Bahamas </a:t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Pacific: </a:t>
            </a:r>
            <a:r>
              <a:rPr lang="en-GB" sz="1800">
                <a:solidFill>
                  <a:srgbClr val="002569"/>
                </a:solidFill>
              </a:rPr>
              <a:t>Marshall Islands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Others</a:t>
            </a:r>
            <a:r>
              <a:rPr lang="en-GB" sz="1800">
                <a:solidFill>
                  <a:srgbClr val="002569"/>
                </a:solidFill>
              </a:rPr>
              <a:t>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16"/>
          <p:cNvGrpSpPr/>
          <p:nvPr/>
        </p:nvGrpSpPr>
        <p:grpSpPr>
          <a:xfrm>
            <a:off x="6374107" y="678572"/>
            <a:ext cx="2711416" cy="2060849"/>
            <a:chOff x="565655" y="1065528"/>
            <a:chExt cx="5282344" cy="3998976"/>
          </a:xfrm>
        </p:grpSpPr>
        <p:pic>
          <p:nvPicPr>
            <p:cNvPr id="204" name="Google Shape;204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5655" y="1065528"/>
              <a:ext cx="4846320" cy="3998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6"/>
            <p:cNvSpPr txBox="1"/>
            <p:nvPr/>
          </p:nvSpPr>
          <p:spPr>
            <a:xfrm rot="-5400000">
              <a:off x="4747929" y="2881739"/>
              <a:ext cx="1833594" cy="3665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Depth (m)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6" name="Google Shape;20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9110" y="694391"/>
            <a:ext cx="2384997" cy="208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9523" y="3064042"/>
            <a:ext cx="2406638" cy="1975342"/>
          </a:xfrm>
          <a:prstGeom prst="rect">
            <a:avLst/>
          </a:prstGeom>
          <a:noFill/>
          <a:ln>
            <a:noFill/>
          </a:ln>
        </p:spPr>
      </p:pic>
      <p:sp>
        <p:nvSpPr>
          <p:cNvPr descr="Map snapshot" id="208" name="Google Shape;208;p1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6"/>
          <p:cNvPicPr preferRelativeResize="0"/>
          <p:nvPr/>
        </p:nvPicPr>
        <p:blipFill rotWithShape="1">
          <a:blip r:embed="rId7">
            <a:alphaModFix/>
          </a:blip>
          <a:srcRect b="0" l="19520" r="10177" t="0"/>
          <a:stretch/>
        </p:blipFill>
        <p:spPr>
          <a:xfrm>
            <a:off x="6212203" y="3045009"/>
            <a:ext cx="2872978" cy="199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/>
          <p:nvPr/>
        </p:nvSpPr>
        <p:spPr>
          <a:xfrm>
            <a:off x="6516126" y="5016542"/>
            <a:ext cx="225267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https://maps.dea.ga.gov.au</a:t>
            </a:r>
            <a:r>
              <a:rPr b="0" i="0" lang="en-GB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</p:txBody>
      </p:sp>
      <p:sp>
        <p:nvSpPr>
          <p:cNvPr id="211" name="Google Shape;211;p16"/>
          <p:cNvSpPr txBox="1"/>
          <p:nvPr/>
        </p:nvSpPr>
        <p:spPr>
          <a:xfrm>
            <a:off x="6480332" y="2739421"/>
            <a:ext cx="2342147" cy="308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Jianwei Wei &amp; Menghua Wang,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Ocean Color Team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6"/>
          <p:cNvSpPr/>
          <p:nvPr/>
        </p:nvSpPr>
        <p:spPr>
          <a:xfrm>
            <a:off x="4666084" y="5085672"/>
            <a:ext cx="103105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NASA/USF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6"/>
          <p:cNvSpPr txBox="1"/>
          <p:nvPr/>
        </p:nvSpPr>
        <p:spPr>
          <a:xfrm>
            <a:off x="3929157" y="2753562"/>
            <a:ext cx="2342147" cy="336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NRSC/ISRO, Sentinel-1, International Disaster Charter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7"/>
          <p:cNvPicPr preferRelativeResize="0"/>
          <p:nvPr/>
        </p:nvPicPr>
        <p:blipFill rotWithShape="1">
          <a:blip r:embed="rId3">
            <a:alphaModFix/>
          </a:blip>
          <a:srcRect b="84394" l="0" r="0" t="4696"/>
          <a:stretch/>
        </p:blipFill>
        <p:spPr>
          <a:xfrm>
            <a:off x="0" y="0"/>
            <a:ext cx="9144000" cy="5611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nal-isro" id="219" name="Google Shape;21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9120" y="2942"/>
            <a:ext cx="594880" cy="59487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/>
          <p:nvPr/>
        </p:nvSpPr>
        <p:spPr>
          <a:xfrm>
            <a:off x="171448" y="698735"/>
            <a:ext cx="8675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Data needs and </a:t>
            </a:r>
            <a:r>
              <a:rPr b="1" lang="en-GB" sz="1500">
                <a:solidFill>
                  <a:srgbClr val="002060"/>
                </a:solidFill>
              </a:rPr>
              <a:t>Development of</a:t>
            </a: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Pilot Pro</a:t>
            </a:r>
            <a:r>
              <a:rPr b="1" lang="en-GB" sz="1500">
                <a:solidFill>
                  <a:srgbClr val="002060"/>
                </a:solidFill>
              </a:rPr>
              <a:t>ducts</a:t>
            </a:r>
            <a:endParaRPr/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Continue discussions with stakeholders</a:t>
            </a:r>
            <a:endParaRPr/>
          </a:p>
          <a:p>
            <a:pPr indent="-214312" lvl="0" marL="214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lang="en-GB" sz="1500">
                <a:solidFill>
                  <a:srgbClr val="002060"/>
                </a:solidFill>
              </a:rPr>
              <a:t>GEO Co-sponsored Product Showcase</a:t>
            </a: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on October 5</a:t>
            </a:r>
            <a:r>
              <a:rPr b="1" baseline="30000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2021 </a:t>
            </a:r>
            <a:r>
              <a:rPr b="1" lang="en-GB" sz="1500">
                <a:solidFill>
                  <a:srgbClr val="002060"/>
                </a:solidFill>
              </a:rPr>
              <a:t>for</a:t>
            </a: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potential stakeholders</a:t>
            </a:r>
            <a:endParaRPr b="1" i="0" sz="15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Char char="○"/>
            </a:pPr>
            <a:r>
              <a:rPr lang="en-GB" sz="1500">
                <a:solidFill>
                  <a:srgbClr val="002060"/>
                </a:solidFill>
              </a:rPr>
              <a:t>Spring 2022 Regional Stakeholder Workshops planned co-design/co-development</a:t>
            </a:r>
            <a:endParaRPr sz="1500">
              <a:solidFill>
                <a:srgbClr val="002060"/>
              </a:solidFill>
            </a:endParaRPr>
          </a:p>
          <a:p>
            <a:pPr indent="-214313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1" i="0" lang="en-GB" sz="1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from all to understand the requirements and operationalise for societal benefits</a:t>
            </a:r>
            <a:endParaRPr/>
          </a:p>
        </p:txBody>
      </p:sp>
      <p:sp>
        <p:nvSpPr>
          <p:cNvPr id="221" name="Google Shape;221;p17"/>
          <p:cNvSpPr txBox="1"/>
          <p:nvPr/>
        </p:nvSpPr>
        <p:spPr>
          <a:xfrm>
            <a:off x="3221372" y="61292"/>
            <a:ext cx="2046820" cy="4385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Way Forward</a:t>
            </a:r>
            <a:endParaRPr b="1" i="0" sz="11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1448" y="2060238"/>
            <a:ext cx="2383634" cy="297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23024" y="1972007"/>
            <a:ext cx="2264612" cy="297663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7"/>
          <p:cNvSpPr/>
          <p:nvPr/>
        </p:nvSpPr>
        <p:spPr>
          <a:xfrm>
            <a:off x="5068490" y="2544607"/>
            <a:ext cx="4002900" cy="22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CEOS: https://ceos.org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CEOS-COAST: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</a:t>
            </a:r>
            <a:r>
              <a:rPr b="0" i="0" lang="en-GB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://ceos.org/ourwork/ad-hoc-teams/ceos-coast/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 Magazine: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http://digital.ecomagazine.com/publication/frame.php?i=707374&amp;p=&amp;pn=&amp;ver=html5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7"/>
          <p:cNvSpPr/>
          <p:nvPr/>
        </p:nvSpPr>
        <p:spPr>
          <a:xfrm>
            <a:off x="3598881" y="2097461"/>
            <a:ext cx="1241365" cy="2846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 108-111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8E5E2"/>
      </a:lt2>
      <a:accent1>
        <a:srgbClr val="7FA9A9"/>
      </a:accent1>
      <a:accent2>
        <a:srgbClr val="7EA1BB"/>
      </a:accent2>
      <a:accent3>
        <a:srgbClr val="959EC7"/>
      </a:accent3>
      <a:accent4>
        <a:srgbClr val="BB7E82"/>
      </a:accent4>
      <a:accent5>
        <a:srgbClr val="BF9A86"/>
      </a:accent5>
      <a:accent6>
        <a:srgbClr val="AEA075"/>
      </a:accent6>
      <a:hlink>
        <a:srgbClr val="A3785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itle Content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2020-05-07T16:37:45Z</dcterms:created>
  <dc:creator>GuestPC1</dc:creator>
</cp:coreProperties>
</file>