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Tahoma"/>
      <p:regular r:id="rId8"/>
      <p:bold r:id="rId9"/>
    </p:embeddedFont>
    <p:embeddedFont>
      <p:font typeface="Helvetica Neue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b9dd0aec3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b9dd0aec3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22789" y="1869686"/>
            <a:ext cx="77724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22790" y="2885299"/>
            <a:ext cx="44712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628650" y="485575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028950" y="485575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239000" y="4910139"/>
            <a:ext cx="1905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569"/>
                </a:solidFill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569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569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569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569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569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569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569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56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789" y="913054"/>
            <a:ext cx="2507906" cy="7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622790" y="1684976"/>
            <a:ext cx="28062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100"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24395"/>
          <a:stretch/>
        </p:blipFill>
        <p:spPr>
          <a:xfrm>
            <a:off x="0" y="-51179"/>
            <a:ext cx="9144001" cy="519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642" y="103125"/>
            <a:ext cx="1880929" cy="7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295642" y="860128"/>
            <a:ext cx="21048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100"/>
          </a:p>
        </p:txBody>
      </p:sp>
      <p:sp>
        <p:nvSpPr>
          <p:cNvPr id="21" name="Google Shape;21;p2"/>
          <p:cNvSpPr txBox="1"/>
          <p:nvPr/>
        </p:nvSpPr>
        <p:spPr>
          <a:xfrm>
            <a:off x="467092" y="1885950"/>
            <a:ext cx="4309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7092" y="2819400"/>
            <a:ext cx="36081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OS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239000" y="4910138"/>
            <a:ext cx="190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rgbClr val="002569"/>
                </a:solidFill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rgbClr val="002569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rgbClr val="002569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rgbClr val="002569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rgbClr val="002569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rgbClr val="002569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rgbClr val="002569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rgbClr val="002569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rgbClr val="00256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982980"/>
            <a:ext cx="9144000" cy="416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569"/>
              </a:solidFill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0" y="0"/>
            <a:ext cx="9144001" cy="950000"/>
            <a:chOff x="0" y="1156447"/>
            <a:chExt cx="12192001" cy="1266667"/>
          </a:xfrm>
        </p:grpSpPr>
        <p:pic>
          <p:nvPicPr>
            <p:cNvPr id="8" name="Google Shape;8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156447"/>
              <a:ext cx="8364072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58571" y="1156447"/>
              <a:ext cx="4233430" cy="12666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571764" y="2029661"/>
            <a:ext cx="7772400" cy="542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JOINT CEOS COAST</a:t>
            </a:r>
            <a:r>
              <a:rPr lang="en" sz="3100"/>
              <a:t> - </a:t>
            </a:r>
            <a:r>
              <a:rPr b="1" lang="en" sz="3000"/>
              <a:t>GEO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STAKEHOLDER ENGAGEMENT WORKSHOP</a:t>
            </a:r>
            <a:endParaRPr b="1" sz="3000"/>
          </a:p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673815" y="2732224"/>
            <a:ext cx="4471200" cy="165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latin typeface="Tahoma"/>
                <a:ea typeface="Tahoma"/>
                <a:cs typeface="Tahoma"/>
                <a:sym typeface="Tahoma"/>
              </a:rPr>
              <a:t>Paul M. DiGiacomo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latin typeface="Tahoma"/>
                <a:ea typeface="Tahoma"/>
                <a:cs typeface="Tahoma"/>
                <a:sym typeface="Tahoma"/>
              </a:rPr>
              <a:t>NOAA/NESDIS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latin typeface="Tahoma"/>
                <a:ea typeface="Tahoma"/>
                <a:cs typeface="Tahoma"/>
                <a:sym typeface="Tahoma"/>
              </a:rPr>
              <a:t>CEOS-COAST Co-Chair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latin typeface="Tahoma"/>
                <a:ea typeface="Tahoma"/>
                <a:cs typeface="Tahoma"/>
                <a:sym typeface="Tahoma"/>
              </a:rPr>
              <a:t>CEOS GEO Bilateral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latin typeface="Tahoma"/>
                <a:ea typeface="Tahoma"/>
                <a:cs typeface="Tahoma"/>
                <a:sym typeface="Tahoma"/>
              </a:rPr>
              <a:t>3 February 2021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1693400" y="-5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Observations,</a:t>
            </a:r>
            <a:br>
              <a:rPr b="1" lang="en" sz="2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en" sz="2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Applications, Services, &amp; Tools Ad Hoc Team</a:t>
            </a:r>
            <a:endParaRPr b="1"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8650" y="109366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COAST has identified 2 Pilot Projects to develop coastal products, services and tools - Land Impacts to Sea and Sea Impacts to Land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GEO will be instrumental in engaging potential COAST stakeholders in selected geographic areas to co-design/co-develop products, offer training and capacity building, and identify product sustainment partners. </a:t>
            </a:r>
            <a:endParaRPr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Help us identify and engage stakeholders through workshop invitations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Host the Sessions/Meetings on GEO’s BlueJeans Platform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Contribute to Workshop Content and Co-Author Workshop Report with COAST</a:t>
            </a:r>
            <a:endParaRPr sz="1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700"/>
              <a:t>Dates: </a:t>
            </a:r>
            <a:r>
              <a:rPr b="1" lang="en" sz="1700">
                <a:solidFill>
                  <a:srgbClr val="FF0000"/>
                </a:solidFill>
              </a:rPr>
              <a:t>May 2021 GEO Technical Workshop</a:t>
            </a:r>
            <a:r>
              <a:rPr b="1" lang="en" sz="1700"/>
              <a:t> - </a:t>
            </a:r>
            <a:r>
              <a:rPr lang="en" sz="1700"/>
              <a:t>A session on Analysis Ready Data Infrastructure and Interoperability Architecture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</a:rPr>
              <a:t>September 2021 Workshop Series</a:t>
            </a:r>
            <a:r>
              <a:rPr b="1" lang="en" sz="1700"/>
              <a:t> </a:t>
            </a:r>
            <a:r>
              <a:rPr lang="en" sz="1700"/>
              <a:t>with regional stakeholders who benefit from Coastal Mapping/bathymetry, Flooding, Sediment, or </a:t>
            </a:r>
            <a:r>
              <a:rPr lang="en" sz="1700"/>
              <a:t>Eutrophication products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