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3" r:id="rId2"/>
    <p:sldMasterId id="2147483715" r:id="rId3"/>
  </p:sldMasterIdLst>
  <p:notesMasterIdLst>
    <p:notesMasterId r:id="rId24"/>
  </p:notesMasterIdLst>
  <p:handoutMasterIdLst>
    <p:handoutMasterId r:id="rId25"/>
  </p:handoutMasterIdLst>
  <p:sldIdLst>
    <p:sldId id="278" r:id="rId4"/>
    <p:sldId id="604" r:id="rId5"/>
    <p:sldId id="613" r:id="rId6"/>
    <p:sldId id="607" r:id="rId7"/>
    <p:sldId id="615" r:id="rId8"/>
    <p:sldId id="618" r:id="rId9"/>
    <p:sldId id="614" r:id="rId10"/>
    <p:sldId id="624" r:id="rId11"/>
    <p:sldId id="267" r:id="rId12"/>
    <p:sldId id="272" r:id="rId13"/>
    <p:sldId id="274" r:id="rId14"/>
    <p:sldId id="610" r:id="rId15"/>
    <p:sldId id="611" r:id="rId16"/>
    <p:sldId id="609" r:id="rId17"/>
    <p:sldId id="619" r:id="rId18"/>
    <p:sldId id="621" r:id="rId19"/>
    <p:sldId id="622" r:id="rId20"/>
    <p:sldId id="612" r:id="rId21"/>
    <p:sldId id="617" r:id="rId22"/>
    <p:sldId id="623" r:id="rId23"/>
  </p:sldIdLst>
  <p:sldSz cx="12192000" cy="6858000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6" autoAdjust="0"/>
    <p:restoredTop sz="93027"/>
  </p:normalViewPr>
  <p:slideViewPr>
    <p:cSldViewPr>
      <p:cViewPr>
        <p:scale>
          <a:sx n="84" d="100"/>
          <a:sy n="84" d="100"/>
        </p:scale>
        <p:origin x="411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689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 dirty="0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72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299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937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3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35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43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625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05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 dirty="0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006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7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11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r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105F5-BAE2-9F4A-B85A-608305CAB83A}" type="slidenum"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77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-128"/>
              </a:defRPr>
            </a:lvl9pPr>
          </a:lstStyle>
          <a:p>
            <a:pPr marL="0" marR="0" lvl="0" indent="0" algn="l" defTabSz="97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4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E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DCDF557-870D-4586-A39D-1FDBFBECF721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2000" y="6546851"/>
            <a:ext cx="2540000" cy="246221"/>
          </a:xfrm>
          <a:prstGeom prst="rect">
            <a:avLst/>
          </a:prstGeom>
        </p:spPr>
        <p:txBody>
          <a:bodyPr/>
          <a:lstStyle/>
          <a:p>
            <a:fld id="{1917B5BD-2987-4E60-A91D-AE799D5A1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117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CC7-F6D3-4D55-8388-3570645E9DA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508-1208-4A12-9840-F43C2D9A7A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350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CC7-F6D3-4D55-8388-3570645E9DA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508-1208-4A12-9840-F43C2D9A7A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961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CC7-F6D3-4D55-8388-3570645E9DA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508-1208-4A12-9840-F43C2D9A7A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875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CC7-F6D3-4D55-8388-3570645E9DA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508-1208-4A12-9840-F43C2D9A7A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41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CC7-F6D3-4D55-8388-3570645E9DA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508-1208-4A12-9840-F43C2D9A7A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4086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2" descr="cgmslet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49" y="5686426"/>
            <a:ext cx="117856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1479279" y="6610350"/>
            <a:ext cx="761404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Coordination Group for Meteorological Satellites - CGMS</a:t>
            </a:r>
          </a:p>
        </p:txBody>
      </p:sp>
    </p:spTree>
    <p:extLst>
      <p:ext uri="{BB962C8B-B14F-4D97-AF65-F5344CB8AC3E}">
        <p14:creationId xmlns:p14="http://schemas.microsoft.com/office/powerpoint/2010/main" val="1411232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1479279" y="6610350"/>
            <a:ext cx="761404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5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20EC-3CA7-41EB-B46F-9CE24468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33938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fld id="{F9F5C928-E89E-4847-B04A-32F3C1D880E6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</p:spPr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95"/>
          <a:stretch/>
        </p:blipFill>
        <p:spPr>
          <a:xfrm>
            <a:off x="0" y="-68239"/>
            <a:ext cx="12192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89" y="1375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394189" y="1146837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4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463287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CC7-F6D3-4D55-8388-3570645E9DA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508-1208-4A12-9840-F43C2D9A7A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09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CC7-F6D3-4D55-8388-3570645E9DA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508-1208-4A12-9840-F43C2D9A7A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268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CC7-F6D3-4D55-8388-3570645E9DA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508-1208-4A12-9840-F43C2D9A7A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842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CC7-F6D3-4D55-8388-3570645E9DA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508-1208-4A12-9840-F43C2D9A7A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954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CC7-F6D3-4D55-8388-3570645E9DA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508-1208-4A12-9840-F43C2D9A7A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12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CC7-F6D3-4D55-8388-3570645E9DA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508-1208-4A12-9840-F43C2D9A7A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680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849B0D-220D-4143-9000-B8A2B691A690}"/>
              </a:ext>
            </a:extLst>
          </p:cNvPr>
          <p:cNvSpPr/>
          <p:nvPr userDrawn="1"/>
        </p:nvSpPr>
        <p:spPr>
          <a:xfrm>
            <a:off x="0" y="1310640"/>
            <a:ext cx="12192000" cy="554736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58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85" r:id="rId3"/>
  </p:sldLayoutIdLst>
  <p:transition spd="slow">
    <p:fade/>
  </p:transition>
  <p:hf hdr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3CC7-F6D3-4D55-8388-3570645E9DA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AE508-1208-4A12-9840-F43C2D9A7A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810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3317" y="6616700"/>
            <a:ext cx="48105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002569"/>
                </a:solidFill>
              </a:rPr>
              <a:t>Agency NOAA, version</a:t>
            </a:r>
            <a:r>
              <a:rPr lang="en-GB" sz="800" baseline="0" dirty="0">
                <a:solidFill>
                  <a:srgbClr val="002569"/>
                </a:solidFill>
              </a:rPr>
              <a:t> 1.0</a:t>
            </a:r>
            <a:r>
              <a:rPr lang="en-GB" sz="800" dirty="0">
                <a:solidFill>
                  <a:srgbClr val="002569"/>
                </a:solidFill>
              </a:rPr>
              <a:t>,  Date</a:t>
            </a:r>
            <a:r>
              <a:rPr lang="en-GB" sz="800" baseline="0" dirty="0">
                <a:solidFill>
                  <a:srgbClr val="002569"/>
                </a:solidFill>
              </a:rPr>
              <a:t> May 27, 2020 [update in the slide master]</a:t>
            </a:r>
            <a:endParaRPr lang="en-GB" sz="800" dirty="0">
              <a:solidFill>
                <a:srgbClr val="002569"/>
              </a:solidFill>
            </a:endParaRPr>
          </a:p>
        </p:txBody>
      </p:sp>
      <p:pic>
        <p:nvPicPr>
          <p:cNvPr id="8" name="Picture 2" descr="cgmslette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349" y="5686426"/>
            <a:ext cx="117856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79279" y="6610350"/>
            <a:ext cx="761404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Coordination Group for Meteorological Satellites - CGMS</a:t>
            </a:r>
          </a:p>
        </p:txBody>
      </p:sp>
      <p:pic>
        <p:nvPicPr>
          <p:cNvPr id="11" name="Google Shape;19;p4">
            <a:extLst>
              <a:ext uri="{FF2B5EF4-FFF2-40B4-BE49-F238E27FC236}">
                <a16:creationId xmlns:a16="http://schemas.microsoft.com/office/drawing/2014/main" id="{4BF1A3C1-796E-4A84-B992-83982E60F970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056107" y="5883713"/>
            <a:ext cx="2206719" cy="58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picture containing room&#10;&#10;Description automatically generated">
            <a:extLst>
              <a:ext uri="{FF2B5EF4-FFF2-40B4-BE49-F238E27FC236}">
                <a16:creationId xmlns:a16="http://schemas.microsoft.com/office/drawing/2014/main" id="{EA5D99A6-D29F-445D-9340-4E9C69BED9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3" y="5661248"/>
            <a:ext cx="124813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9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ourwork/ad-hoc-teams/ceos-coas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>
            <a:extLst>
              <a:ext uri="{FF2B5EF4-FFF2-40B4-BE49-F238E27FC236}">
                <a16:creationId xmlns:a16="http://schemas.microsoft.com/office/drawing/2014/main" id="{E7621508-6C03-8047-97F0-3C79340BAB24}"/>
              </a:ext>
            </a:extLst>
          </p:cNvPr>
          <p:cNvSpPr txBox="1">
            <a:spLocks/>
          </p:cNvSpPr>
          <p:nvPr/>
        </p:nvSpPr>
        <p:spPr>
          <a:xfrm>
            <a:off x="457200" y="3276600"/>
            <a:ext cx="5947356" cy="28047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pt-B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M. DiGiacomo </a:t>
            </a:r>
          </a:p>
          <a:p>
            <a:pPr marL="0" indent="0" defTabSz="914400">
              <a:buNone/>
            </a:pPr>
            <a:r>
              <a:rPr lang="pt-B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NOAA/NESDIS</a:t>
            </a:r>
          </a:p>
          <a:p>
            <a:pPr marL="0" indent="0" defTabSz="914400">
              <a:buNone/>
            </a:pPr>
            <a:r>
              <a:rPr lang="pt-B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CEOS-COAST Chair</a:t>
            </a:r>
          </a:p>
          <a:p>
            <a:pPr marL="0" indent="0" defTabSz="914400">
              <a:buNone/>
            </a:pP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914400">
              <a:buNone/>
            </a:pP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CEOS SIT Technical Workshop 2020</a:t>
            </a:r>
          </a:p>
          <a:p>
            <a:pPr marL="0" indent="0" defTabSz="914400">
              <a:buNone/>
            </a:pP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1.4 - COAST</a:t>
            </a:r>
          </a:p>
          <a:p>
            <a:pPr marL="0" indent="0" defTabSz="914400">
              <a:buNone/>
            </a:pP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September 2020</a:t>
            </a:r>
          </a:p>
          <a:p>
            <a:pPr defTabSz="914400"/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E0C1-1CAA-EE41-B0A7-B2FDBD58D047}"/>
              </a:ext>
            </a:extLst>
          </p:cNvPr>
          <p:cNvSpPr txBox="1">
            <a:spLocks/>
          </p:cNvSpPr>
          <p:nvPr/>
        </p:nvSpPr>
        <p:spPr>
          <a:xfrm>
            <a:off x="340801" y="1478340"/>
            <a:ext cx="9026732" cy="156966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/>
            </a:pPr>
            <a:r>
              <a:rPr lang="en-US" sz="3200" b="1" kern="1200" dirty="0">
                <a:latin typeface="Tahoma" pitchFamily="-110" charset="0"/>
                <a:ea typeface="+mn-ea"/>
                <a:cs typeface="+mn-cs"/>
              </a:rPr>
              <a:t>CEOS Coastal Observations &amp; Applications Study Team (COAST): Phase 1 Results and Phase 2 Implementation Planning</a:t>
            </a:r>
            <a:endParaRPr lang="en-US" sz="3200" kern="1200" dirty="0">
              <a:latin typeface="Tahoma" pitchFamily="-110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78474-FA83-46F3-BD97-9E8F68B3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6D4E-F54A-4BDE-BB45-58A366AB83B7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BDE33D-5543-4B79-ABE1-EE53B669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A4D67-F3B4-4C29-94B1-261A26CD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4748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3512" y="476672"/>
            <a:ext cx="583264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defTabSz="914400" rtl="0"/>
            <a:r>
              <a:rPr lang="en-GB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xxx</a:t>
            </a:r>
          </a:p>
        </p:txBody>
      </p:sp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722813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EDCD85F-3B32-43A3-8542-DBE15F64AB54}"/>
              </a:ext>
            </a:extLst>
          </p:cNvPr>
          <p:cNvSpPr txBox="1"/>
          <p:nvPr/>
        </p:nvSpPr>
        <p:spPr>
          <a:xfrm>
            <a:off x="1703512" y="476673"/>
            <a:ext cx="8712968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defTabSz="914400" rtl="0"/>
            <a:endParaRPr lang="en-US" sz="2600" kern="1200" dirty="0">
              <a:solidFill>
                <a:srgbClr val="FFC000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77A4C5-3E9A-4A25-83C3-0A4AB7FC34BF}"/>
              </a:ext>
            </a:extLst>
          </p:cNvPr>
          <p:cNvGrpSpPr>
            <a:grpSpLocks noChangeAspect="1"/>
          </p:cNvGrpSpPr>
          <p:nvPr/>
        </p:nvGrpSpPr>
        <p:grpSpPr>
          <a:xfrm>
            <a:off x="1742192" y="978779"/>
            <a:ext cx="4658938" cy="3694341"/>
            <a:chOff x="565655" y="803918"/>
            <a:chExt cx="5364627" cy="42605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BF492F-C879-41C1-B672-F4E949986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55" y="1065528"/>
              <a:ext cx="4846320" cy="399897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3EF0E5-7C58-4F34-AFC2-E8DBD1569548}"/>
                </a:ext>
              </a:extLst>
            </p:cNvPr>
            <p:cNvSpPr txBox="1"/>
            <p:nvPr/>
          </p:nvSpPr>
          <p:spPr>
            <a:xfrm>
              <a:off x="4773817" y="803918"/>
              <a:ext cx="1156465" cy="354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0"/>
              <a:r>
                <a:rPr lang="en-US" sz="1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Depth (m)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8F3975-5F99-432E-8FAD-DDCA5A21B58B}"/>
              </a:ext>
            </a:extLst>
          </p:cNvPr>
          <p:cNvGrpSpPr>
            <a:grpSpLocks noChangeAspect="1"/>
          </p:cNvGrpSpPr>
          <p:nvPr/>
        </p:nvGrpSpPr>
        <p:grpSpPr>
          <a:xfrm>
            <a:off x="6240999" y="1028335"/>
            <a:ext cx="4342923" cy="3841721"/>
            <a:chOff x="6329778" y="910830"/>
            <a:chExt cx="5013902" cy="44422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690344-57EF-44EE-98CE-9B63425FC78B}"/>
                </a:ext>
              </a:extLst>
            </p:cNvPr>
            <p:cNvSpPr txBox="1"/>
            <p:nvPr/>
          </p:nvSpPr>
          <p:spPr>
            <a:xfrm>
              <a:off x="10485305" y="910830"/>
              <a:ext cx="858375" cy="35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0"/>
              <a:r>
                <a:rPr lang="en-US" sz="1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density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072BECB-9C17-4BA8-867C-D848DA824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778" y="1149850"/>
              <a:ext cx="4895088" cy="420319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AD66148-E6B7-46BD-A3DF-999447B16316}"/>
              </a:ext>
            </a:extLst>
          </p:cNvPr>
          <p:cNvSpPr txBox="1">
            <a:spLocks noChangeAspect="1"/>
          </p:cNvSpPr>
          <p:nvPr/>
        </p:nvSpPr>
        <p:spPr>
          <a:xfrm>
            <a:off x="409359" y="506920"/>
            <a:ext cx="113012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/>
            <a:r>
              <a:rPr lang="en-US" sz="2100" b="1" kern="1200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Bathymetry from NOAA Multi-Spectral Ocean Color Satellite Measurements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E4FB87-A1A5-47FD-867D-1313CC661461}"/>
              </a:ext>
            </a:extLst>
          </p:cNvPr>
          <p:cNvSpPr txBox="1">
            <a:spLocks noChangeAspect="1"/>
          </p:cNvSpPr>
          <p:nvPr/>
        </p:nvSpPr>
        <p:spPr>
          <a:xfrm>
            <a:off x="1651734" y="4893264"/>
            <a:ext cx="460949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Bathymetric map is derived from VIIRS-SNPP ocean color data, using the newly developed spectral optimization algorithm.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8F2E3C-0FE1-404A-8C41-B9835FF5D564}"/>
              </a:ext>
            </a:extLst>
          </p:cNvPr>
          <p:cNvSpPr txBox="1">
            <a:spLocks noChangeAspect="1"/>
          </p:cNvSpPr>
          <p:nvPr/>
        </p:nvSpPr>
        <p:spPr>
          <a:xfrm>
            <a:off x="2749119" y="4083390"/>
            <a:ext cx="120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Bahamas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2B982D-AD28-4A78-B54B-11D8E5936020}"/>
              </a:ext>
            </a:extLst>
          </p:cNvPr>
          <p:cNvSpPr txBox="1">
            <a:spLocks noChangeAspect="1"/>
          </p:cNvSpPr>
          <p:nvPr/>
        </p:nvSpPr>
        <p:spPr>
          <a:xfrm>
            <a:off x="6130102" y="4870056"/>
            <a:ext cx="44654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Validation of satellite-derived and Navigation Chart data (sampling locations are indicated in the map), showing useful data from VIIRS.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9F179-8C0C-4C6E-BE39-EABDDBE41424}"/>
              </a:ext>
            </a:extLst>
          </p:cNvPr>
          <p:cNvSpPr txBox="1"/>
          <p:nvPr/>
        </p:nvSpPr>
        <p:spPr>
          <a:xfrm>
            <a:off x="3704604" y="5990571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/>
            <a:r>
              <a:rPr lang="en-US" sz="1600" i="1" kern="1200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Jianwei</a:t>
            </a:r>
            <a:r>
              <a:rPr lang="en-US" sz="1600" i="1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Wei &amp; </a:t>
            </a:r>
            <a:r>
              <a:rPr lang="en-US" sz="1600" i="1" kern="1200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Menghua</a:t>
            </a:r>
            <a:r>
              <a:rPr lang="en-US" sz="1600" i="1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Wang, </a:t>
            </a:r>
          </a:p>
          <a:p>
            <a:pPr algn="ctr" defTabSz="914400" rtl="0"/>
            <a:r>
              <a:rPr lang="en-US" sz="1600" i="1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NOAA Ocean Color Team</a:t>
            </a:r>
          </a:p>
        </p:txBody>
      </p:sp>
    </p:spTree>
    <p:extLst>
      <p:ext uri="{BB962C8B-B14F-4D97-AF65-F5344CB8AC3E}">
        <p14:creationId xmlns:p14="http://schemas.microsoft.com/office/powerpoint/2010/main" val="98207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2CB461-F2D6-48CB-BBFD-F2AFAABC479F}"/>
              </a:ext>
            </a:extLst>
          </p:cNvPr>
          <p:cNvSpPr txBox="1"/>
          <p:nvPr/>
        </p:nvSpPr>
        <p:spPr>
          <a:xfrm>
            <a:off x="1703512" y="476672"/>
            <a:ext cx="583264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defTabSz="914400" rtl="0"/>
            <a:r>
              <a:rPr lang="en-GB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AF6839-E84B-4CE7-87F9-CE01C9080F65}"/>
              </a:ext>
            </a:extLst>
          </p:cNvPr>
          <p:cNvSpPr txBox="1"/>
          <p:nvPr/>
        </p:nvSpPr>
        <p:spPr>
          <a:xfrm>
            <a:off x="1703512" y="476673"/>
            <a:ext cx="8712968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defTabSz="914400" rtl="0"/>
            <a:endParaRPr lang="en-US" sz="2600" kern="1200" dirty="0">
              <a:solidFill>
                <a:srgbClr val="FFC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52B7A-0043-4511-879F-E5EFD28E1CAA}"/>
              </a:ext>
            </a:extLst>
          </p:cNvPr>
          <p:cNvSpPr txBox="1">
            <a:spLocks noChangeAspect="1"/>
          </p:cNvSpPr>
          <p:nvPr/>
        </p:nvSpPr>
        <p:spPr>
          <a:xfrm>
            <a:off x="409359" y="506920"/>
            <a:ext cx="1130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/>
            <a:r>
              <a:rPr lang="en-US" altLang="en-US" sz="2400" b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+mn-cs"/>
              </a:rPr>
              <a:t>    SAR  Oceanography – Shallow Water Bathymetry &lt; 30 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20A966-33DE-4DCD-A489-6A59293DA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34769"/>
            <a:ext cx="9144000" cy="43884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EE4214-8DBC-474E-892F-40C1EB62C0DF}"/>
              </a:ext>
            </a:extLst>
          </p:cNvPr>
          <p:cNvSpPr txBox="1"/>
          <p:nvPr/>
        </p:nvSpPr>
        <p:spPr>
          <a:xfrm>
            <a:off x="4151784" y="5661249"/>
            <a:ext cx="2420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rtl="0"/>
            <a:r>
              <a:rPr lang="en-US" sz="16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NOAA Water Surface </a:t>
            </a:r>
          </a:p>
          <a:p>
            <a:pPr algn="ctr" defTabSz="914400" rtl="0"/>
            <a:r>
              <a:rPr lang="en-US" sz="16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Conditions Team</a:t>
            </a:r>
          </a:p>
          <a:p>
            <a:pPr algn="ctr" defTabSz="914400" rtl="0"/>
            <a:r>
              <a:rPr lang="en-US" sz="1600" kern="1200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Xiaofeng</a:t>
            </a:r>
            <a:r>
              <a:rPr lang="en-US" sz="16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Li &amp; Sean Helfrich</a:t>
            </a:r>
          </a:p>
        </p:txBody>
      </p:sp>
    </p:spTree>
    <p:extLst>
      <p:ext uri="{BB962C8B-B14F-4D97-AF65-F5344CB8AC3E}">
        <p14:creationId xmlns:p14="http://schemas.microsoft.com/office/powerpoint/2010/main" val="76625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5D2943B-1E8A-46D1-ACD0-AB24ADC9B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42809"/>
            <a:ext cx="8610600" cy="582662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7A98F9A-DEA0-4840-92C6-8E7FCB93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304800"/>
            <a:ext cx="3124200" cy="5334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Bay of Bengal</a:t>
            </a:r>
          </a:p>
        </p:txBody>
      </p:sp>
    </p:spTree>
    <p:extLst>
      <p:ext uri="{BB962C8B-B14F-4D97-AF65-F5344CB8AC3E}">
        <p14:creationId xmlns:p14="http://schemas.microsoft.com/office/powerpoint/2010/main" val="259083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BEABD5-87E1-4CC7-95E6-0A6C4527E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0"/>
            <a:ext cx="9067800" cy="6812947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94F3E8-6877-40C4-934C-DC940F3D0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47"/>
            <a:ext cx="9067800" cy="68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3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10515600" cy="1325563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CEOS Coastal Observations &amp;</a:t>
            </a:r>
            <a:b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</a:b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Applications Study Team: COAST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C74D3-C3C3-4D3D-ADEC-383B1C9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6F6-1C2B-49C6-918D-FDF629162173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0EB5A-7BE3-4019-B340-41E204C0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CEOS Technical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CEC5-F44F-4C1F-A14D-59B586E3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324600"/>
            <a:ext cx="2540000" cy="246221"/>
          </a:xfrm>
        </p:spPr>
        <p:txBody>
          <a:bodyPr/>
          <a:lstStyle/>
          <a:p>
            <a:fld id="{1917B5BD-2987-4E60-A91D-AE799D5A13F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21520-FDCB-4608-9E78-BD0B1601C048}"/>
              </a:ext>
            </a:extLst>
          </p:cNvPr>
          <p:cNvSpPr txBox="1"/>
          <p:nvPr/>
        </p:nvSpPr>
        <p:spPr>
          <a:xfrm>
            <a:off x="304800" y="1554063"/>
            <a:ext cx="7010400" cy="4893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Anticipated COAST Pilot Locations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Continental: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Odisha/Bay of Bengal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Coastal Virginia/Chesapeake Bay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 Coast of Africa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Rio de la Plata region (Backup/TBD)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Small Island Nations: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Caribbean: Bahamas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Pacific: Tahiti/Kiribati/New Caledonia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sites/TBD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27071E7-8469-4991-8716-F5940CEA2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4337075" cy="4572000"/>
          </a:xfrm>
          <a:prstGeom prst="rect">
            <a:avLst/>
          </a:prstGeom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AADBC716-EB04-4F6F-8CD6-679B1125C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4196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9535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38400" y="240268"/>
            <a:ext cx="6934200" cy="584775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CEOS COAST Architecture Mind Map </a:t>
            </a:r>
            <a:endParaRPr lang="en-US" kern="1200" dirty="0">
              <a:solidFill>
                <a:srgbClr val="FFC000"/>
              </a:solidFill>
              <a:latin typeface="Tahoma" pitchFamily="-110" charset="0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C74D3-C3C3-4D3D-ADEC-383B1C9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6F6-1C2B-49C6-918D-FDF629162173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0EB5A-7BE3-4019-B340-41E204C0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CEOS Technical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CEC5-F44F-4C1F-A14D-59B586E3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324600"/>
            <a:ext cx="2540000" cy="246221"/>
          </a:xfrm>
        </p:spPr>
        <p:txBody>
          <a:bodyPr/>
          <a:lstStyle/>
          <a:p>
            <a:fld id="{1917B5BD-2987-4E60-A91D-AE799D5A13F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7BE0E-DC18-4008-A5A0-E1971CEB20B9}"/>
              </a:ext>
            </a:extLst>
          </p:cNvPr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D51B75A2-9EA3-47B3-88BC-AA87AD361D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12924"/>
            <a:ext cx="7455535" cy="5592676"/>
          </a:xfrm>
          <a:prstGeom prst="rect">
            <a:avLst/>
          </a:prstGeom>
          <a:ln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C7F4C24-A7E9-411A-B213-8298E61448F6}"/>
              </a:ext>
            </a:extLst>
          </p:cNvPr>
          <p:cNvSpPr/>
          <p:nvPr/>
        </p:nvSpPr>
        <p:spPr>
          <a:xfrm>
            <a:off x="3545430" y="1064699"/>
            <a:ext cx="3733800" cy="3124200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397015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38400" y="240268"/>
            <a:ext cx="6934200" cy="584775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CEOS COAST Architecture Mind Map </a:t>
            </a:r>
            <a:endParaRPr lang="en-US" kern="1200" dirty="0">
              <a:solidFill>
                <a:srgbClr val="FFC000"/>
              </a:solidFill>
              <a:latin typeface="Tahoma" pitchFamily="-110" charset="0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C74D3-C3C3-4D3D-ADEC-383B1C9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6F6-1C2B-49C6-918D-FDF629162173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0EB5A-7BE3-4019-B340-41E204C0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CEOS Technical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CEC5-F44F-4C1F-A14D-59B586E3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324600"/>
            <a:ext cx="2540000" cy="246221"/>
          </a:xfrm>
        </p:spPr>
        <p:txBody>
          <a:bodyPr/>
          <a:lstStyle/>
          <a:p>
            <a:fld id="{1917B5BD-2987-4E60-A91D-AE799D5A13F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7BE0E-DC18-4008-A5A0-E1971CEB20B9}"/>
              </a:ext>
            </a:extLst>
          </p:cNvPr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D51B75A2-9EA3-47B3-88BC-AA87AD361D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12924"/>
            <a:ext cx="7455535" cy="5592676"/>
          </a:xfrm>
          <a:prstGeom prst="rect">
            <a:avLst/>
          </a:prstGeom>
          <a:ln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C7F4C24-A7E9-411A-B213-8298E61448F6}"/>
              </a:ext>
            </a:extLst>
          </p:cNvPr>
          <p:cNvSpPr/>
          <p:nvPr/>
        </p:nvSpPr>
        <p:spPr>
          <a:xfrm>
            <a:off x="3545430" y="1064699"/>
            <a:ext cx="3733800" cy="3124200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2" name="image2.png">
            <a:extLst>
              <a:ext uri="{FF2B5EF4-FFF2-40B4-BE49-F238E27FC236}">
                <a16:creationId xmlns:a16="http://schemas.microsoft.com/office/drawing/2014/main" id="{6B2D711E-2450-4891-9F6E-1E76AC0290E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7" t="1571" r="9103" b="46116"/>
          <a:stretch/>
        </p:blipFill>
        <p:spPr>
          <a:xfrm>
            <a:off x="5791201" y="1828800"/>
            <a:ext cx="6248399" cy="4572000"/>
          </a:xfrm>
          <a:prstGeom prst="rect">
            <a:avLst/>
          </a:prstGeom>
          <a:ln/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323624-B8E5-47C2-8974-D4C172880E2D}"/>
              </a:ext>
            </a:extLst>
          </p:cNvPr>
          <p:cNvCxnSpPr>
            <a:cxnSpLocks/>
          </p:cNvCxnSpPr>
          <p:nvPr/>
        </p:nvCxnSpPr>
        <p:spPr>
          <a:xfrm>
            <a:off x="5105400" y="2514600"/>
            <a:ext cx="1295400" cy="1295400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7647802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10515600" cy="1325563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CEOS Coastal Observations &amp;</a:t>
            </a:r>
            <a:b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</a:b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Applications Study Team: COAST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C74D3-C3C3-4D3D-ADEC-383B1C9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6F6-1C2B-49C6-918D-FDF629162173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0EB5A-7BE3-4019-B340-41E204C0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CEOS Technical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CEC5-F44F-4C1F-A14D-59B586E3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324600"/>
            <a:ext cx="2540000" cy="246221"/>
          </a:xfrm>
        </p:spPr>
        <p:txBody>
          <a:bodyPr/>
          <a:lstStyle/>
          <a:p>
            <a:fld id="{1917B5BD-2987-4E60-A91D-AE799D5A13F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7BE0E-DC18-4008-A5A0-E1971CEB20B9}"/>
              </a:ext>
            </a:extLst>
          </p:cNvPr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E8425C-C4E7-4507-A411-351B0735DB90}"/>
              </a:ext>
            </a:extLst>
          </p:cNvPr>
          <p:cNvSpPr txBox="1"/>
          <p:nvPr/>
        </p:nvSpPr>
        <p:spPr>
          <a:xfrm>
            <a:off x="98920" y="1430101"/>
            <a:ext cx="11963400" cy="51571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Summary and Forthcoming Request to Continue COAST Through September 2021</a:t>
            </a:r>
            <a:endParaRPr lang="en-US" sz="2400" b="1" dirty="0">
              <a:effectLst/>
              <a:latin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COAST Team has made significant progress to date, including meeting and exceeding its initial deliverables as identified in its Phase 1 work plan for 2020.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Furthermore, it has identified compelling user needs and opportunities that CEOS can readily address via COAST.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such, we will be requesting at CEOS Plenary continuation of COAST activities through Sept 2021 as a CEOS Ad Hoc Team, w/approval of impending Phase 2 Implementation Plan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Likewise, we will be requesting therein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pledges/commitment of resources as appropriate by CEOS Agencies.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076517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D313AC4-BA58-4D66-BC75-D4D7AF055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12498"/>
            <a:ext cx="4686300" cy="444550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1795BD1-12CC-4F81-9DEE-8836347B2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29000"/>
            <a:ext cx="5322253" cy="23786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7A98F9A-DEA0-4840-92C6-8E7FCB93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102507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b="1" dirty="0">
                <a:solidFill>
                  <a:srgbClr val="FFFFFF"/>
                </a:solidFill>
              </a:rPr>
              <a:t>2</a:t>
            </a:r>
            <a:r>
              <a:rPr lang="en-IN" sz="4000" b="1" baseline="30000" dirty="0">
                <a:solidFill>
                  <a:srgbClr val="FFFFFF"/>
                </a:solidFill>
              </a:rPr>
              <a:t>nd</a:t>
            </a:r>
            <a:r>
              <a:rPr lang="en-IN" sz="4000" b="1" dirty="0">
                <a:solidFill>
                  <a:srgbClr val="FFFFFF"/>
                </a:solidFill>
              </a:rPr>
              <a:t> International Operational </a:t>
            </a:r>
            <a:br>
              <a:rPr lang="en-IN" sz="4000" b="1" dirty="0">
                <a:solidFill>
                  <a:srgbClr val="FFFFFF"/>
                </a:solidFill>
              </a:rPr>
            </a:br>
            <a:r>
              <a:rPr lang="en-IN" sz="4000" b="1" dirty="0">
                <a:solidFill>
                  <a:srgbClr val="FFFFFF"/>
                </a:solidFill>
              </a:rPr>
              <a:t>Satellite Oceanography Symposium (OSOS-2) </a:t>
            </a:r>
            <a:br>
              <a:rPr lang="en-IN" sz="4000" b="1" dirty="0">
                <a:solidFill>
                  <a:srgbClr val="FFFFFF"/>
                </a:solidFill>
              </a:rPr>
            </a:br>
            <a:r>
              <a:rPr lang="en-IN" sz="4000" b="1" dirty="0">
                <a:solidFill>
                  <a:srgbClr val="FFFFFF"/>
                </a:solidFill>
              </a:rPr>
              <a:t>Virtual Meeting, 25-27 May 2021</a:t>
            </a:r>
          </a:p>
        </p:txBody>
      </p:sp>
    </p:spTree>
    <p:extLst>
      <p:ext uri="{BB962C8B-B14F-4D97-AF65-F5344CB8AC3E}">
        <p14:creationId xmlns:p14="http://schemas.microsoft.com/office/powerpoint/2010/main" val="200599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10515600" cy="1325563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CEOS Coastal Observations &amp;</a:t>
            </a:r>
            <a:b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</a:b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Applications Study Team: COAST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C74D3-C3C3-4D3D-ADEC-383B1C9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6F6-1C2B-49C6-918D-FDF629162173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0EB5A-7BE3-4019-B340-41E204C0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CEOS Technical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CEC5-F44F-4C1F-A14D-59B586E3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324600"/>
            <a:ext cx="2540000" cy="246221"/>
          </a:xfrm>
        </p:spPr>
        <p:txBody>
          <a:bodyPr/>
          <a:lstStyle/>
          <a:p>
            <a:fld id="{1917B5BD-2987-4E60-A91D-AE799D5A13F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7BE0E-DC18-4008-A5A0-E1971CEB20B9}"/>
              </a:ext>
            </a:extLst>
          </p:cNvPr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0FFCB3-E3CB-4B49-99D7-A7C0E23BBC3B}"/>
              </a:ext>
            </a:extLst>
          </p:cNvPr>
          <p:cNvSpPr txBox="1"/>
          <p:nvPr/>
        </p:nvSpPr>
        <p:spPr>
          <a:xfrm>
            <a:off x="4724400" y="3377627"/>
            <a:ext cx="218745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9669878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10515600" cy="1325563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CEOS Coastal Observations &amp;</a:t>
            </a:r>
            <a:b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</a:b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Applications Study Team: COAST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C74D3-C3C3-4D3D-ADEC-383B1C9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6F6-1C2B-49C6-918D-FDF629162173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0EB5A-7BE3-4019-B340-41E204C0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CEOS Technical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CEC5-F44F-4C1F-A14D-59B586E3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324600"/>
            <a:ext cx="2540000" cy="246221"/>
          </a:xfrm>
        </p:spPr>
        <p:txBody>
          <a:bodyPr/>
          <a:lstStyle/>
          <a:p>
            <a:fld id="{1917B5BD-2987-4E60-A91D-AE799D5A13F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Google Shape;25;p5">
            <a:extLst>
              <a:ext uri="{FF2B5EF4-FFF2-40B4-BE49-F238E27FC236}">
                <a16:creationId xmlns:a16="http://schemas.microsoft.com/office/drawing/2014/main" id="{5CBD2B6D-D85B-46BA-A26F-974F864D378A}"/>
              </a:ext>
            </a:extLst>
          </p:cNvPr>
          <p:cNvSpPr txBox="1">
            <a:spLocks/>
          </p:cNvSpPr>
          <p:nvPr/>
        </p:nvSpPr>
        <p:spPr>
          <a:xfrm>
            <a:off x="76200" y="1371600"/>
            <a:ext cx="11582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/>
              <a:t>CEOS Coastal Observations and Applications Study Team (CEOS-COAST): Initiated at 33</a:t>
            </a:r>
            <a:r>
              <a:rPr lang="en-US" baseline="30000" dirty="0"/>
              <a:t>rd</a:t>
            </a:r>
            <a:r>
              <a:rPr lang="en-US" dirty="0"/>
              <a:t> CEOS Plenary to define a CEOS Coastal Strategy and facilitate engagement with key international stakeholders </a:t>
            </a:r>
          </a:p>
          <a:p>
            <a:pPr lvl="1" defTabSz="914400"/>
            <a:r>
              <a:rPr lang="en-US" sz="1600" b="1" dirty="0"/>
              <a:t>Bridging land and aquatic observations within CEOS, helping to integrate across multiple CEOS entities and domains, both thematic and technical. </a:t>
            </a:r>
          </a:p>
          <a:p>
            <a:pPr lvl="1" defTabSz="914400"/>
            <a:r>
              <a:rPr lang="en-US" sz="1600" b="1" dirty="0"/>
              <a:t>Leveraging CEOS Systems, services and interoperability approaches, including the CEOS Analysis Ready Data (ARD) framework already demonstrated for terrestrial and oceanic applications. </a:t>
            </a:r>
          </a:p>
          <a:p>
            <a:pPr lvl="1" defTabSz="914400"/>
            <a:r>
              <a:rPr lang="en-US" sz="1600" b="1" dirty="0"/>
              <a:t>Facilitating the broader utilization of Earth observations for greater societal benefits within coastal zones and enhancing CEOS engagement with external stakeholders such as GEO, IOC/GOOS, UN Environment, WMO and the UN Decade of Ocean Science for Sustainable Development (2021-2030). </a:t>
            </a:r>
            <a:br>
              <a:rPr lang="en-US" b="1" dirty="0"/>
            </a:br>
            <a:endParaRPr lang="en-US" b="1" dirty="0"/>
          </a:p>
          <a:p>
            <a:pPr algn="l" defTabSz="914400" rtl="0">
              <a:spcBef>
                <a:spcPts val="0"/>
              </a:spcBef>
              <a:buClr>
                <a:srgbClr val="002569"/>
              </a:buClr>
              <a:buSzPts val="1600"/>
            </a:pPr>
            <a:r>
              <a:rPr lang="en-US" dirty="0"/>
              <a:t>COAST Study Team Approach: </a:t>
            </a:r>
          </a:p>
          <a:p>
            <a:pPr lvl="1" algn="l" defTabSz="914400" rtl="0">
              <a:spcBef>
                <a:spcPts val="0"/>
              </a:spcBef>
              <a:buClr>
                <a:srgbClr val="002569"/>
              </a:buClr>
              <a:buSzPts val="1600"/>
            </a:pPr>
            <a:r>
              <a:rPr lang="en-US" sz="1600" b="1" dirty="0"/>
              <a:t>Virtual monthly+ meetings</a:t>
            </a:r>
          </a:p>
          <a:p>
            <a:pPr lvl="1" algn="l" defTabSz="914400" rtl="0">
              <a:spcBef>
                <a:spcPts val="0"/>
              </a:spcBef>
              <a:buClr>
                <a:srgbClr val="002569"/>
              </a:buClr>
              <a:buSzPts val="1600"/>
            </a:pPr>
            <a:r>
              <a:rPr lang="en-US" sz="1600" b="1" dirty="0"/>
              <a:t>Collaborative offline document and project work via </a:t>
            </a:r>
            <a:r>
              <a:rPr lang="en-US" sz="1600" b="1" dirty="0" err="1"/>
              <a:t>GoogleDocs</a:t>
            </a:r>
            <a:endParaRPr lang="en-US" sz="1600" b="1" dirty="0"/>
          </a:p>
          <a:p>
            <a:pPr lvl="1" algn="l" defTabSz="914400" rtl="0">
              <a:spcBef>
                <a:spcPts val="0"/>
              </a:spcBef>
              <a:buClr>
                <a:srgbClr val="002569"/>
              </a:buClr>
              <a:buSzPts val="1600"/>
            </a:pPr>
            <a:r>
              <a:rPr lang="en-US" sz="1600" b="1" dirty="0"/>
              <a:t>CEOS SIT Side Event and Technical Workshop Session</a:t>
            </a:r>
          </a:p>
          <a:p>
            <a:pPr lvl="1" algn="l" defTabSz="914400" rtl="0">
              <a:spcBef>
                <a:spcPts val="0"/>
              </a:spcBef>
              <a:buClr>
                <a:srgbClr val="002569"/>
              </a:buClr>
              <a:buSzPts val="1600"/>
            </a:pPr>
            <a:r>
              <a:rPr lang="en-US" sz="1600" b="1" dirty="0"/>
              <a:t>Briefings to partners and collaborators</a:t>
            </a:r>
          </a:p>
          <a:p>
            <a:pPr algn="l" defTabSz="914400" rtl="0">
              <a:spcBef>
                <a:spcPts val="1200"/>
              </a:spcBef>
              <a:buClr>
                <a:srgbClr val="002569"/>
              </a:buClr>
              <a:buSzPts val="1600"/>
            </a:pPr>
            <a:endParaRPr lang="en-US" dirty="0"/>
          </a:p>
          <a:p>
            <a:pPr marL="0" indent="0" algn="l" defTabSz="914400" rtl="0">
              <a:spcBef>
                <a:spcPts val="1200"/>
              </a:spcBef>
              <a:buFont typeface="Arial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982912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10515600" cy="1325563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CEOS Coastal Observations &amp;</a:t>
            </a:r>
            <a:b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</a:b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Applications Study Team: COAST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7BE0E-DC18-4008-A5A0-E1971CEB20B9}"/>
              </a:ext>
            </a:extLst>
          </p:cNvPr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BF08B-86CB-49BF-AA10-33EAE0258037}"/>
              </a:ext>
            </a:extLst>
          </p:cNvPr>
          <p:cNvSpPr txBox="1"/>
          <p:nvPr/>
        </p:nvSpPr>
        <p:spPr>
          <a:xfrm>
            <a:off x="228600" y="1828800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74A91-485F-423A-89AE-25A5BE855303}"/>
              </a:ext>
            </a:extLst>
          </p:cNvPr>
          <p:cNvSpPr txBox="1"/>
          <p:nvPr/>
        </p:nvSpPr>
        <p:spPr>
          <a:xfrm>
            <a:off x="352707" y="1371600"/>
            <a:ext cx="11059261" cy="5386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Selection of Pilot Locations for CEOS COAST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br>
              <a:rPr lang="en-US" i="1" dirty="0"/>
            </a:b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rating criteria for selecting pilot locations should be:</a:t>
            </a:r>
            <a:endParaRPr lang="en-US" sz="1600" i="1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The project addresses a global societal need at the location and common (most) coastal regions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Local, Regional, and/or Global users of the pilot products have been identified (e.g., UN Environment)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Nation(s) and its people will realize demonstrable impacts and outcomes from the project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Project will be scalable to other coastal regions through tech transfer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The project location supports/fulfills an agency initiative(s)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The project location supports a GEO objective, e.g., an Initiative (such as Blue Planet)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The location will have partners (CEOS et al.) contributing data and/or other resources and interested in sustaining the work beyond the pilot phase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Sufficient data is available to make an initial product within 12 month time period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Required or supporting data format ideally can/will be ingested into the WGISS-CEOS Earth Analytics Interoperability Lab (or fit existing demonstration data input requirements)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Agency Commitment(s) of resources for task(s) and activity(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ies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to make a product have been identified</a:t>
            </a: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CEOS COAST Team Member(s) have agreed to (co)lead the technical work of the pilot in the location</a:t>
            </a:r>
          </a:p>
          <a:p>
            <a:pPr rtl="0" fontAlgn="base">
              <a:spcBef>
                <a:spcPts val="0"/>
              </a:spcBef>
              <a:spcAft>
                <a:spcPts val="800"/>
              </a:spcAft>
            </a:pP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Bonus Considerations:</a:t>
            </a:r>
            <a:endParaRPr lang="en-US" sz="1600" i="1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Another CEOS WG has a pilot in the same area for the same execution fiscal year (e.g. WG Disasters, etc.)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 CEOS agency has a project in the same area during the same fiscal year that can be leveraged (e.g. NASA SERVIR, etc.)</a:t>
            </a: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Another COAST (or CEOS) Pilot project can leverage the same area</a:t>
            </a:r>
          </a:p>
        </p:txBody>
      </p:sp>
    </p:spTree>
    <p:extLst>
      <p:ext uri="{BB962C8B-B14F-4D97-AF65-F5344CB8AC3E}">
        <p14:creationId xmlns:p14="http://schemas.microsoft.com/office/powerpoint/2010/main" val="302709987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10515600" cy="1325563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CEOS Coastal Observations &amp;</a:t>
            </a:r>
            <a:b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</a:b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Applications Study Team: COAST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C74D3-C3C3-4D3D-ADEC-383B1C9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6F6-1C2B-49C6-918D-FDF629162173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0EB5A-7BE3-4019-B340-41E204C0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CEOS Technical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CEC5-F44F-4C1F-A14D-59B586E3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324600"/>
            <a:ext cx="2540000" cy="246221"/>
          </a:xfrm>
        </p:spPr>
        <p:txBody>
          <a:bodyPr/>
          <a:lstStyle/>
          <a:p>
            <a:fld id="{1917B5BD-2987-4E60-A91D-AE799D5A13F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157C4-9388-4AD4-AE49-F9D49642D5EE}"/>
              </a:ext>
            </a:extLst>
          </p:cNvPr>
          <p:cNvSpPr txBox="1"/>
          <p:nvPr/>
        </p:nvSpPr>
        <p:spPr>
          <a:xfrm>
            <a:off x="29817" y="1620599"/>
            <a:ext cx="6172200" cy="4141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COAST Team Members:</a:t>
            </a:r>
            <a:endParaRPr lang="en-US" sz="2000" b="1" dirty="0">
              <a:effectLst/>
              <a:latin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CEOS COVERAGE: Jorge Vazquez (JPL),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Vardis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Tsontos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(JPL)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CEOS Executive Officer: Kerry Sawyer (NOAA)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CEOS SEC Support: George Dyke, Matt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Steventon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Symbios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CEOS Systems Engineering Office (SEO): Brian Killough (NASA)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CEOS VCs: Ed Armstrong (JPL), SST-VC; Eric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Leuliette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(NOAA), OST-VC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CEOS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WGCapD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Nancy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Searby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Lauren Childs-Gleason (NASA)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CEOS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WGClimate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Albrecht von Bargen (DLR-DE), Joerg Schultz (EUMETSAT)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CEOS WGCV: Philippe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Goryl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(ESA)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CEOS WGISS: Rob Woodcock (CSIRO)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CEOS WG Disasters: David Green (NASA), David Borges (NASA)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CEOS SDG AHT: Flora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Kerblat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(CSIRO)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533A5-6468-48F1-B4A8-BD5226FF2C52}"/>
              </a:ext>
            </a:extLst>
          </p:cNvPr>
          <p:cNvSpPr txBox="1"/>
          <p:nvPr/>
        </p:nvSpPr>
        <p:spPr>
          <a:xfrm>
            <a:off x="6324600" y="2133600"/>
            <a:ext cx="5651026" cy="37678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CNES: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Aurelien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Carbonniere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CSIRO: Janet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Anstee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ESA: Jérôme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Benveniste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EUMETSAT: Estelle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Obligis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European Commission: Astrid-Christina Koch, Fabienne Jacq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 AquaWatch Initiative: Steve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Greb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(Univ of Wisconsin)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 Blue Planet Initiative: Emily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Smail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(UMD), Leah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Segui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 Secretariat: Douglas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Cripe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Geoscience Australia: Stephen Sagar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ISRO: Rashmi Sharma, Raj Kumar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NASA: Laura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Lorenzoni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(OCR-VC)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NOAA: Paul M. DiGiacomo (Chair); Merrie Beth Neely (Project Manager)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USGS: Steve </a:t>
            </a:r>
            <a:r>
              <a:rPr lang="en-US" sz="16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Labahn</a:t>
            </a:r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(LSI-VC)</a:t>
            </a:r>
            <a:endParaRPr lang="en-US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4142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10515600" cy="1325563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CEOS Coastal Observations &amp;</a:t>
            </a:r>
            <a:b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</a:b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Applications Study Team: COAST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C74D3-C3C3-4D3D-ADEC-383B1C9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6F6-1C2B-49C6-918D-FDF629162173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0EB5A-7BE3-4019-B340-41E204C0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CEOS Technical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CEC5-F44F-4C1F-A14D-59B586E3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324600"/>
            <a:ext cx="2540000" cy="246221"/>
          </a:xfrm>
        </p:spPr>
        <p:txBody>
          <a:bodyPr/>
          <a:lstStyle/>
          <a:p>
            <a:fld id="{1917B5BD-2987-4E60-A91D-AE799D5A13F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389" name="Picture 16388">
            <a:extLst>
              <a:ext uri="{FF2B5EF4-FFF2-40B4-BE49-F238E27FC236}">
                <a16:creationId xmlns:a16="http://schemas.microsoft.com/office/drawing/2014/main" id="{17A14EFC-736E-4B33-8545-39625BCC8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9772404" cy="55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3855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10515600" cy="1325563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CEOS Coastal Observations &amp;</a:t>
            </a:r>
            <a:b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</a:b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Applications Study Team: COAST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C74D3-C3C3-4D3D-ADEC-383B1C9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6F6-1C2B-49C6-918D-FDF629162173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0EB5A-7BE3-4019-B340-41E204C0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CEOS Technical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CEC5-F44F-4C1F-A14D-59B586E3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324600"/>
            <a:ext cx="2540000" cy="246221"/>
          </a:xfrm>
        </p:spPr>
        <p:txBody>
          <a:bodyPr/>
          <a:lstStyle/>
          <a:p>
            <a:fld id="{1917B5BD-2987-4E60-A91D-AE799D5A13F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7BE0E-DC18-4008-A5A0-E1971CEB20B9}"/>
              </a:ext>
            </a:extLst>
          </p:cNvPr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08192-463A-40BE-A355-BC88E15A6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06272"/>
            <a:ext cx="11289196" cy="4065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FECD1F-EC80-4145-AC47-710E535110FD}"/>
              </a:ext>
            </a:extLst>
          </p:cNvPr>
          <p:cNvSpPr txBox="1"/>
          <p:nvPr/>
        </p:nvSpPr>
        <p:spPr>
          <a:xfrm>
            <a:off x="2667000" y="1524000"/>
            <a:ext cx="700608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COAST Project: Phases, Milestones and Schedule</a:t>
            </a:r>
          </a:p>
        </p:txBody>
      </p:sp>
    </p:spTree>
    <p:extLst>
      <p:ext uri="{BB962C8B-B14F-4D97-AF65-F5344CB8AC3E}">
        <p14:creationId xmlns:p14="http://schemas.microsoft.com/office/powerpoint/2010/main" val="250221426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10515600" cy="1325563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CEOS Coastal Observations &amp;</a:t>
            </a:r>
            <a:b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</a:b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Applications Study Team: COAST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C74D3-C3C3-4D3D-ADEC-383B1C9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6F6-1C2B-49C6-918D-FDF629162173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0EB5A-7BE3-4019-B340-41E204C0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CEOS Technical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CEC5-F44F-4C1F-A14D-59B586E3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324600"/>
            <a:ext cx="2540000" cy="246221"/>
          </a:xfrm>
        </p:spPr>
        <p:txBody>
          <a:bodyPr/>
          <a:lstStyle/>
          <a:p>
            <a:fld id="{1917B5BD-2987-4E60-A91D-AE799D5A13F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7BE0E-DC18-4008-A5A0-E1971CEB20B9}"/>
              </a:ext>
            </a:extLst>
          </p:cNvPr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08192-463A-40BE-A355-BC88E15A6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06272"/>
            <a:ext cx="11289196" cy="4065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FECD1F-EC80-4145-AC47-710E535110FD}"/>
              </a:ext>
            </a:extLst>
          </p:cNvPr>
          <p:cNvSpPr txBox="1"/>
          <p:nvPr/>
        </p:nvSpPr>
        <p:spPr>
          <a:xfrm>
            <a:off x="2667000" y="1524000"/>
            <a:ext cx="700608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COAST Project: Phases, Milestones and Schedule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CAC47FC7-2EFD-4DC4-A9B5-F8D1EB030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86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427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10515600" cy="1325563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CEOS Coastal Observations &amp;</a:t>
            </a:r>
            <a:b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</a:b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Applications Study Team: COAST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C74D3-C3C3-4D3D-ADEC-383B1C9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6F6-1C2B-49C6-918D-FDF629162173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0EB5A-7BE3-4019-B340-41E204C0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CEOS Technical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CEC5-F44F-4C1F-A14D-59B586E3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324600"/>
            <a:ext cx="2540000" cy="246221"/>
          </a:xfrm>
        </p:spPr>
        <p:txBody>
          <a:bodyPr/>
          <a:lstStyle/>
          <a:p>
            <a:fld id="{1917B5BD-2987-4E60-A91D-AE799D5A13F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7BE0E-DC18-4008-A5A0-E1971CEB20B9}"/>
              </a:ext>
            </a:extLst>
          </p:cNvPr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8FABE-0D3F-4606-B70A-27D3BBA1BDF2}"/>
              </a:ext>
            </a:extLst>
          </p:cNvPr>
          <p:cNvSpPr txBox="1"/>
          <p:nvPr/>
        </p:nvSpPr>
        <p:spPr>
          <a:xfrm>
            <a:off x="175576" y="1676400"/>
            <a:ext cx="11159463" cy="4985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Summary of COAST Phase 1 Deliverables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(anticipated completion of all by ~30 September 2020)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⮚	Established - CEOS-COAST website: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hlinkClick r:id="rId3"/>
              </a:rPr>
              <a:t>http://ceos.org/ourwork/ad-hoc-teams/ceos-coast/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⮚	Completed – Annotated COAST Bibliography; available soon at CEOS-COAST website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⮚	Completed – Compilation of COAST-related projects/activities; available soon at CEOS-COAST website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⮚	Pending – draft satellite data requirements inventory for SDG 14.1.1a (coastal eutrophication)</a:t>
            </a:r>
          </a:p>
          <a:p>
            <a:pPr algn="l" rtl="0" latinLnBrk="1" hangingPunct="0"/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⮚	</a:t>
            </a:r>
            <a:r>
              <a:rPr lang="en-US" dirty="0"/>
              <a:t>Completed - Phase 2 Pilot project components, priorities and sites identified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⮚	Delivered – Draft of CEOS-COAST Phase 1 White Paper #1: “Sea to Land Impacts: User Needs,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		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Observations, and Services”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⮚	Delivered – Draft of CEOS-COAST Phase 1 White Paper #2: “Land to Sea Impacts: User Needs,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		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Observations, and Services”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⮚	Delivered - CEOS-COAST Phase 1 White Paper #3: “Cross-Cutting Tools, Systems and Services”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⮚	Pending  – COAST Phase 2 Implementation Plan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algn="l" rtl="0" latinLnBrk="1" hangingPunct="0"/>
            <a:r>
              <a:rPr lang="en-US" dirty="0"/>
              <a:t>NB: On hold due to COVID: Planning for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Helvetica Neue"/>
                <a:sym typeface="Helvetica Neue"/>
              </a:rPr>
              <a:t>Joint GEO-CEOS COASTAL Workshop (~Summer 2020; now TBD)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1108572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10515600" cy="1325563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CEOS Coastal Observations &amp;</a:t>
            </a:r>
            <a:b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</a:br>
            <a:r>
              <a:rPr lang="en-US" kern="1200" dirty="0">
                <a:solidFill>
                  <a:srgbClr val="FFC000"/>
                </a:solidFill>
                <a:latin typeface="Tahoma" pitchFamily="-110" charset="0"/>
                <a:ea typeface="+mn-ea"/>
                <a:cs typeface="+mn-cs"/>
              </a:rPr>
              <a:t>Applications Study Team: COAST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C74D3-C3C3-4D3D-ADEC-383B1C9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6F6-1C2B-49C6-918D-FDF629162173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0EB5A-7BE3-4019-B340-41E204C0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CEOS Technical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CEC5-F44F-4C1F-A14D-59B586E3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324600"/>
            <a:ext cx="2540000" cy="246221"/>
          </a:xfrm>
        </p:spPr>
        <p:txBody>
          <a:bodyPr/>
          <a:lstStyle/>
          <a:p>
            <a:fld id="{1917B5BD-2987-4E60-A91D-AE799D5A13F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389" name="Picture 16388">
            <a:extLst>
              <a:ext uri="{FF2B5EF4-FFF2-40B4-BE49-F238E27FC236}">
                <a16:creationId xmlns:a16="http://schemas.microsoft.com/office/drawing/2014/main" id="{17A14EFC-736E-4B33-8545-39625BCC8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9772404" cy="55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4134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0133460" y="6610350"/>
            <a:ext cx="571053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algn="l" defTabSz="914400" rtl="0">
              <a:defRPr/>
            </a:pPr>
            <a:r>
              <a:rPr lang="en-GB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Slide: </a:t>
            </a:r>
            <a:fld id="{8AE4F5B3-C86E-48F7-90B4-22A3CA5B476D}" type="slidenum">
              <a:rPr lang="en-GB" kern="1200">
                <a:solidFill>
                  <a:srgbClr val="1F497D"/>
                </a:solidFill>
                <a:latin typeface="Calibri"/>
                <a:ea typeface="+mn-ea"/>
                <a:cs typeface="+mn-cs"/>
              </a:rPr>
              <a:pPr algn="l" defTabSz="914400" rtl="0">
                <a:defRPr/>
              </a:pPr>
              <a:t>9</a:t>
            </a:fld>
            <a:endParaRPr lang="en-GB" kern="1200" dirty="0">
              <a:solidFill>
                <a:srgbClr val="1F497D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0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914400" rtl="0"/>
            <a:r>
              <a:rPr lang="en-GB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Coordination Group for Meteorological Satellites - CGMS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7528" y="764705"/>
            <a:ext cx="8496944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 defTabSz="914400" rtl="0"/>
            <a:r>
              <a:rPr lang="en-GB" kern="12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algn="l" defTabSz="914400" rtl="0"/>
            <a:endParaRPr lang="en-GB" kern="1200" dirty="0">
              <a:solidFill>
                <a:srgbClr val="1F497D">
                  <a:lumMod val="75000"/>
                </a:srgb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7188" indent="-357188" algn="l" defTabSz="914400" rtl="0">
              <a:buFont typeface="Wingdings" pitchFamily="2" charset="2"/>
              <a:buChar char="Ø"/>
            </a:pPr>
            <a:r>
              <a:rPr lang="en-GB" kern="12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Pursuant to CGMS-47 WMO-WP-13: Satellite-Derived Coastal Bathymetry  </a:t>
            </a:r>
          </a:p>
          <a:p>
            <a:pPr marL="357188" indent="-357188" algn="l" defTabSz="914400" rtl="0">
              <a:buFont typeface="Wingdings" pitchFamily="2" charset="2"/>
              <a:buChar char="Ø"/>
            </a:pPr>
            <a:endParaRPr lang="en-GB" kern="1200" dirty="0">
              <a:solidFill>
                <a:srgbClr val="1F497D">
                  <a:lumMod val="75000"/>
                </a:srgb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9536" y="827421"/>
            <a:ext cx="583264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defTabSz="914400" rtl="0"/>
            <a:r>
              <a:rPr lang="en-GB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Key issues of relevance to CGMS: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98E3F-EDD7-4105-A585-93C20F86F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7" t="5188" r="1583" b="941"/>
          <a:stretch/>
        </p:blipFill>
        <p:spPr>
          <a:xfrm>
            <a:off x="1775521" y="2110504"/>
            <a:ext cx="3842603" cy="3960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7DD9D2-65D5-404F-B061-819EF8057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72" y="3581584"/>
            <a:ext cx="4932040" cy="114356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3949477-3C7C-4CE2-953D-12EA7AC9764A}"/>
              </a:ext>
            </a:extLst>
          </p:cNvPr>
          <p:cNvSpPr/>
          <p:nvPr/>
        </p:nvSpPr>
        <p:spPr>
          <a:xfrm>
            <a:off x="5830960" y="1083840"/>
            <a:ext cx="4191000" cy="822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1465</Words>
  <Application>Microsoft Office PowerPoint</Application>
  <PresentationFormat>Widescreen</PresentationFormat>
  <Paragraphs>190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 Bold</vt:lpstr>
      <vt:lpstr>Avenir Roman</vt:lpstr>
      <vt:lpstr>Calibri</vt:lpstr>
      <vt:lpstr>Calibri Light</vt:lpstr>
      <vt:lpstr>Helvetica</vt:lpstr>
      <vt:lpstr>Helvetica Neue</vt:lpstr>
      <vt:lpstr>Tahoma</vt:lpstr>
      <vt:lpstr>Times New Roman</vt:lpstr>
      <vt:lpstr>Wingdings</vt:lpstr>
      <vt:lpstr>2_Default</vt:lpstr>
      <vt:lpstr>1_Office Theme</vt:lpstr>
      <vt:lpstr>Office Theme</vt:lpstr>
      <vt:lpstr>PowerPoint Presentation</vt:lpstr>
      <vt:lpstr>CEOS Coastal Observations &amp; Applications Study Team: COAST</vt:lpstr>
      <vt:lpstr>CEOS Coastal Observations &amp; Applications Study Team: COAST</vt:lpstr>
      <vt:lpstr>CEOS Coastal Observations &amp; Applications Study Team: COAST</vt:lpstr>
      <vt:lpstr>CEOS Coastal Observations &amp; Applications Study Team: COAST</vt:lpstr>
      <vt:lpstr>CEOS Coastal Observations &amp; Applications Study Team: COAST</vt:lpstr>
      <vt:lpstr>CEOS Coastal Observations &amp; Applications Study Team: COAST</vt:lpstr>
      <vt:lpstr>CEOS Coastal Observations &amp; Applications Study Team: COAST</vt:lpstr>
      <vt:lpstr>PowerPoint Presentation</vt:lpstr>
      <vt:lpstr>PowerPoint Presentation</vt:lpstr>
      <vt:lpstr>PowerPoint Presentation</vt:lpstr>
      <vt:lpstr>Bay of Bengal</vt:lpstr>
      <vt:lpstr>PowerPoint Presentation</vt:lpstr>
      <vt:lpstr>CEOS Coastal Observations &amp; Applications Study Team: COAST</vt:lpstr>
      <vt:lpstr>CEOS COAST Architecture Mind Map </vt:lpstr>
      <vt:lpstr>CEOS COAST Architecture Mind Map </vt:lpstr>
      <vt:lpstr>CEOS Coastal Observations &amp; Applications Study Team: COAST</vt:lpstr>
      <vt:lpstr>2nd International Operational  Satellite Oceanography Symposium (OSOS-2)  Virtual Meeting, 25-27 May 2021</vt:lpstr>
      <vt:lpstr>CEOS Coastal Observations &amp; Applications Study Team: COAST</vt:lpstr>
      <vt:lpstr>CEOS Coastal Observations &amp; Applications Study Team: COAST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Merrie Beth Neely</dc:creator>
  <cp:lastModifiedBy>Paul M. DiGiacomo</cp:lastModifiedBy>
  <cp:revision>34</cp:revision>
  <dcterms:created xsi:type="dcterms:W3CDTF">2020-09-03T15:01:58Z</dcterms:created>
  <dcterms:modified xsi:type="dcterms:W3CDTF">2020-09-04T21:10:07Z</dcterms:modified>
</cp:coreProperties>
</file>