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7" r:id="rId3"/>
    <p:sldId id="289" r:id="rId4"/>
    <p:sldId id="292" r:id="rId5"/>
    <p:sldId id="293" r:id="rId6"/>
    <p:sldId id="294" r:id="rId7"/>
    <p:sldId id="309" r:id="rId8"/>
    <p:sldId id="295" r:id="rId9"/>
    <p:sldId id="308" r:id="rId10"/>
    <p:sldId id="296" r:id="rId11"/>
    <p:sldId id="307" r:id="rId12"/>
    <p:sldId id="305" r:id="rId13"/>
    <p:sldId id="298" r:id="rId14"/>
    <p:sldId id="3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>
        <p:scale>
          <a:sx n="92" d="100"/>
          <a:sy n="92" d="100"/>
        </p:scale>
        <p:origin x="-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B444E-99A1-40E6-BF53-5AA529881260}" type="datetimeFigureOut">
              <a:rPr lang="en-US" smtClean="0"/>
              <a:t>25-May-21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EE45-5127-40E8-9C60-C78F91395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7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image18.png" descr="final-isr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065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0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729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22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79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54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96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35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59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29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09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FC899-E700-40DF-A3D6-D0B922279B8A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00657-72CA-4B50-B912-31841B879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2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eos.org/ourwork/ad-hoc-teams/ceos-coast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ceos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digital.ecomagazine.com/publication/frame.php?i=707374&amp;p=&amp;pn=&amp;ver=html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53" y="1773238"/>
            <a:ext cx="11327374" cy="1655762"/>
          </a:xfrm>
        </p:spPr>
        <p:txBody>
          <a:bodyPr>
            <a:noAutofit/>
          </a:bodyPr>
          <a:lstStyle/>
          <a:p>
            <a:pPr algn="l"/>
            <a:r>
              <a:rPr lang="en-GB" sz="5400" dirty="0" smtClean="0">
                <a:solidFill>
                  <a:schemeClr val="bg1"/>
                </a:solidFill>
              </a:rPr>
              <a:t>CEOS COAST Pilot Projects</a:t>
            </a:r>
          </a:p>
          <a:p>
            <a:pPr algn="l"/>
            <a:endParaRPr lang="en-GB" sz="4400" dirty="0" smtClean="0">
              <a:solidFill>
                <a:srgbClr val="01BCE7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4400" dirty="0" smtClean="0">
                <a:solidFill>
                  <a:srgbClr val="01BCE7"/>
                </a:solidFill>
              </a:rPr>
              <a:t>Raj Kumar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4400" dirty="0" smtClean="0">
                <a:solidFill>
                  <a:srgbClr val="01BCE7"/>
                </a:solidFill>
              </a:rPr>
              <a:t>CEOS-COAST Co-Chair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4400" dirty="0" smtClean="0">
                <a:solidFill>
                  <a:srgbClr val="01BCE7"/>
                </a:solidFill>
              </a:rPr>
              <a:t>Indian Space Research Organisation</a:t>
            </a:r>
            <a:endParaRPr lang="en-GB" sz="4400" dirty="0">
              <a:solidFill>
                <a:srgbClr val="01BCE7"/>
              </a:solidFill>
            </a:endParaRPr>
          </a:p>
        </p:txBody>
      </p:sp>
      <p:pic>
        <p:nvPicPr>
          <p:cNvPr id="6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908" y="4357714"/>
            <a:ext cx="1091045" cy="10910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67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pic>
        <p:nvPicPr>
          <p:cNvPr id="6" name="Google Shape;53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255" y="1141251"/>
            <a:ext cx="9144000" cy="43884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4;p73"/>
          <p:cNvSpPr txBox="1"/>
          <p:nvPr/>
        </p:nvSpPr>
        <p:spPr>
          <a:xfrm>
            <a:off x="3018001" y="5434721"/>
            <a:ext cx="61559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NOAA Water Surface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Conditions Team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Xiaofeng</a:t>
            </a:r>
            <a:r>
              <a:rPr lang="en-US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Li &amp; Sean Helfrich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21;p72"/>
          <p:cNvSpPr txBox="1"/>
          <p:nvPr/>
        </p:nvSpPr>
        <p:spPr>
          <a:xfrm>
            <a:off x="445363" y="158629"/>
            <a:ext cx="1130127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Shallow Water Bathymetry </a:t>
            </a:r>
            <a:r>
              <a:rPr lang="en-US" sz="2800" b="1" i="0" u="none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SAR Measurements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18.png" descr="final-isr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12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pic>
        <p:nvPicPr>
          <p:cNvPr id="6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91" y="994411"/>
            <a:ext cx="5817301" cy="5091421"/>
          </a:xfrm>
          <a:prstGeom prst="rect">
            <a:avLst/>
          </a:prstGeom>
        </p:spPr>
      </p:pic>
      <p:sp>
        <p:nvSpPr>
          <p:cNvPr id="9" name="Google Shape;521;p72"/>
          <p:cNvSpPr txBox="1"/>
          <p:nvPr/>
        </p:nvSpPr>
        <p:spPr>
          <a:xfrm>
            <a:off x="494138" y="158629"/>
            <a:ext cx="1130127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Flooding/Inundation using Satellite Observations 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748146"/>
            <a:ext cx="4887190" cy="558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pic>
        <p:nvPicPr>
          <p:cNvPr id="6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521;p72"/>
          <p:cNvSpPr txBox="1"/>
          <p:nvPr/>
        </p:nvSpPr>
        <p:spPr>
          <a:xfrm>
            <a:off x="234365" y="158629"/>
            <a:ext cx="1130127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Inundation during Recent Cyclone </a:t>
            </a:r>
            <a:r>
              <a:rPr lang="en-US" sz="2800" b="1" i="0" u="none" strike="noStrike" cap="none" dirty="0" err="1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Taukate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835092"/>
            <a:ext cx="6866533" cy="4922543"/>
            <a:chOff x="103908" y="748146"/>
            <a:chExt cx="6866533" cy="492254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7" t="19702" r="23570" b="8046"/>
            <a:stretch/>
          </p:blipFill>
          <p:spPr bwMode="auto">
            <a:xfrm>
              <a:off x="103908" y="748146"/>
              <a:ext cx="6866533" cy="492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4560822" y="2131648"/>
              <a:ext cx="914400" cy="9144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181600" y="1393894"/>
              <a:ext cx="782782" cy="81937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86739" y="1126038"/>
            <a:ext cx="5155749" cy="4794031"/>
            <a:chOff x="7173475" y="893618"/>
            <a:chExt cx="4859198" cy="448082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8" t="13458" r="22886" b="10647"/>
            <a:stretch/>
          </p:blipFill>
          <p:spPr bwMode="auto">
            <a:xfrm>
              <a:off x="7173475" y="893618"/>
              <a:ext cx="4859198" cy="448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8821881" y="3602182"/>
              <a:ext cx="1548245" cy="9144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0370126" y="1803579"/>
              <a:ext cx="914400" cy="9144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88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sp>
        <p:nvSpPr>
          <p:cNvPr id="6" name="Google Shape;619;p8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1/11/2021</a:t>
            </a:r>
            <a:endParaRPr/>
          </a:p>
        </p:txBody>
      </p:sp>
      <p:sp>
        <p:nvSpPr>
          <p:cNvPr id="7" name="Google Shape;620;p8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             USGCRP COASTS</a:t>
            </a:r>
            <a:endParaRPr/>
          </a:p>
        </p:txBody>
      </p:sp>
      <p:pic>
        <p:nvPicPr>
          <p:cNvPr id="8" name="Google Shape;623;p81"/>
          <p:cNvPicPr preferRelativeResize="0"/>
          <p:nvPr/>
        </p:nvPicPr>
        <p:blipFill rotWithShape="1">
          <a:blip r:embed="rId3">
            <a:alphaModFix/>
          </a:blip>
          <a:srcRect t="30453" b="20765"/>
          <a:stretch/>
        </p:blipFill>
        <p:spPr>
          <a:xfrm>
            <a:off x="680550" y="5704000"/>
            <a:ext cx="1941667" cy="10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24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500" y="1737979"/>
            <a:ext cx="2823000" cy="19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25;p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7125" y="1554154"/>
            <a:ext cx="4352925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6;p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3187" y="3581756"/>
            <a:ext cx="3493375" cy="182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27;p8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0675" y="1818379"/>
            <a:ext cx="1593675" cy="168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628;p81"/>
          <p:cNvCxnSpPr/>
          <p:nvPr/>
        </p:nvCxnSpPr>
        <p:spPr>
          <a:xfrm flipH="1">
            <a:off x="2607775" y="3010275"/>
            <a:ext cx="1849500" cy="149400"/>
          </a:xfrm>
          <a:prstGeom prst="straightConnector1">
            <a:avLst/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" name="Google Shape;630;p81"/>
          <p:cNvSpPr txBox="1"/>
          <p:nvPr/>
        </p:nvSpPr>
        <p:spPr>
          <a:xfrm>
            <a:off x="3532526" y="5377642"/>
            <a:ext cx="5081538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opernicus turbidity products ingested into </a:t>
            </a:r>
            <a:r>
              <a:rPr lang="en-US" sz="1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RealEarth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Platform (University of Wisconsin SSEC) </a:t>
            </a:r>
            <a:endParaRPr sz="1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632;p8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40550" y="4786725"/>
            <a:ext cx="1849500" cy="12307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622;p81"/>
          <p:cNvSpPr txBox="1"/>
          <p:nvPr/>
        </p:nvSpPr>
        <p:spPr>
          <a:xfrm>
            <a:off x="2975516" y="81723"/>
            <a:ext cx="5890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Coastal Sediment Dynamics </a:t>
            </a:r>
            <a:endParaRPr sz="1400" b="1" i="0" u="none" strike="noStrike" cap="none" dirty="0">
              <a:solidFill>
                <a:srgbClr val="FFC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Google Shape;631;p81"/>
          <p:cNvSpPr txBox="1"/>
          <p:nvPr/>
        </p:nvSpPr>
        <p:spPr>
          <a:xfrm>
            <a:off x="405125" y="3746554"/>
            <a:ext cx="3691200" cy="9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are composites of turbidity data collected in December and July, respectively, over a span of three years using NASA's MODIS instrument. Credit: NASA/USF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18.png" descr="final-isro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94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pic>
        <p:nvPicPr>
          <p:cNvPr id="6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/>
          <p:cNvSpPr/>
          <p:nvPr/>
        </p:nvSpPr>
        <p:spPr>
          <a:xfrm>
            <a:off x="228598" y="665806"/>
            <a:ext cx="115668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Deliverables document </a:t>
            </a:r>
            <a:r>
              <a:rPr lang="en-US" sz="2000" b="1" dirty="0" err="1">
                <a:solidFill>
                  <a:srgbClr val="002060"/>
                </a:solidFill>
              </a:rPr>
              <a:t>Finalisation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Data needs and Preparations for Pilot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CEOS -GEO Showcase demonstrating capabilities with examples, scheduled for September 2021 </a:t>
            </a:r>
            <a:r>
              <a:rPr lang="en-US" sz="2000" b="1" dirty="0" smtClean="0">
                <a:solidFill>
                  <a:srgbClr val="002060"/>
                </a:solidFill>
              </a:rPr>
              <a:t>Final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Support from all of you to understand the requirements and </a:t>
            </a:r>
            <a:r>
              <a:rPr lang="en-US" sz="2000" b="1" dirty="0" err="1" smtClean="0">
                <a:solidFill>
                  <a:srgbClr val="002060"/>
                </a:solidFill>
              </a:rPr>
              <a:t>operationalise</a:t>
            </a:r>
            <a:r>
              <a:rPr lang="en-US" sz="2000" b="1" dirty="0" smtClean="0">
                <a:solidFill>
                  <a:srgbClr val="002060"/>
                </a:solidFill>
              </a:rPr>
              <a:t> for societal benefits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Google Shape;622;p81"/>
          <p:cNvSpPr txBox="1"/>
          <p:nvPr/>
        </p:nvSpPr>
        <p:spPr>
          <a:xfrm>
            <a:off x="4295162" y="81723"/>
            <a:ext cx="2729093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Way Forward</a:t>
            </a:r>
            <a:endParaRPr sz="1400" b="1" i="0" u="none" strike="noStrike" cap="none" dirty="0">
              <a:solidFill>
                <a:srgbClr val="FFC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1" y="1987658"/>
            <a:ext cx="3178178" cy="39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98" y="1987658"/>
            <a:ext cx="3019484" cy="396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757986" y="2580696"/>
            <a:ext cx="53370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7"/>
              </a:rPr>
              <a:t>CEOS:</a:t>
            </a:r>
            <a:r>
              <a:rPr lang="en-US" dirty="0">
                <a:hlinkClick r:id="rId7"/>
              </a:rPr>
              <a:t> https://</a:t>
            </a:r>
            <a:r>
              <a:rPr lang="en-US" dirty="0" smtClean="0">
                <a:hlinkClick r:id="rId7"/>
              </a:rPr>
              <a:t>ceos.org</a:t>
            </a:r>
            <a:endParaRPr lang="en-US" dirty="0" smtClean="0">
              <a:hlinkClick r:id="rId8"/>
            </a:endParaRPr>
          </a:p>
          <a:p>
            <a:endParaRPr lang="en-US" dirty="0" smtClean="0">
              <a:hlinkClick r:id="rId8"/>
            </a:endParaRPr>
          </a:p>
          <a:p>
            <a:r>
              <a:rPr lang="en-US" dirty="0">
                <a:hlinkClick r:id="rId8"/>
              </a:rPr>
              <a:t>CEOS-COAST: </a:t>
            </a:r>
            <a:endParaRPr lang="en-US" dirty="0" smtClean="0">
              <a:hlinkClick r:id="rId8"/>
            </a:endParaRPr>
          </a:p>
          <a:p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://ceos.org/ourwork/ad-hoc-teams/ceos-coast</a:t>
            </a:r>
            <a:r>
              <a:rPr lang="en-US" dirty="0" smtClean="0">
                <a:hlinkClick r:id="rId8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ECO Magazine:</a:t>
            </a:r>
          </a:p>
          <a:p>
            <a:r>
              <a:rPr lang="en-US" dirty="0">
                <a:hlinkClick r:id="rId4"/>
              </a:rPr>
              <a:t>http://digital.ecomagazine.com/publication/frame.php?i=707374&amp;p=&amp;pn=&amp;ver=html5</a:t>
            </a:r>
            <a:endParaRPr lang="en-US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98508" y="2796615"/>
            <a:ext cx="146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page </a:t>
            </a:r>
            <a:r>
              <a:rPr lang="en-US" dirty="0">
                <a:solidFill>
                  <a:schemeClr val="bg1"/>
                </a:solidFill>
              </a:rPr>
              <a:t>108-111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52984" y="5166019"/>
            <a:ext cx="28420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Thanks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13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sp>
        <p:nvSpPr>
          <p:cNvPr id="6" name="Google Shape;379;p59"/>
          <p:cNvSpPr txBox="1"/>
          <p:nvPr/>
        </p:nvSpPr>
        <p:spPr>
          <a:xfrm>
            <a:off x="213012" y="797094"/>
            <a:ext cx="115824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CEOS Coastal Observations and Applications Study Team (CEOS-COAST</a:t>
            </a:r>
            <a:r>
              <a:rPr lang="en-US" sz="24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Initiated 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at 33</a:t>
            </a:r>
            <a:r>
              <a:rPr lang="en-US" sz="2400" b="0" i="0" u="none" strike="noStrike" cap="none" baseline="30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CEOS Plenary to define a CEOS Coastal Strategy </a:t>
            </a:r>
            <a:endParaRPr lang="en-US" sz="2400" b="0" i="0" u="none" strike="noStrike" cap="none" dirty="0" smtClea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Bridging </a:t>
            </a:r>
            <a:r>
              <a:rPr lang="en-US" sz="16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land and aquatic observations within CEOS, helping to integrate across multiple CEOS </a:t>
            </a:r>
            <a:r>
              <a:rPr lang="en-US" sz="16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entities</a:t>
            </a:r>
          </a:p>
          <a:p>
            <a: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Facilitating </a:t>
            </a:r>
            <a:r>
              <a:rPr lang="en-US" sz="16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the broader utilization of </a:t>
            </a:r>
            <a:r>
              <a:rPr lang="en-US" sz="16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EO for </a:t>
            </a:r>
            <a:r>
              <a:rPr lang="en-US" sz="16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greater societal benefits within coastal </a:t>
            </a:r>
            <a:r>
              <a:rPr lang="en-US" sz="16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zones</a:t>
            </a:r>
          </a:p>
          <a:p>
            <a: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6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nhancing </a:t>
            </a:r>
            <a:r>
              <a:rPr lang="en-US" sz="16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CEOS engagement with external stakeholders such as </a:t>
            </a:r>
            <a:r>
              <a:rPr lang="en-US" sz="1600" b="1" i="0" u="sng" strike="noStrike" cap="none" dirty="0">
                <a:solidFill>
                  <a:srgbClr val="002060"/>
                </a:solidFill>
              </a:rPr>
              <a:t>GEO</a:t>
            </a:r>
            <a:r>
              <a:rPr lang="en-US" sz="1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IOC/GOOS, UN Environment, WMO and the UN Decade of Ocean Science for Sustainable Development (</a:t>
            </a:r>
            <a:r>
              <a:rPr lang="en-US" sz="16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2021-2030).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Promoted to an Ad Hoc Team at 34</a:t>
            </a:r>
            <a:r>
              <a:rPr lang="en-US" sz="2400" i="0" u="none" strike="noStrike" cap="none" baseline="30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40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Plenary (October 2020)</a:t>
            </a:r>
            <a:endParaRPr sz="240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00" b="1" dirty="0">
              <a:solidFill>
                <a:srgbClr val="002569"/>
              </a:solidFill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COAST Study Team Approach: </a:t>
            </a:r>
            <a:endParaRPr sz="14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8927" marR="0" lvl="1" indent="-3117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Virtual monthly status meetings with ongoing work by task teams </a:t>
            </a:r>
            <a:endParaRPr lang="en-US" sz="1600" b="1" i="0" u="none" strike="noStrike" cap="none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8927" marR="0" lvl="1" indent="-3117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CEOS </a:t>
            </a:r>
            <a:r>
              <a:rPr lang="en-US" sz="16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SIT Side Event, Technical Workshop, WGISS, Plenary Sessions, etc.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8927" marR="0" lvl="1" indent="-3117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Briefings to partners and </a:t>
            </a:r>
            <a:r>
              <a:rPr lang="en-US" sz="16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collaborators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/>
          <p:cNvSpPr/>
          <p:nvPr/>
        </p:nvSpPr>
        <p:spPr>
          <a:xfrm>
            <a:off x="4709442" y="81685"/>
            <a:ext cx="1992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smtClean="0">
                <a:solidFill>
                  <a:srgbClr val="FFC000"/>
                </a:solidFill>
              </a:rPr>
              <a:t>Evolution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pic>
        <p:nvPicPr>
          <p:cNvPr id="6" name="Google Shape;459;p67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257" b="3759"/>
          <a:stretch/>
        </p:blipFill>
        <p:spPr>
          <a:xfrm>
            <a:off x="2204403" y="1465118"/>
            <a:ext cx="7174906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53325" y="674475"/>
            <a:ext cx="11489739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n-US" sz="2400" dirty="0">
                <a:solidFill>
                  <a:srgbClr val="002060"/>
                </a:solidFill>
              </a:rPr>
              <a:t>I</a:t>
            </a:r>
            <a:r>
              <a:rPr lang="en-US" sz="2400" dirty="0" smtClean="0">
                <a:solidFill>
                  <a:srgbClr val="002060"/>
                </a:solidFill>
              </a:rPr>
              <a:t>dentified </a:t>
            </a:r>
            <a:r>
              <a:rPr lang="en-US" sz="2400" dirty="0">
                <a:solidFill>
                  <a:srgbClr val="002060"/>
                </a:solidFill>
              </a:rPr>
              <a:t>2 Pilot Projects to develop coastal products, services and tools </a:t>
            </a:r>
            <a:endParaRPr lang="en-US" sz="2400" dirty="0" smtClean="0">
              <a:solidFill>
                <a:srgbClr val="002060"/>
              </a:solidFill>
            </a:endParaRPr>
          </a:p>
          <a:p>
            <a:pPr algn="just">
              <a:spcBef>
                <a:spcPts val="400"/>
              </a:spcBef>
            </a:pPr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>
                <a:solidFill>
                  <a:srgbClr val="002060"/>
                </a:solidFill>
              </a:rPr>
              <a:t>Land Impacts to Sea and Sea Impacts to Land</a:t>
            </a:r>
          </a:p>
        </p:txBody>
      </p:sp>
      <p:sp>
        <p:nvSpPr>
          <p:cNvPr id="8" name="Google Shape;30;p5"/>
          <p:cNvSpPr txBox="1"/>
          <p:nvPr/>
        </p:nvSpPr>
        <p:spPr>
          <a:xfrm>
            <a:off x="0" y="2382136"/>
            <a:ext cx="2545773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</a:rPr>
              <a:t>Themes: </a:t>
            </a:r>
            <a:endParaRPr sz="2400" b="1" dirty="0">
              <a:solidFill>
                <a:srgbClr val="00206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</a:rPr>
              <a:t>1.Flooding</a:t>
            </a:r>
            <a:endParaRPr sz="1800" dirty="0">
              <a:solidFill>
                <a:srgbClr val="00206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</a:rPr>
              <a:t>2.Coastal </a:t>
            </a:r>
            <a:r>
              <a:rPr lang="en-US" sz="1800" dirty="0" smtClean="0">
                <a:solidFill>
                  <a:srgbClr val="002060"/>
                </a:solidFill>
              </a:rPr>
              <a:t>Mapping/</a:t>
            </a:r>
            <a:endParaRPr lang="en-US" sz="1800" dirty="0">
              <a:solidFill>
                <a:srgbClr val="00206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   Bathymetry</a:t>
            </a:r>
            <a:endParaRPr sz="1800" dirty="0">
              <a:solidFill>
                <a:srgbClr val="00206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</a:rPr>
              <a:t>3.Eutrophication</a:t>
            </a:r>
            <a:endParaRPr sz="1800" dirty="0">
              <a:solidFill>
                <a:srgbClr val="00206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</a:rPr>
              <a:t>4.Sediment/</a:t>
            </a:r>
            <a:endParaRPr sz="1800" dirty="0">
              <a:solidFill>
                <a:srgbClr val="00206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</a:rPr>
              <a:t>    Turbidity</a:t>
            </a:r>
            <a:endParaRPr sz="1800" dirty="0">
              <a:solidFill>
                <a:srgbClr val="002060"/>
              </a:solidFill>
            </a:endParaRPr>
          </a:p>
        </p:txBody>
      </p:sp>
      <p:sp>
        <p:nvSpPr>
          <p:cNvPr id="9" name="Google Shape;31;p5"/>
          <p:cNvSpPr txBox="1"/>
          <p:nvPr/>
        </p:nvSpPr>
        <p:spPr>
          <a:xfrm>
            <a:off x="9341427" y="2527745"/>
            <a:ext cx="2850573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</a:rPr>
              <a:t>Pilot Demo Areas:</a:t>
            </a:r>
            <a:endParaRPr sz="2400" b="1" dirty="0">
              <a:solidFill>
                <a:srgbClr val="002060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W Coast of Africa</a:t>
            </a:r>
            <a:r>
              <a:rPr lang="en-US" sz="1800" baseline="30000" dirty="0">
                <a:solidFill>
                  <a:srgbClr val="002060"/>
                </a:solidFill>
              </a:rPr>
              <a:t>2, 3</a:t>
            </a:r>
            <a:endParaRPr sz="1800" baseline="30000" dirty="0">
              <a:solidFill>
                <a:srgbClr val="002060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Bay of Bengal </a:t>
            </a:r>
            <a:r>
              <a:rPr lang="en-US" sz="1800" baseline="30000" dirty="0">
                <a:solidFill>
                  <a:srgbClr val="002060"/>
                </a:solidFill>
              </a:rPr>
              <a:t>all</a:t>
            </a:r>
            <a:endParaRPr sz="1800" baseline="30000" dirty="0">
              <a:solidFill>
                <a:srgbClr val="002060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Chesapeake Bay </a:t>
            </a:r>
            <a:r>
              <a:rPr lang="en-US" sz="1800" baseline="30000" dirty="0">
                <a:solidFill>
                  <a:srgbClr val="002060"/>
                </a:solidFill>
              </a:rPr>
              <a:t>1, 4</a:t>
            </a:r>
            <a:endParaRPr sz="1800" baseline="30000" dirty="0">
              <a:solidFill>
                <a:srgbClr val="002060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Small </a:t>
            </a:r>
            <a:r>
              <a:rPr lang="en-US" sz="1800" dirty="0" err="1" smtClean="0">
                <a:solidFill>
                  <a:srgbClr val="002060"/>
                </a:solidFill>
              </a:rPr>
              <a:t>IslandNations</a:t>
            </a:r>
            <a:r>
              <a:rPr lang="en-US" sz="1800" baseline="30000" dirty="0" smtClean="0">
                <a:solidFill>
                  <a:srgbClr val="002060"/>
                </a:solidFill>
              </a:rPr>
              <a:t> </a:t>
            </a:r>
            <a:r>
              <a:rPr lang="en-US" sz="1800" baseline="30000" dirty="0">
                <a:solidFill>
                  <a:srgbClr val="002060"/>
                </a:solidFill>
              </a:rPr>
              <a:t>1, 2</a:t>
            </a:r>
            <a:endParaRPr sz="1800" baseline="30000" dirty="0">
              <a:solidFill>
                <a:srgbClr val="002060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La Plata Estuary </a:t>
            </a:r>
            <a:r>
              <a:rPr lang="en-US" sz="1800" baseline="30000" dirty="0">
                <a:solidFill>
                  <a:srgbClr val="002060"/>
                </a:solidFill>
              </a:rPr>
              <a:t>3, 4</a:t>
            </a:r>
            <a:endParaRPr sz="1800" baseline="30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4044423" y="81685"/>
            <a:ext cx="3494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C000"/>
                </a:solidFill>
              </a:rPr>
              <a:t>Phase 2: 2020-2022</a:t>
            </a:r>
          </a:p>
        </p:txBody>
      </p:sp>
      <p:pic>
        <p:nvPicPr>
          <p:cNvPr id="12" name="image18.png" descr="final-isr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98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sp>
        <p:nvSpPr>
          <p:cNvPr id="6" name="Google Shape;482;p69"/>
          <p:cNvSpPr txBox="1"/>
          <p:nvPr/>
        </p:nvSpPr>
        <p:spPr>
          <a:xfrm>
            <a:off x="304800" y="989107"/>
            <a:ext cx="7010400" cy="4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Anticipated COAST Pilot Locations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Continental: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Odisha/Bay of Bengal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Coastal Virginia/Chesapeake Bay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West Coast of Africa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Rio de la Plata </a:t>
            </a:r>
            <a:r>
              <a:rPr lang="en-US" sz="24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region </a:t>
            </a:r>
            <a:r>
              <a:rPr lang="en-US" sz="2400" dirty="0">
                <a:solidFill>
                  <a:srgbClr val="002569"/>
                </a:solidFill>
              </a:rPr>
              <a:t>(</a:t>
            </a:r>
            <a:r>
              <a:rPr lang="en-US" sz="2400" b="0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TB</a:t>
            </a:r>
            <a:r>
              <a:rPr lang="en-US" sz="240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400" b="0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Small Island Nations: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Caribbean: </a:t>
            </a:r>
            <a:r>
              <a:rPr lang="en-US" sz="240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Bahamas </a:t>
            </a:r>
            <a:endParaRPr sz="24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Pacific: Tahiti/Kiribati/New Caledonia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Other sites/TBD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483;p69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7400" y="730444"/>
            <a:ext cx="4337075" cy="45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4;p69" descr="A close up of a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4400" y="3854644"/>
            <a:ext cx="36576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18.png" descr="final-isro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29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sp>
        <p:nvSpPr>
          <p:cNvPr id="6" name="Google Shape;495;p70"/>
          <p:cNvSpPr txBox="1"/>
          <p:nvPr/>
        </p:nvSpPr>
        <p:spPr>
          <a:xfrm>
            <a:off x="362748" y="1390550"/>
            <a:ext cx="6266400" cy="3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Themes:</a:t>
            </a:r>
            <a:endParaRPr sz="39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Arial"/>
              <a:buAutoNum type="arabicPeriod"/>
            </a:pPr>
            <a:r>
              <a:rPr lang="en-US" sz="3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Coastal </a:t>
            </a:r>
            <a:r>
              <a:rPr lang="en-US" sz="31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Characterization</a:t>
            </a:r>
          </a:p>
          <a:p>
            <a:pPr marL="914400" lvl="1" indent="-425450">
              <a:buClr>
                <a:srgbClr val="002060"/>
              </a:buClr>
              <a:buSzPts val="3100"/>
              <a:buFont typeface="Arial"/>
              <a:buAutoNum type="alphaLcPeriod"/>
            </a:pPr>
            <a:r>
              <a:rPr lang="en-US" sz="31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Shoreline </a:t>
            </a:r>
            <a:r>
              <a:rPr lang="en-US" sz="3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mapping </a:t>
            </a:r>
            <a:endParaRPr sz="3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0330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+mj-lt"/>
              <a:buAutoNum type="alphaLcPeriod"/>
            </a:pPr>
            <a:r>
              <a:rPr lang="en-US" sz="3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Bathymetry/elevation</a:t>
            </a:r>
            <a:endParaRPr sz="3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Arial"/>
              <a:buAutoNum type="arabicPeriod"/>
            </a:pPr>
            <a:r>
              <a:rPr lang="en-US" sz="3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Flooding - WG Disasters</a:t>
            </a:r>
            <a:endParaRPr sz="3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Arial"/>
              <a:buAutoNum type="arabicPeriod"/>
            </a:pPr>
            <a:r>
              <a:rPr lang="en-US" sz="3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Turbidity and Sediment Loading</a:t>
            </a:r>
            <a:endParaRPr sz="3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Arial"/>
              <a:buAutoNum type="arabicPeriod"/>
            </a:pPr>
            <a:r>
              <a:rPr lang="en-US" sz="3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Coastal Eutrophication</a:t>
            </a:r>
            <a:endParaRPr sz="3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96;p70"/>
          <p:cNvSpPr txBox="1"/>
          <p:nvPr/>
        </p:nvSpPr>
        <p:spPr>
          <a:xfrm>
            <a:off x="7007657" y="1592441"/>
            <a:ext cx="4945200" cy="3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Crosscutting Areas:</a:t>
            </a:r>
            <a:endParaRPr sz="3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Arial"/>
              <a:buChar char="●"/>
            </a:pPr>
            <a:r>
              <a:rPr lang="en-US" sz="3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Continental </a:t>
            </a:r>
            <a:r>
              <a:rPr lang="en-US" sz="31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shorelines</a:t>
            </a:r>
            <a:endParaRPr lang="en-US" sz="31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Arial"/>
              <a:buChar char="●"/>
            </a:pPr>
            <a:r>
              <a:rPr lang="en-US" sz="31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Small </a:t>
            </a:r>
            <a:r>
              <a:rPr lang="en-US" sz="3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Island Nations</a:t>
            </a:r>
            <a:endParaRPr sz="3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Arial"/>
              <a:buChar char="●"/>
            </a:pPr>
            <a:r>
              <a:rPr lang="en-US" sz="3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Resource Impacts (SAV, Mangroves, Corals, Human Health)</a:t>
            </a:r>
            <a:endParaRPr sz="3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86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sp>
        <p:nvSpPr>
          <p:cNvPr id="6" name="Google Shape;671;p84"/>
          <p:cNvSpPr txBox="1"/>
          <p:nvPr/>
        </p:nvSpPr>
        <p:spPr>
          <a:xfrm>
            <a:off x="2265795" y="1110351"/>
            <a:ext cx="5329959" cy="4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285750" marR="0" lvl="0" indent="-285750" algn="l" rtl="0">
              <a:lnSpc>
                <a:spcPts val="2800"/>
              </a:lnSpc>
              <a:buClr>
                <a:srgbClr val="002569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Shoreline </a:t>
            </a:r>
            <a:r>
              <a:rPr lang="en-US" sz="17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mapping/coastal elevation</a:t>
            </a:r>
            <a:endParaRPr sz="1700" b="1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rtl="0">
              <a:lnSpc>
                <a:spcPts val="28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Shore </a:t>
            </a:r>
            <a:r>
              <a:rPr lang="en-US" sz="17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line </a:t>
            </a:r>
            <a:r>
              <a:rPr lang="en-US" sz="17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detection</a:t>
            </a:r>
          </a:p>
          <a:p>
            <a:pPr marL="742950" marR="0" lvl="0" indent="-285750" algn="l" rtl="0">
              <a:lnSpc>
                <a:spcPts val="28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Flood </a:t>
            </a:r>
            <a:r>
              <a:rPr lang="en-US" sz="17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maps/Flood </a:t>
            </a:r>
            <a:r>
              <a:rPr lang="en-US" sz="17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extent</a:t>
            </a:r>
          </a:p>
          <a:p>
            <a:pPr marL="742950" marR="0" lvl="0" indent="-285750" algn="l" rtl="0">
              <a:lnSpc>
                <a:spcPts val="28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Bathymetry</a:t>
            </a:r>
            <a:endParaRPr sz="1700" b="1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rtl="0">
              <a:lnSpc>
                <a:spcPts val="28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Coastal elevation and Intertidal </a:t>
            </a:r>
            <a:r>
              <a:rPr lang="en-US" sz="17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Mapping</a:t>
            </a:r>
            <a:endParaRPr sz="1700" b="1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ts val="2800"/>
              </a:lnSpc>
              <a:buClr>
                <a:srgbClr val="002569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DEM's</a:t>
            </a:r>
            <a:endParaRPr sz="1700" b="1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ts val="2800"/>
              </a:lnSpc>
              <a:buClr>
                <a:srgbClr val="002569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River Discharge/Dam locations and specs</a:t>
            </a:r>
            <a:endParaRPr sz="1700" b="1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ts val="2800"/>
              </a:lnSpc>
              <a:buClr>
                <a:srgbClr val="002569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Land Use /Cover datasets</a:t>
            </a:r>
            <a:endParaRPr sz="1700" b="1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ts val="2800"/>
              </a:lnSpc>
              <a:buClr>
                <a:srgbClr val="002569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Water Temperature</a:t>
            </a:r>
            <a:endParaRPr sz="1700" b="1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ts val="2800"/>
              </a:lnSpc>
              <a:buClr>
                <a:srgbClr val="002569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1700" b="1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Salinity </a:t>
            </a:r>
            <a:endParaRPr lang="en-US" sz="1700" b="1" i="0" u="none" strike="noStrike" cap="none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ts val="28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700" b="1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Tidal Data - altimetry, winds</a:t>
            </a:r>
          </a:p>
          <a:p>
            <a:pPr marL="285750" lvl="0" indent="-285750">
              <a:lnSpc>
                <a:spcPts val="2800"/>
              </a:lnSpc>
              <a:buClr>
                <a:srgbClr val="002569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1700" b="1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Wave Data </a:t>
            </a:r>
            <a:endParaRPr lang="en-US" sz="1700" b="1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ts val="2800"/>
              </a:lnSpc>
              <a:buClr>
                <a:srgbClr val="002569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1700" b="1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Ecosystem </a:t>
            </a:r>
            <a:r>
              <a:rPr lang="en-US" sz="1700" b="1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Status/Change</a:t>
            </a:r>
          </a:p>
          <a:p>
            <a:pPr marL="285750" lvl="0" indent="-285750">
              <a:lnSpc>
                <a:spcPts val="2800"/>
              </a:lnSpc>
              <a:buClr>
                <a:srgbClr val="002569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1700" b="1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Eutrophication Indicators</a:t>
            </a:r>
            <a:endParaRPr sz="1400" b="1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1812" y="112463"/>
            <a:ext cx="3076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9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5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pic>
        <p:nvPicPr>
          <p:cNvPr id="6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4258358" y="294940"/>
            <a:ext cx="419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Coastal Bathymetry Estimation </a:t>
            </a:r>
            <a:endParaRPr lang="en-IN" sz="2400" b="1" dirty="0">
              <a:solidFill>
                <a:srgbClr val="FFC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072" y="797094"/>
            <a:ext cx="52370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East &amp; west coast of India is highly vulnerable to getting hit frequently by tropical cyclones.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coastal line is characterized by several river mouths, estuaries, deltas etc.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Warnings related to several coastal hazards (e.g., coastal inundation, tsunami etc.) require accurate bathymetry for the shallow coastal region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(both optical and MW-SAR) data in conjunction with </a:t>
            </a:r>
            <a:r>
              <a:rPr lang="en-IN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in-situ</a:t>
            </a:r>
            <a:r>
              <a:rPr lang="en-I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observations can be utilized 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330" y="1081565"/>
            <a:ext cx="6657344" cy="3450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5" y="3428471"/>
            <a:ext cx="4825931" cy="27081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0690" y="3105305"/>
            <a:ext cx="5206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Pilot study </a:t>
            </a:r>
            <a:r>
              <a:rPr lang="en-IN" dirty="0" smtClean="0"/>
              <a:t>area: </a:t>
            </a:r>
            <a:r>
              <a:rPr lang="en-US" dirty="0"/>
              <a:t>Visakhapatnam/Odisha/West-Bengal</a:t>
            </a:r>
            <a:endParaRPr lang="en-IN" dirty="0"/>
          </a:p>
          <a:p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2727550" y="5361275"/>
            <a:ext cx="521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Initial </a:t>
            </a:r>
            <a:r>
              <a:rPr lang="en-IN" dirty="0" err="1" smtClean="0"/>
              <a:t>expts</a:t>
            </a:r>
            <a:r>
              <a:rPr lang="en-IN" dirty="0" smtClean="0"/>
              <a:t> done for Visakhapatnam coast with availability of limited </a:t>
            </a:r>
            <a:r>
              <a:rPr lang="en-IN" dirty="0" smtClean="0"/>
              <a:t>in-situ </a:t>
            </a:r>
            <a:r>
              <a:rPr lang="en-IN" dirty="0" smtClean="0"/>
              <a:t>data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07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grpSp>
        <p:nvGrpSpPr>
          <p:cNvPr id="6" name="Google Shape;515;p72"/>
          <p:cNvGrpSpPr/>
          <p:nvPr/>
        </p:nvGrpSpPr>
        <p:grpSpPr>
          <a:xfrm>
            <a:off x="1742192" y="1008626"/>
            <a:ext cx="4658938" cy="3694341"/>
            <a:chOff x="565655" y="803918"/>
            <a:chExt cx="5364627" cy="4260586"/>
          </a:xfrm>
        </p:grpSpPr>
        <p:pic>
          <p:nvPicPr>
            <p:cNvPr id="7" name="Google Shape;516;p7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5655" y="1065528"/>
              <a:ext cx="4846320" cy="3998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517;p72"/>
            <p:cNvSpPr txBox="1"/>
            <p:nvPr/>
          </p:nvSpPr>
          <p:spPr>
            <a:xfrm>
              <a:off x="4773817" y="803918"/>
              <a:ext cx="1156465" cy="354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Depth (m)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518;p72"/>
          <p:cNvGrpSpPr/>
          <p:nvPr/>
        </p:nvGrpSpPr>
        <p:grpSpPr>
          <a:xfrm>
            <a:off x="6240999" y="1058182"/>
            <a:ext cx="4342923" cy="3841721"/>
            <a:chOff x="6329778" y="910830"/>
            <a:chExt cx="5013902" cy="4442212"/>
          </a:xfrm>
        </p:grpSpPr>
        <p:sp>
          <p:nvSpPr>
            <p:cNvPr id="10" name="Google Shape;519;p72"/>
            <p:cNvSpPr txBox="1"/>
            <p:nvPr/>
          </p:nvSpPr>
          <p:spPr>
            <a:xfrm>
              <a:off x="10485305" y="910830"/>
              <a:ext cx="858375" cy="355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density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520;p7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9778" y="1149850"/>
              <a:ext cx="4895088" cy="4203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521;p72"/>
          <p:cNvSpPr txBox="1"/>
          <p:nvPr/>
        </p:nvSpPr>
        <p:spPr>
          <a:xfrm>
            <a:off x="248324" y="84569"/>
            <a:ext cx="1194367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Bathymetry from </a:t>
            </a:r>
            <a:r>
              <a:rPr lang="en-US" sz="2800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Multi-Spectral </a:t>
            </a:r>
            <a:r>
              <a:rPr lang="en-US" sz="2800" b="1" i="0" u="none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Ocean Color Satellite Measurements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522;p72"/>
          <p:cNvSpPr txBox="1"/>
          <p:nvPr/>
        </p:nvSpPr>
        <p:spPr>
          <a:xfrm>
            <a:off x="1631505" y="4788029"/>
            <a:ext cx="4609494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Bathymetric map is derived from VIIRS-SNPP ocean color data, using the newly developed spectral optimization algorithm.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524;p72"/>
          <p:cNvSpPr txBox="1"/>
          <p:nvPr/>
        </p:nvSpPr>
        <p:spPr>
          <a:xfrm>
            <a:off x="6130102" y="4899903"/>
            <a:ext cx="4465476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Validation of satellite-derived and Navigation Chart data (sampling locations are indicated in the map), showing useful data from VIIRS.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image18.png" descr="final-isro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Google Shape;525;p72"/>
          <p:cNvSpPr txBox="1"/>
          <p:nvPr/>
        </p:nvSpPr>
        <p:spPr>
          <a:xfrm>
            <a:off x="3704604" y="5777066"/>
            <a:ext cx="33843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Jianwei</a:t>
            </a:r>
            <a:r>
              <a:rPr lang="en-US" sz="1600" b="0" i="1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Wei &amp; </a:t>
            </a:r>
            <a:r>
              <a:rPr lang="en-US" sz="1600" b="0" i="1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Menghua</a:t>
            </a:r>
            <a:r>
              <a:rPr lang="en-US" sz="1600" b="0" i="1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Wang,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NOAA Ocean Color Team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54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1" b="4242"/>
          <a:stretch/>
        </p:blipFill>
        <p:spPr>
          <a:xfrm>
            <a:off x="0" y="6265718"/>
            <a:ext cx="12192000" cy="59228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84395"/>
          <a:stretch/>
        </p:blipFill>
        <p:spPr>
          <a:xfrm>
            <a:off x="0" y="0"/>
            <a:ext cx="12192000" cy="748146"/>
          </a:xfrm>
          <a:prstGeom prst="rect">
            <a:avLst/>
          </a:prstGeom>
        </p:spPr>
      </p:pic>
      <p:pic>
        <p:nvPicPr>
          <p:cNvPr id="6" name="image18.png" descr="final-isr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826" y="3922"/>
            <a:ext cx="793173" cy="793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D:\SATELLITE_DERIVED_BATHYMETRY\SDB_paper\Advances_In_Space_Research\ASR_scatter-SVR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18" y="2644091"/>
            <a:ext cx="4964681" cy="34300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751302"/>
            <a:ext cx="6814277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Study area: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Visakhapatnam coast (AP, India)</a:t>
            </a:r>
          </a:p>
          <a:p>
            <a:pPr algn="just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Datasets: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Sentinel-2A&amp;B,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JetSki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sounding data (in-situ depths)</a:t>
            </a:r>
          </a:p>
          <a:p>
            <a:pPr algn="just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Methods: </a:t>
            </a: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Log-ratio model (LRM); Log-linear model (LLM)</a:t>
            </a: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approach of LRM and LLM </a:t>
            </a: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Vector Regression (SVR) ML on LRM and LLM ensembles</a:t>
            </a:r>
          </a:p>
          <a:p>
            <a:pPr marL="174625" indent="-174625" algn="just"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LLM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consistently showed good results for a best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scene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 algn="just">
              <a:buFont typeface="Wingdings" panose="05000000000000000000" pitchFamily="2" charset="2"/>
              <a:buChar char="v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SVR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best performance with least RMSE = 0.38 m (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depth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range of 0-15 m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6095" y="6039835"/>
            <a:ext cx="3930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 of SVR approach with in-situ data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3605893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59892" y="6423359"/>
            <a:ext cx="2766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Residual errors are very low &lt; 0.5 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89711" y="637512"/>
            <a:ext cx="5168421" cy="6306094"/>
            <a:chOff x="7001691" y="452846"/>
            <a:chExt cx="5168421" cy="6306094"/>
          </a:xfrm>
        </p:grpSpPr>
        <p:pic>
          <p:nvPicPr>
            <p:cNvPr id="18" name="Picture 17" descr="D:\SATELLITE_DERIVED_BATHYMETRY\SDB_paper\Advances_In_Space_Research\ASR_figures_maps.tif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t="8890" r="52163" b="8458"/>
            <a:stretch/>
          </p:blipFill>
          <p:spPr bwMode="auto">
            <a:xfrm>
              <a:off x="7001691" y="452846"/>
              <a:ext cx="2436224" cy="63060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89818" y="2093003"/>
              <a:ext cx="11408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RMSE = 0.79 m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524308" y="1980419"/>
              <a:ext cx="114082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5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=0.95</a:t>
              </a:r>
            </a:p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RMSE = 0.67 m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94171" y="4158588"/>
              <a:ext cx="11408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RMSE = 0.94 m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524308" y="4031287"/>
              <a:ext cx="114082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5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=0.96</a:t>
              </a:r>
            </a:p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RMSE = 0.66 m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94171" y="6204980"/>
              <a:ext cx="11408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RMSE = 0.53 m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24308" y="6082155"/>
              <a:ext cx="114082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5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=0.98</a:t>
              </a:r>
            </a:p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RMSE = 0.38 m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06492" y="1088571"/>
              <a:ext cx="10537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Best scene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997439" y="1031929"/>
              <a:ext cx="10537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Best scene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 descr="D:\SATELLITE_DERIVED_BATHYMETRY\SDB_paper\Advances_In_Space_Research\ASR_figures_maps.tif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92" t="8890" r="796" b="8458"/>
            <a:stretch/>
          </p:blipFill>
          <p:spPr bwMode="auto">
            <a:xfrm>
              <a:off x="9348290" y="452846"/>
              <a:ext cx="2568848" cy="63060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0212795" y="2088758"/>
              <a:ext cx="11408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RMSE = 0.67 m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212794" y="4122083"/>
              <a:ext cx="11408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RMSE = 0.66 m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241096" y="6162946"/>
              <a:ext cx="11408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RMSE = 0.38 m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29469" y="1083334"/>
              <a:ext cx="10537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Best scene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11748401" y="2157040"/>
              <a:ext cx="256904" cy="2789729"/>
            </a:xfrm>
            <a:prstGeom prst="downArrow">
              <a:avLst/>
            </a:prstGeom>
            <a:gradFill flip="none" rotWithShape="1">
              <a:gsLst>
                <a:gs pos="40000">
                  <a:srgbClr val="FFFF00"/>
                </a:gs>
                <a:gs pos="0">
                  <a:schemeClr val="bg1"/>
                </a:gs>
                <a:gs pos="100000">
                  <a:srgbClr val="FF00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6200000" flipH="1">
              <a:off x="10920299" y="3207624"/>
              <a:ext cx="22226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Improved results with LLM</a:t>
              </a:r>
              <a:endPara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26723" y="5943370"/>
            <a:ext cx="1774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Science (2020)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2673" y="52304"/>
            <a:ext cx="10650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Bathymetry retrieval in shallow nearshore waters from optical satellite imagery</a:t>
            </a:r>
          </a:p>
        </p:txBody>
      </p:sp>
    </p:spTree>
    <p:extLst>
      <p:ext uri="{BB962C8B-B14F-4D97-AF65-F5344CB8AC3E}">
        <p14:creationId xmlns:p14="http://schemas.microsoft.com/office/powerpoint/2010/main" val="31307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778</Words>
  <Application>Microsoft Office PowerPoint</Application>
  <PresentationFormat>Custom</PresentationFormat>
  <Paragraphs>139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EUMETSAT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</dc:title>
  <dc:creator>Jad Boureslan</dc:creator>
  <cp:lastModifiedBy>NRSC</cp:lastModifiedBy>
  <cp:revision>41</cp:revision>
  <dcterms:created xsi:type="dcterms:W3CDTF">2021-03-22T13:19:16Z</dcterms:created>
  <dcterms:modified xsi:type="dcterms:W3CDTF">2021-05-25T11:50:01Z</dcterms:modified>
</cp:coreProperties>
</file>